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Lst>
  <p:sldSz cx="9144000" cy="6858000" type="screen4x3"/>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46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2"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13" name="PlaceHolder 2"/>
          <p:cNvSpPr>
            <a:spLocks noGrp="1"/>
          </p:cNvSpPr>
          <p:nvPr>
            <p:ph type="subTitle"/>
          </p:nvPr>
        </p:nvSpPr>
        <p:spPr>
          <a:xfrm>
            <a:off x="914400" y="1447920"/>
            <a:ext cx="7772040" cy="4571640"/>
          </a:xfrm>
          <a:prstGeom prst="rect">
            <a:avLst/>
          </a:prstGeom>
          <a:noFill/>
          <a:ln w="0">
            <a:noFill/>
          </a:ln>
        </p:spPr>
        <p:txBody>
          <a:bodyPr lIns="0" tIns="0" rIns="0" bIns="0" anchor="ctr">
            <a:noAutofit/>
          </a:bodyPr>
          <a:lstStyle/>
          <a:p>
            <a:pPr indent="0" algn="ctr">
              <a:buNone/>
            </a:pPr>
            <a:endParaRPr lang="it-IT"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8B43B68D-4336-4A78-97B7-FD0DFC10606C}" type="slidenum">
              <a:rPr/>
              <a:pPr/>
              <a:t>‹N›</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B219C1C2-C19B-4388-8632-F3D3F6000C82}" type="slidenum">
              <a:rPr/>
              <a:pPr/>
              <a:t>‹N›</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8957E25C-9A93-45B2-A63D-665853FB52E6}" type="slidenum">
              <a:rPr/>
              <a:pPr/>
              <a:t>‹N›</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5"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36" name="PlaceHolder 2"/>
          <p:cNvSpPr>
            <a:spLocks noGrp="1"/>
          </p:cNvSpPr>
          <p:nvPr>
            <p:ph/>
          </p:nvPr>
        </p:nvSpPr>
        <p:spPr>
          <a:xfrm>
            <a:off x="914400" y="1447920"/>
            <a:ext cx="7772040" cy="4571640"/>
          </a:xfrm>
          <a:prstGeom prst="rect">
            <a:avLst/>
          </a:prstGeom>
          <a:noFill/>
          <a:ln w="0">
            <a:noFill/>
          </a:ln>
        </p:spPr>
        <p:txBody>
          <a:bodyPr lIns="0" tIns="0" rIns="0" bIns="0" anchor="t">
            <a:normAutofit/>
          </a:bodyPr>
          <a:lstStyle/>
          <a:p>
            <a:pPr indent="0">
              <a:spcBef>
                <a:spcPts val="1417"/>
              </a:spcBef>
              <a:buNone/>
            </a:pPr>
            <a:endParaRPr lang="it-IT" sz="2600" b="0" strike="noStrike" spc="-1">
              <a:solidFill>
                <a:schemeClr val="dk1"/>
              </a:solidFill>
              <a:latin typeface="Perpetua"/>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2"/>
          </p:nvPr>
        </p:nvSpPr>
        <p:spPr/>
        <p:txBody>
          <a:bodyPr/>
          <a:lstStyle/>
          <a:p>
            <a:fld id="{C7F3EFF1-C81D-4301-AB0D-D85F467B47B1}" type="slidenum">
              <a:rPr/>
              <a:pPr/>
              <a:t>‹N›</a:t>
            </a:fld>
            <a:endParaRPr/>
          </a:p>
        </p:txBody>
      </p:sp>
      <p:sp>
        <p:nvSpPr>
          <p:cNvPr id="6" name="PlaceHolder 5"/>
          <p:cNvSpPr>
            <a:spLocks noGrp="1"/>
          </p:cNvSpPr>
          <p:nvPr>
            <p:ph type="dt" idx="10"/>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Intestazione sezion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t>Footer</a:t>
            </a:r>
          </a:p>
        </p:txBody>
      </p:sp>
      <p:sp>
        <p:nvSpPr>
          <p:cNvPr id="3" name="PlaceHolder 2"/>
          <p:cNvSpPr>
            <a:spLocks noGrp="1"/>
          </p:cNvSpPr>
          <p:nvPr>
            <p:ph type="sldNum" idx="15"/>
          </p:nvPr>
        </p:nvSpPr>
        <p:spPr/>
        <p:txBody>
          <a:bodyPr/>
          <a:lstStyle/>
          <a:p>
            <a:fld id="{D0748A8A-6020-4830-9A29-5E0F51F61BEA}" type="slidenum">
              <a:rPr/>
              <a:pPr/>
              <a:t>‹N›</a:t>
            </a:fld>
            <a:endParaRPr/>
          </a:p>
        </p:txBody>
      </p:sp>
      <p:sp>
        <p:nvSpPr>
          <p:cNvPr id="4" name="PlaceHolder 3"/>
          <p:cNvSpPr>
            <a:spLocks noGrp="1"/>
          </p:cNvSpPr>
          <p:nvPr>
            <p:ph type="dt" idx="1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7"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58" name="PlaceHolder 2"/>
          <p:cNvSpPr>
            <a:spLocks noGrp="1"/>
          </p:cNvSpPr>
          <p:nvPr>
            <p:ph/>
          </p:nvPr>
        </p:nvSpPr>
        <p:spPr>
          <a:xfrm>
            <a:off x="914400" y="1447920"/>
            <a:ext cx="3792600" cy="4571640"/>
          </a:xfrm>
          <a:prstGeom prst="rect">
            <a:avLst/>
          </a:prstGeom>
          <a:noFill/>
          <a:ln w="0">
            <a:noFill/>
          </a:ln>
        </p:spPr>
        <p:txBody>
          <a:bodyPr lIns="0" tIns="0" rIns="0" bIns="0" anchor="t">
            <a:normAutofit/>
          </a:bodyPr>
          <a:lstStyle/>
          <a:p>
            <a:pPr indent="0">
              <a:spcBef>
                <a:spcPts val="1417"/>
              </a:spcBef>
              <a:buNone/>
            </a:pPr>
            <a:endParaRPr lang="it-IT" sz="2600" b="0" strike="noStrike" spc="-1">
              <a:solidFill>
                <a:schemeClr val="dk1"/>
              </a:solidFill>
              <a:latin typeface="Perpetua"/>
            </a:endParaRPr>
          </a:p>
        </p:txBody>
      </p:sp>
      <p:sp>
        <p:nvSpPr>
          <p:cNvPr id="59" name="PlaceHolder 3"/>
          <p:cNvSpPr>
            <a:spLocks noGrp="1"/>
          </p:cNvSpPr>
          <p:nvPr>
            <p:ph/>
          </p:nvPr>
        </p:nvSpPr>
        <p:spPr>
          <a:xfrm>
            <a:off x="4897080" y="1447920"/>
            <a:ext cx="3792600" cy="4571640"/>
          </a:xfrm>
          <a:prstGeom prst="rect">
            <a:avLst/>
          </a:prstGeom>
          <a:noFill/>
          <a:ln w="0">
            <a:noFill/>
          </a:ln>
        </p:spPr>
        <p:txBody>
          <a:bodyPr lIns="0" tIns="0" rIns="0" bIns="0" anchor="t">
            <a:normAutofit/>
          </a:bodyPr>
          <a:lstStyle/>
          <a:p>
            <a:pPr indent="0">
              <a:spcBef>
                <a:spcPts val="1417"/>
              </a:spcBef>
              <a:buNone/>
            </a:pPr>
            <a:endParaRPr lang="it-IT" sz="2600" b="0" strike="noStrike" spc="-1">
              <a:solidFill>
                <a:schemeClr val="dk1"/>
              </a:solidFill>
              <a:latin typeface="Perpetua"/>
            </a:endParaRPr>
          </a:p>
        </p:txBody>
      </p:sp>
      <p:sp>
        <p:nvSpPr>
          <p:cNvPr id="5" name="PlaceHolder 4"/>
          <p:cNvSpPr>
            <a:spLocks noGrp="1"/>
          </p:cNvSpPr>
          <p:nvPr>
            <p:ph type="ftr" idx="17"/>
          </p:nvPr>
        </p:nvSpPr>
        <p:spPr/>
        <p:txBody>
          <a:bodyPr/>
          <a:lstStyle/>
          <a:p>
            <a:r>
              <a:t>Footer</a:t>
            </a:r>
          </a:p>
        </p:txBody>
      </p:sp>
      <p:sp>
        <p:nvSpPr>
          <p:cNvPr id="6" name="PlaceHolder 5"/>
          <p:cNvSpPr>
            <a:spLocks noGrp="1"/>
          </p:cNvSpPr>
          <p:nvPr>
            <p:ph type="sldNum" idx="18"/>
          </p:nvPr>
        </p:nvSpPr>
        <p:spPr/>
        <p:txBody>
          <a:bodyPr/>
          <a:lstStyle/>
          <a:p>
            <a:fld id="{58B6327E-A887-4086-BEE1-5E3708ABC682}" type="slidenum">
              <a:rPr/>
              <a:pPr/>
              <a:t>‹N›</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fronto">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sldNum" idx="21"/>
          </p:nvPr>
        </p:nvSpPr>
        <p:spPr/>
        <p:txBody>
          <a:bodyPr/>
          <a:lstStyle/>
          <a:p>
            <a:fld id="{D9039E6D-B235-4B46-8A54-EF8B111B151E}" type="slidenum">
              <a:rPr/>
              <a:pPr/>
              <a:t>‹N›</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76"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3" name="PlaceHolder 2"/>
          <p:cNvSpPr>
            <a:spLocks noGrp="1"/>
          </p:cNvSpPr>
          <p:nvPr>
            <p:ph type="ftr" idx="23"/>
          </p:nvPr>
        </p:nvSpPr>
        <p:spPr/>
        <p:txBody>
          <a:bodyPr/>
          <a:lstStyle/>
          <a:p>
            <a:r>
              <a:t>Footer</a:t>
            </a:r>
          </a:p>
        </p:txBody>
      </p:sp>
      <p:sp>
        <p:nvSpPr>
          <p:cNvPr id="4" name="PlaceHolder 3"/>
          <p:cNvSpPr>
            <a:spLocks noGrp="1"/>
          </p:cNvSpPr>
          <p:nvPr>
            <p:ph type="sldNum" idx="24"/>
          </p:nvPr>
        </p:nvSpPr>
        <p:spPr/>
        <p:txBody>
          <a:bodyPr/>
          <a:lstStyle/>
          <a:p>
            <a:fld id="{22396E0C-3477-40E0-AC61-F003CE6E9EAD}" type="slidenum">
              <a:rPr/>
              <a:pPr/>
              <a:t>‹N›</a:t>
            </a:fld>
            <a:endParaRPr/>
          </a:p>
        </p:txBody>
      </p:sp>
      <p:sp>
        <p:nvSpPr>
          <p:cNvPr id="5" name="PlaceHolder 4"/>
          <p:cNvSpPr>
            <a:spLocks noGrp="1"/>
          </p:cNvSpPr>
          <p:nvPr>
            <p:ph type="dt" idx="22"/>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DCF3D8B-8160-4BB8-B297-E8BF4740912F}" type="slidenum">
              <a:rPr/>
              <a:pPr/>
              <a:t>‹N›</a:t>
            </a:fld>
            <a:endParaRPr/>
          </a:p>
        </p:txBody>
      </p:sp>
      <p:sp>
        <p:nvSpPr>
          <p:cNvPr id="4" name="PlaceHolder 3"/>
          <p:cNvSpPr>
            <a:spLocks noGrp="1"/>
          </p:cNvSpPr>
          <p:nvPr>
            <p:ph type="dt" idx="25"/>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uto con didascalia">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t>Footer</a:t>
            </a:r>
          </a:p>
        </p:txBody>
      </p:sp>
      <p:sp>
        <p:nvSpPr>
          <p:cNvPr id="3" name="PlaceHolder 2"/>
          <p:cNvSpPr>
            <a:spLocks noGrp="1"/>
          </p:cNvSpPr>
          <p:nvPr>
            <p:ph type="sldNum" idx="30"/>
          </p:nvPr>
        </p:nvSpPr>
        <p:spPr/>
        <p:txBody>
          <a:bodyPr/>
          <a:lstStyle/>
          <a:p>
            <a:fld id="{B0C0804C-379B-4CFC-84F5-222EBB61657B}" type="slidenum">
              <a:rPr/>
              <a:pPr/>
              <a:t>‹N›</a:t>
            </a:fld>
            <a:endParaRPr/>
          </a:p>
        </p:txBody>
      </p:sp>
      <p:sp>
        <p:nvSpPr>
          <p:cNvPr id="4" name="PlaceHolder 3"/>
          <p:cNvSpPr>
            <a:spLocks noGrp="1"/>
          </p:cNvSpPr>
          <p:nvPr>
            <p:ph type="dt" idx="28"/>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Immagine con didascalia">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t>Footer</a:t>
            </a:r>
          </a:p>
        </p:txBody>
      </p:sp>
      <p:sp>
        <p:nvSpPr>
          <p:cNvPr id="3" name="PlaceHolder 2"/>
          <p:cNvSpPr>
            <a:spLocks noGrp="1"/>
          </p:cNvSpPr>
          <p:nvPr>
            <p:ph type="sldNum" idx="33"/>
          </p:nvPr>
        </p:nvSpPr>
        <p:spPr/>
        <p:txBody>
          <a:bodyPr/>
          <a:lstStyle/>
          <a:p>
            <a:fld id="{B8BBC350-493D-4901-A463-9614E40D2B79}" type="slidenum">
              <a:rPr/>
              <a:pPr/>
              <a:t>‹N›</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3"/>
          <a:tile tx="0" ty="0" sx="54964" sy="54285" algn="tl"/>
        </a:blipFill>
        <a:effectLst/>
      </p:bgPr>
    </p:bg>
    <p:spTree>
      <p:nvGrpSpPr>
        <p:cNvPr id="1" name=""/>
        <p:cNvGrpSpPr/>
        <p:nvPr/>
      </p:nvGrpSpPr>
      <p:grpSpPr>
        <a:xfrm>
          <a:off x="0" y="0"/>
          <a:ext cx="0" cy="0"/>
          <a:chOff x="0" y="0"/>
          <a:chExt cx="0" cy="0"/>
        </a:xfrm>
      </p:grpSpPr>
      <p:sp>
        <p:nvSpPr>
          <p:cNvPr id="12" name="Rettangolo 8" hidden="1"/>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13" name="Rettangolo arrotondato 7" hidden="1"/>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2" name="Rettangolo 11"/>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3" name="Rettangolo arrotondato 12"/>
          <p:cNvSpPr/>
          <p:nvPr/>
        </p:nvSpPr>
        <p:spPr>
          <a:xfrm>
            <a:off x="65160" y="69840"/>
            <a:ext cx="9012960" cy="669168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4" name="PlaceHolder 1"/>
          <p:cNvSpPr>
            <a:spLocks noGrp="1"/>
          </p:cNvSpPr>
          <p:nvPr>
            <p:ph type="dt" idx="1"/>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5" name="PlaceHolder 2"/>
          <p:cNvSpPr>
            <a:spLocks noGrp="1"/>
          </p:cNvSpPr>
          <p:nvPr>
            <p:ph type="ftr" idx="2"/>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6" name="PlaceHolder 3"/>
          <p:cNvSpPr>
            <a:spLocks noGrp="1"/>
          </p:cNvSpPr>
          <p:nvPr>
            <p:ph type="sldNum" idx="3"/>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E916E881-2AAD-4FD0-A243-A52922AB557B}"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
        <p:nvSpPr>
          <p:cNvPr id="7" name="Rettangolo 6"/>
          <p:cNvSpPr/>
          <p:nvPr/>
        </p:nvSpPr>
        <p:spPr>
          <a:xfrm>
            <a:off x="63000" y="1449360"/>
            <a:ext cx="9021240" cy="1527120"/>
          </a:xfrm>
          <a:prstGeom prst="rect">
            <a:avLst/>
          </a:prstGeom>
          <a:solidFill>
            <a:schemeClr val="accent1">
              <a:alpha val="10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8" name="Rettangolo 9"/>
          <p:cNvSpPr/>
          <p:nvPr/>
        </p:nvSpPr>
        <p:spPr>
          <a:xfrm>
            <a:off x="63000" y="1396800"/>
            <a:ext cx="9021240" cy="120240"/>
          </a:xfrm>
          <a:prstGeom prst="rect">
            <a:avLst/>
          </a:prstGeom>
          <a:solidFill>
            <a:schemeClr val="accent1">
              <a:tint val="6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9" name="Rettangolo 10"/>
          <p:cNvSpPr/>
          <p:nvPr/>
        </p:nvSpPr>
        <p:spPr>
          <a:xfrm>
            <a:off x="63000" y="2976480"/>
            <a:ext cx="9021240" cy="110160"/>
          </a:xfrm>
          <a:prstGeom prst="rect">
            <a:avLst/>
          </a:prstGeom>
          <a:solidFill>
            <a:schemeClr val="accent5"/>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10" name="PlaceHolder 4"/>
          <p:cNvSpPr>
            <a:spLocks noGrp="1"/>
          </p:cNvSpPr>
          <p:nvPr>
            <p:ph type="title"/>
          </p:nvPr>
        </p:nvSpPr>
        <p:spPr>
          <a:xfrm>
            <a:off x="457200" y="1505880"/>
            <a:ext cx="8229240" cy="1469520"/>
          </a:xfrm>
          <a:prstGeom prst="rect">
            <a:avLst/>
          </a:prstGeom>
          <a:noFill/>
          <a:ln w="0">
            <a:noFill/>
          </a:ln>
        </p:spPr>
        <p:txBody>
          <a:bodyPr lIns="90000" tIns="45000" rIns="90000" bIns="91440" anchor="ctr">
            <a:noAutofit/>
          </a:bodyPr>
          <a:lstStyle/>
          <a:p>
            <a:pPr indent="0" algn="ctr">
              <a:lnSpc>
                <a:spcPct val="100000"/>
              </a:lnSpc>
              <a:buNone/>
            </a:pPr>
            <a:r>
              <a:rPr lang="it-IT" sz="4000" b="0" strike="noStrike" spc="-1">
                <a:solidFill>
                  <a:srgbClr val="FFFFFF"/>
                </a:solidFill>
                <a:latin typeface="Franklin Gothic Book"/>
              </a:rPr>
              <a:t>Fare clic per modificare lo stile del titolo</a:t>
            </a:r>
            <a:endParaRPr lang="it-IT" sz="4000" b="0" strike="noStrike" spc="-1">
              <a:solidFill>
                <a:schemeClr val="dk1"/>
              </a:solidFill>
              <a:latin typeface="Perpetua"/>
            </a:endParaRPr>
          </a:p>
        </p:txBody>
      </p:sp>
      <p:sp>
        <p:nvSpPr>
          <p:cNvPr id="11" name="PlaceHolder 5"/>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2600" b="0" strike="noStrike" spc="-1">
                <a:solidFill>
                  <a:schemeClr val="dk1"/>
                </a:solidFill>
                <a:latin typeface="Perpetua"/>
              </a:rPr>
              <a:t>Fai clic per modificare il formato del testo della struttura</a:t>
            </a:r>
          </a:p>
          <a:p>
            <a:pPr marL="864000" lvl="1" indent="-324000">
              <a:spcBef>
                <a:spcPts val="1134"/>
              </a:spcBef>
              <a:buClr>
                <a:srgbClr val="000000"/>
              </a:buClr>
              <a:buSzPct val="75000"/>
              <a:buFont typeface="Symbol" charset="2"/>
              <a:buChar char=""/>
            </a:pPr>
            <a:r>
              <a:rPr lang="it-IT" sz="2000" b="0" strike="noStrike" spc="-1">
                <a:solidFill>
                  <a:schemeClr val="dk1"/>
                </a:solidFill>
                <a:latin typeface="Perpetua"/>
              </a:rPr>
              <a:t>Secondo livello struttura</a:t>
            </a:r>
          </a:p>
          <a:p>
            <a:pPr marL="1296000" lvl="2" indent="-288000">
              <a:spcBef>
                <a:spcPts val="850"/>
              </a:spcBef>
              <a:buClr>
                <a:srgbClr val="000000"/>
              </a:buClr>
              <a:buSzPct val="45000"/>
              <a:buFont typeface="Wingdings" charset="2"/>
              <a:buChar char=""/>
            </a:pPr>
            <a:r>
              <a:rPr lang="it-IT" sz="2000" b="0" strike="noStrike" spc="-1">
                <a:solidFill>
                  <a:schemeClr val="dk1"/>
                </a:solidFill>
                <a:latin typeface="Perpetua"/>
              </a:rPr>
              <a:t>Terzo livello struttura</a:t>
            </a:r>
          </a:p>
          <a:p>
            <a:pPr marL="1728000" lvl="3" indent="-216000">
              <a:spcBef>
                <a:spcPts val="567"/>
              </a:spcBef>
              <a:buClr>
                <a:srgbClr val="000000"/>
              </a:buClr>
              <a:buSzPct val="75000"/>
              <a:buFont typeface="Symbol" charset="2"/>
              <a:buChar char=""/>
            </a:pPr>
            <a:r>
              <a:rPr lang="it-IT" sz="2000" b="0" strike="noStrike" spc="-1">
                <a:solidFill>
                  <a:schemeClr val="dk1"/>
                </a:solidFill>
                <a:latin typeface="Perpetua"/>
              </a:rPr>
              <a:t>Quarto livello struttura</a:t>
            </a:r>
          </a:p>
          <a:p>
            <a:pPr marL="2160000" lvl="4" indent="-216000">
              <a:spcBef>
                <a:spcPts val="283"/>
              </a:spcBef>
              <a:buClr>
                <a:srgbClr val="000000"/>
              </a:buClr>
              <a:buSzPct val="45000"/>
              <a:buFont typeface="Wingdings" charset="2"/>
              <a:buChar char=""/>
            </a:pPr>
            <a:r>
              <a:rPr lang="it-IT" sz="2000" b="0" strike="noStrike" spc="-1">
                <a:solidFill>
                  <a:schemeClr val="dk1"/>
                </a:solidFill>
                <a:latin typeface="Perpetua"/>
              </a:rPr>
              <a:t>Quinto livello struttura</a:t>
            </a:r>
          </a:p>
          <a:p>
            <a:pPr marL="2592000" lvl="5" indent="-216000">
              <a:spcBef>
                <a:spcPts val="283"/>
              </a:spcBef>
              <a:buClr>
                <a:srgbClr val="000000"/>
              </a:buClr>
              <a:buSzPct val="45000"/>
              <a:buFont typeface="Wingdings" charset="2"/>
              <a:buChar char=""/>
            </a:pPr>
            <a:r>
              <a:rPr lang="it-IT" sz="2000" b="0" strike="noStrike" spc="-1">
                <a:solidFill>
                  <a:schemeClr val="dk1"/>
                </a:solidFill>
                <a:latin typeface="Perpetua"/>
              </a:rPr>
              <a:t>Sesto livello struttura</a:t>
            </a:r>
          </a:p>
          <a:p>
            <a:pPr marL="3024000" lvl="6" indent="-216000">
              <a:spcBef>
                <a:spcPts val="283"/>
              </a:spcBef>
              <a:buClr>
                <a:srgbClr val="000000"/>
              </a:buClr>
              <a:buSzPct val="45000"/>
              <a:buFont typeface="Wingdings" charset="2"/>
              <a:buChar char=""/>
            </a:pPr>
            <a:r>
              <a:rPr lang="it-IT" sz="2000" b="0" strike="noStrike" spc="-1">
                <a:solidFill>
                  <a:schemeClr val="dk1"/>
                </a:solidFill>
                <a:latin typeface="Perpetua"/>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15"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16"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17" name="PlaceHolder 2"/>
          <p:cNvSpPr>
            <a:spLocks noGrp="1"/>
          </p:cNvSpPr>
          <p:nvPr>
            <p:ph type="body"/>
          </p:nvPr>
        </p:nvSpPr>
        <p:spPr>
          <a:xfrm>
            <a:off x="914400" y="1447920"/>
            <a:ext cx="7772040" cy="4571640"/>
          </a:xfrm>
          <a:prstGeom prst="rect">
            <a:avLst/>
          </a:prstGeom>
          <a:noFill/>
          <a:ln w="0">
            <a:noFill/>
          </a:ln>
        </p:spPr>
        <p:txBody>
          <a:bodyPr vert="eaVert" lIns="45000" tIns="90000" rIns="45000" bIns="90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18" name="PlaceHolder 3"/>
          <p:cNvSpPr>
            <a:spLocks noGrp="1"/>
          </p:cNvSpPr>
          <p:nvPr>
            <p:ph type="dt" idx="4"/>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19" name="PlaceHolder 4"/>
          <p:cNvSpPr>
            <a:spLocks noGrp="1"/>
          </p:cNvSpPr>
          <p:nvPr>
            <p:ph type="ftr" idx="5"/>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20" name="PlaceHolder 5"/>
          <p:cNvSpPr>
            <a:spLocks noGrp="1"/>
          </p:cNvSpPr>
          <p:nvPr>
            <p:ph type="sldNum" idx="6"/>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DBFA6092-3841-4A65-9B71-225A1D86BF97}"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22"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23" name="PlaceHolder 1"/>
          <p:cNvSpPr>
            <a:spLocks noGrp="1"/>
          </p:cNvSpPr>
          <p:nvPr>
            <p:ph type="title"/>
          </p:nvPr>
        </p:nvSpPr>
        <p:spPr>
          <a:xfrm>
            <a:off x="6629400" y="274680"/>
            <a:ext cx="2011320" cy="5851080"/>
          </a:xfrm>
          <a:prstGeom prst="rect">
            <a:avLst/>
          </a:prstGeom>
          <a:noFill/>
          <a:ln w="0">
            <a:noFill/>
          </a:ln>
        </p:spPr>
        <p:txBody>
          <a:bodyPr vert="eaVert" lIns="45000" tIns="90000" rIns="45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24" name="PlaceHolder 2"/>
          <p:cNvSpPr>
            <a:spLocks noGrp="1"/>
          </p:cNvSpPr>
          <p:nvPr>
            <p:ph type="body"/>
          </p:nvPr>
        </p:nvSpPr>
        <p:spPr>
          <a:xfrm>
            <a:off x="914400" y="274680"/>
            <a:ext cx="5562360" cy="5851080"/>
          </a:xfrm>
          <a:prstGeom prst="rect">
            <a:avLst/>
          </a:prstGeom>
          <a:noFill/>
          <a:ln w="0">
            <a:noFill/>
          </a:ln>
        </p:spPr>
        <p:txBody>
          <a:bodyPr vert="eaVert" lIns="45000" tIns="90000" rIns="45000" bIns="90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25" name="PlaceHolder 3"/>
          <p:cNvSpPr>
            <a:spLocks noGrp="1"/>
          </p:cNvSpPr>
          <p:nvPr>
            <p:ph type="dt" idx="7"/>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26" name="PlaceHolder 4"/>
          <p:cNvSpPr>
            <a:spLocks noGrp="1"/>
          </p:cNvSpPr>
          <p:nvPr>
            <p:ph type="ftr" idx="8"/>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27" name="PlaceHolder 5"/>
          <p:cNvSpPr>
            <a:spLocks noGrp="1"/>
          </p:cNvSpPr>
          <p:nvPr>
            <p:ph type="sldNum" idx="9"/>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44E60FBA-C7C9-43AD-8118-439110F20D9D}"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29"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30"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31" name="PlaceHolder 2"/>
          <p:cNvSpPr>
            <a:spLocks noGrp="1"/>
          </p:cNvSpPr>
          <p:nvPr>
            <p:ph type="dt" idx="10"/>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32" name="PlaceHolder 3"/>
          <p:cNvSpPr>
            <a:spLocks noGrp="1"/>
          </p:cNvSpPr>
          <p:nvPr>
            <p:ph type="ftr" idx="11"/>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33" name="PlaceHolder 4"/>
          <p:cNvSpPr>
            <a:spLocks noGrp="1"/>
          </p:cNvSpPr>
          <p:nvPr>
            <p:ph type="sldNum" idx="12"/>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BC6DC446-528B-4ED1-B205-F7D3A6405A74}"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
        <p:nvSpPr>
          <p:cNvPr id="34" name="PlaceHolder 5"/>
          <p:cNvSpPr>
            <a:spLocks noGrp="1"/>
          </p:cNvSpPr>
          <p:nvPr>
            <p:ph type="body"/>
          </p:nvPr>
        </p:nvSpPr>
        <p:spPr>
          <a:xfrm>
            <a:off x="914400" y="1447920"/>
            <a:ext cx="7772040" cy="45716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55" r:id="rId1"/>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3"/>
          <a:tile tx="0" ty="0" sx="54964" sy="54285" algn="tl"/>
        </a:blipFill>
        <a:effectLst/>
      </p:bgPr>
    </p:bg>
    <p:spTree>
      <p:nvGrpSpPr>
        <p:cNvPr id="1" name=""/>
        <p:cNvGrpSpPr/>
        <p:nvPr/>
      </p:nvGrpSpPr>
      <p:grpSpPr>
        <a:xfrm>
          <a:off x="0" y="0"/>
          <a:ext cx="0" cy="0"/>
          <a:chOff x="0" y="0"/>
          <a:chExt cx="0" cy="0"/>
        </a:xfrm>
      </p:grpSpPr>
      <p:sp>
        <p:nvSpPr>
          <p:cNvPr id="37" name="Rettangolo 8" hidden="1"/>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38" name="Rettangolo arrotondato 7" hidden="1"/>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39" name="Rettangolo 10"/>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40" name="Rettangolo arrotondato 9"/>
          <p:cNvSpPr/>
          <p:nvPr/>
        </p:nvSpPr>
        <p:spPr>
          <a:xfrm>
            <a:off x="65160" y="69840"/>
            <a:ext cx="9012960" cy="669168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3">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41" name="PlaceHolder 1"/>
          <p:cNvSpPr>
            <a:spLocks noGrp="1"/>
          </p:cNvSpPr>
          <p:nvPr>
            <p:ph type="title"/>
          </p:nvPr>
        </p:nvSpPr>
        <p:spPr>
          <a:xfrm>
            <a:off x="722160" y="952560"/>
            <a:ext cx="7772040" cy="136188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42" name="PlaceHolder 2"/>
          <p:cNvSpPr>
            <a:spLocks noGrp="1"/>
          </p:cNvSpPr>
          <p:nvPr>
            <p:ph type="body"/>
          </p:nvPr>
        </p:nvSpPr>
        <p:spPr>
          <a:xfrm>
            <a:off x="722160" y="2548080"/>
            <a:ext cx="7772040" cy="1337760"/>
          </a:xfrm>
          <a:prstGeom prst="rect">
            <a:avLst/>
          </a:prstGeom>
          <a:noFill/>
          <a:ln w="0">
            <a:noFill/>
          </a:ln>
        </p:spPr>
        <p:txBody>
          <a:bodyPr lIns="90000" tIns="45000" rIns="90000" bIns="45000" anchor="t">
            <a:noAutofit/>
          </a:bodyPr>
          <a:lstStyle/>
          <a:p>
            <a:pPr indent="0">
              <a:lnSpc>
                <a:spcPct val="100000"/>
              </a:lnSpc>
              <a:spcBef>
                <a:spcPts val="581"/>
              </a:spcBef>
              <a:buNone/>
              <a:tabLst>
                <a:tab pos="0" algn="l"/>
              </a:tabLst>
            </a:pPr>
            <a:r>
              <a:rPr lang="it-IT" sz="2400" b="0" strike="noStrike" spc="-1">
                <a:solidFill>
                  <a:schemeClr val="dk1">
                    <a:tint val="75000"/>
                  </a:schemeClr>
                </a:solidFill>
                <a:latin typeface="Perpetua"/>
              </a:rPr>
              <a:t>Fare clic per modificare stili del testo dello schema</a:t>
            </a:r>
            <a:endParaRPr lang="it-IT" sz="2400" b="0" strike="noStrike" spc="-1">
              <a:solidFill>
                <a:schemeClr val="dk1"/>
              </a:solidFill>
              <a:latin typeface="Perpetua"/>
            </a:endParaRPr>
          </a:p>
        </p:txBody>
      </p:sp>
      <p:sp>
        <p:nvSpPr>
          <p:cNvPr id="43" name="PlaceHolder 3"/>
          <p:cNvSpPr>
            <a:spLocks noGrp="1"/>
          </p:cNvSpPr>
          <p:nvPr>
            <p:ph type="dt" idx="13"/>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44" name="PlaceHolder 4"/>
          <p:cNvSpPr>
            <a:spLocks noGrp="1"/>
          </p:cNvSpPr>
          <p:nvPr>
            <p:ph type="ftr" idx="14"/>
          </p:nvPr>
        </p:nvSpPr>
        <p:spPr>
          <a:xfrm>
            <a:off x="800280" y="6172200"/>
            <a:ext cx="400032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45" name="Rettangolo 6"/>
          <p:cNvSpPr/>
          <p:nvPr/>
        </p:nvSpPr>
        <p:spPr>
          <a:xfrm flipV="1">
            <a:off x="69480" y="2375640"/>
            <a:ext cx="9013320" cy="91080"/>
          </a:xfrm>
          <a:prstGeom prst="rect">
            <a:avLst/>
          </a:prstGeom>
          <a:solidFill>
            <a:schemeClr val="accent1">
              <a:alpha val="10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46" name="Rettangolo 7"/>
          <p:cNvSpPr/>
          <p:nvPr/>
        </p:nvSpPr>
        <p:spPr>
          <a:xfrm>
            <a:off x="69120" y="2341440"/>
            <a:ext cx="9013320" cy="45360"/>
          </a:xfrm>
          <a:prstGeom prst="rect">
            <a:avLst/>
          </a:prstGeom>
          <a:solidFill>
            <a:schemeClr val="accent1">
              <a:tint val="6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720" rIns="90000" bIns="720" anchor="ctr">
            <a:noAutofit/>
          </a:bodyPr>
          <a:lstStyle/>
          <a:p>
            <a:pPr algn="ctr" defTabSz="914400">
              <a:lnSpc>
                <a:spcPct val="100000"/>
              </a:lnSpc>
            </a:pPr>
            <a:endParaRPr lang="en-US" sz="1800" b="0" strike="noStrike" spc="-1">
              <a:solidFill>
                <a:schemeClr val="lt1"/>
              </a:solidFill>
              <a:latin typeface="Perpetua"/>
            </a:endParaRPr>
          </a:p>
        </p:txBody>
      </p:sp>
      <p:sp>
        <p:nvSpPr>
          <p:cNvPr id="47" name="Rettangolo 8"/>
          <p:cNvSpPr/>
          <p:nvPr/>
        </p:nvSpPr>
        <p:spPr>
          <a:xfrm>
            <a:off x="68400" y="2468880"/>
            <a:ext cx="9014400" cy="45360"/>
          </a:xfrm>
          <a:prstGeom prst="rect">
            <a:avLst/>
          </a:prstGeom>
          <a:solidFill>
            <a:schemeClr val="accent5"/>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720" rIns="90000" bIns="720" anchor="ctr">
            <a:noAutofit/>
          </a:bodyPr>
          <a:lstStyle/>
          <a:p>
            <a:pPr algn="ctr" defTabSz="914400">
              <a:lnSpc>
                <a:spcPct val="100000"/>
              </a:lnSpc>
            </a:pPr>
            <a:endParaRPr lang="en-US" sz="1800" b="0" strike="noStrike" spc="-1">
              <a:solidFill>
                <a:schemeClr val="lt1"/>
              </a:solidFill>
              <a:latin typeface="Perpetua"/>
            </a:endParaRPr>
          </a:p>
        </p:txBody>
      </p:sp>
      <p:sp>
        <p:nvSpPr>
          <p:cNvPr id="48" name="PlaceHolder 5"/>
          <p:cNvSpPr>
            <a:spLocks noGrp="1"/>
          </p:cNvSpPr>
          <p:nvPr>
            <p:ph type="sldNum" idx="15"/>
          </p:nvPr>
        </p:nvSpPr>
        <p:spPr>
          <a:xfrm>
            <a:off x="146160" y="620892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96F514A1-9302-44BD-A83C-10193B769B2E}"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50"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51"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52" name="PlaceHolder 2"/>
          <p:cNvSpPr>
            <a:spLocks noGrp="1"/>
          </p:cNvSpPr>
          <p:nvPr>
            <p:ph type="dt" idx="16"/>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53" name="PlaceHolder 3"/>
          <p:cNvSpPr>
            <a:spLocks noGrp="1"/>
          </p:cNvSpPr>
          <p:nvPr>
            <p:ph type="ftr" idx="17"/>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54" name="PlaceHolder 4"/>
          <p:cNvSpPr>
            <a:spLocks noGrp="1"/>
          </p:cNvSpPr>
          <p:nvPr>
            <p:ph type="sldNum" idx="18"/>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8D79EBA6-F5D9-4424-A48F-70ED34DE5E42}"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
        <p:nvSpPr>
          <p:cNvPr id="55" name="PlaceHolder 5"/>
          <p:cNvSpPr>
            <a:spLocks noGrp="1"/>
          </p:cNvSpPr>
          <p:nvPr>
            <p:ph type="body"/>
          </p:nvPr>
        </p:nvSpPr>
        <p:spPr>
          <a:xfrm>
            <a:off x="914400" y="1447920"/>
            <a:ext cx="3748680" cy="45716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56" name="PlaceHolder 6"/>
          <p:cNvSpPr>
            <a:spLocks noGrp="1"/>
          </p:cNvSpPr>
          <p:nvPr>
            <p:ph type="body"/>
          </p:nvPr>
        </p:nvSpPr>
        <p:spPr>
          <a:xfrm>
            <a:off x="4933800" y="1447920"/>
            <a:ext cx="3748680" cy="45716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59" r:id="rId1"/>
  </p:sldLayoutIdLst>
  <p:txStyles>
    <p:titleStyle/>
    <p:bodyStyle/>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61"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62" name="PlaceHolder 1"/>
          <p:cNvSpPr>
            <a:spLocks noGrp="1"/>
          </p:cNvSpPr>
          <p:nvPr>
            <p:ph type="title"/>
          </p:nvPr>
        </p:nvSpPr>
        <p:spPr>
          <a:xfrm>
            <a:off x="914400" y="2728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63" name="PlaceHolder 2"/>
          <p:cNvSpPr>
            <a:spLocks noGrp="1"/>
          </p:cNvSpPr>
          <p:nvPr>
            <p:ph type="body"/>
          </p:nvPr>
        </p:nvSpPr>
        <p:spPr>
          <a:xfrm>
            <a:off x="914400" y="1447920"/>
            <a:ext cx="3733560" cy="761760"/>
          </a:xfrm>
          <a:prstGeom prst="rect">
            <a:avLst/>
          </a:prstGeom>
          <a:noFill/>
          <a:ln w="12600">
            <a:noFill/>
          </a:ln>
        </p:spPr>
        <p:txBody>
          <a:bodyPr lIns="91440" tIns="45000" rIns="90000" bIns="45000" anchor="b">
            <a:noAutofit/>
          </a:bodyPr>
          <a:lstStyle/>
          <a:p>
            <a:pPr indent="0">
              <a:lnSpc>
                <a:spcPct val="100000"/>
              </a:lnSpc>
              <a:spcBef>
                <a:spcPts val="581"/>
              </a:spcBef>
              <a:buNone/>
              <a:tabLst>
                <a:tab pos="0" algn="l"/>
              </a:tabLst>
            </a:pPr>
            <a:r>
              <a:rPr lang="it-IT" sz="2400" b="1" strike="noStrike" spc="-1">
                <a:solidFill>
                  <a:schemeClr val="accent1"/>
                </a:solidFill>
                <a:latin typeface="Franklin Gothic Book"/>
              </a:rPr>
              <a:t>Fare clic per modificare stili del testo dello schema</a:t>
            </a:r>
            <a:endParaRPr lang="it-IT" sz="2400" b="0" strike="noStrike" spc="-1">
              <a:solidFill>
                <a:schemeClr val="dk1"/>
              </a:solidFill>
              <a:latin typeface="Perpetua"/>
            </a:endParaRPr>
          </a:p>
        </p:txBody>
      </p:sp>
      <p:sp>
        <p:nvSpPr>
          <p:cNvPr id="64" name="PlaceHolder 3"/>
          <p:cNvSpPr>
            <a:spLocks noGrp="1"/>
          </p:cNvSpPr>
          <p:nvPr>
            <p:ph type="body"/>
          </p:nvPr>
        </p:nvSpPr>
        <p:spPr>
          <a:xfrm>
            <a:off x="4952880" y="1447920"/>
            <a:ext cx="3733560" cy="761760"/>
          </a:xfrm>
          <a:prstGeom prst="rect">
            <a:avLst/>
          </a:prstGeom>
          <a:noFill/>
          <a:ln w="12600">
            <a:noFill/>
          </a:ln>
        </p:spPr>
        <p:txBody>
          <a:bodyPr lIns="91440" tIns="45000" rIns="90000" bIns="45000" anchor="b">
            <a:noAutofit/>
          </a:bodyPr>
          <a:lstStyle/>
          <a:p>
            <a:pPr indent="0">
              <a:lnSpc>
                <a:spcPct val="100000"/>
              </a:lnSpc>
              <a:spcBef>
                <a:spcPts val="581"/>
              </a:spcBef>
              <a:buNone/>
              <a:tabLst>
                <a:tab pos="0" algn="l"/>
              </a:tabLst>
            </a:pPr>
            <a:r>
              <a:rPr lang="it-IT" sz="2400" b="1" strike="noStrike" spc="-1">
                <a:solidFill>
                  <a:schemeClr val="accent1"/>
                </a:solidFill>
                <a:latin typeface="Franklin Gothic Book"/>
              </a:rPr>
              <a:t>Fare clic per modificare stili del testo dello schema</a:t>
            </a:r>
            <a:endParaRPr lang="it-IT" sz="2400" b="0" strike="noStrike" spc="-1">
              <a:solidFill>
                <a:schemeClr val="dk1"/>
              </a:solidFill>
              <a:latin typeface="Perpetua"/>
            </a:endParaRPr>
          </a:p>
        </p:txBody>
      </p:sp>
      <p:sp>
        <p:nvSpPr>
          <p:cNvPr id="65" name="PlaceHolder 4"/>
          <p:cNvSpPr>
            <a:spLocks noGrp="1"/>
          </p:cNvSpPr>
          <p:nvPr>
            <p:ph type="dt" idx="19"/>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66" name="PlaceHolder 5"/>
          <p:cNvSpPr>
            <a:spLocks noGrp="1"/>
          </p:cNvSpPr>
          <p:nvPr>
            <p:ph type="ftr" idx="20"/>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67" name="PlaceHolder 6"/>
          <p:cNvSpPr>
            <a:spLocks noGrp="1"/>
          </p:cNvSpPr>
          <p:nvPr>
            <p:ph type="sldNum" idx="21"/>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138B9D03-0F73-40E1-AE4C-5C797C42F8DE}"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
        <p:nvSpPr>
          <p:cNvPr id="68" name="PlaceHolder 7"/>
          <p:cNvSpPr>
            <a:spLocks noGrp="1"/>
          </p:cNvSpPr>
          <p:nvPr>
            <p:ph type="body"/>
          </p:nvPr>
        </p:nvSpPr>
        <p:spPr>
          <a:xfrm>
            <a:off x="914400" y="2247840"/>
            <a:ext cx="3733560" cy="38858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69" name="PlaceHolder 8"/>
          <p:cNvSpPr>
            <a:spLocks noGrp="1"/>
          </p:cNvSpPr>
          <p:nvPr>
            <p:ph type="body"/>
          </p:nvPr>
        </p:nvSpPr>
        <p:spPr>
          <a:xfrm>
            <a:off x="4952880" y="2247840"/>
            <a:ext cx="3733560" cy="38858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61" r:id="rId1"/>
  </p:sldLayoutIdLst>
  <p:txStyles>
    <p:titleStyle/>
    <p:bodyStyle/>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71"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72"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73" name="PlaceHolder 2"/>
          <p:cNvSpPr>
            <a:spLocks noGrp="1"/>
          </p:cNvSpPr>
          <p:nvPr>
            <p:ph type="dt" idx="22"/>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74" name="PlaceHolder 3"/>
          <p:cNvSpPr>
            <a:spLocks noGrp="1"/>
          </p:cNvSpPr>
          <p:nvPr>
            <p:ph type="ftr" idx="23"/>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75" name="PlaceHolder 4"/>
          <p:cNvSpPr>
            <a:spLocks noGrp="1"/>
          </p:cNvSpPr>
          <p:nvPr>
            <p:ph type="sldNum" idx="24"/>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DA377D85-AEA0-45B0-B88A-99B2790CFBD2}"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p:bodyStyle/>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78"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79" name="PlaceHolder 1"/>
          <p:cNvSpPr>
            <a:spLocks noGrp="1"/>
          </p:cNvSpPr>
          <p:nvPr>
            <p:ph type="dt" idx="25"/>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80" name="PlaceHolder 2"/>
          <p:cNvSpPr>
            <a:spLocks noGrp="1"/>
          </p:cNvSpPr>
          <p:nvPr>
            <p:ph type="ftr" idx="26"/>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81" name="PlaceHolder 3"/>
          <p:cNvSpPr>
            <a:spLocks noGrp="1"/>
          </p:cNvSpPr>
          <p:nvPr>
            <p:ph type="sldNum" idx="27"/>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782A6C00-303F-446E-8F3D-0248B8A37469}"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p:bodyStyle/>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83"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84" name="Rettangolo 7"/>
          <p:cNvSpPr/>
          <p:nvPr/>
        </p:nvSpPr>
        <p:spPr>
          <a:xfrm>
            <a:off x="0" y="0"/>
            <a:ext cx="9143640" cy="6857640"/>
          </a:xfrm>
          <a:prstGeom prst="rect">
            <a:avLst/>
          </a:prstGeom>
          <a:solidFill>
            <a:srgbClr val="FFFFFF"/>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85" name="Rettangolo arrotondato 8"/>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86" name="PlaceHolder 1"/>
          <p:cNvSpPr>
            <a:spLocks noGrp="1"/>
          </p:cNvSpPr>
          <p:nvPr>
            <p:ph type="title"/>
          </p:nvPr>
        </p:nvSpPr>
        <p:spPr>
          <a:xfrm>
            <a:off x="914400" y="2728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87" name="PlaceHolder 2"/>
          <p:cNvSpPr>
            <a:spLocks noGrp="1"/>
          </p:cNvSpPr>
          <p:nvPr>
            <p:ph type="body"/>
          </p:nvPr>
        </p:nvSpPr>
        <p:spPr>
          <a:xfrm>
            <a:off x="914400" y="1600200"/>
            <a:ext cx="1904760" cy="4495320"/>
          </a:xfrm>
          <a:prstGeom prst="rect">
            <a:avLst/>
          </a:prstGeom>
          <a:noFill/>
          <a:ln w="0">
            <a:noFill/>
          </a:ln>
        </p:spPr>
        <p:txBody>
          <a:bodyPr lIns="90000" tIns="45000" rIns="90000" bIns="45000" anchor="t">
            <a:noAutofit/>
          </a:bodyPr>
          <a:lstStyle/>
          <a:p>
            <a:pPr indent="0">
              <a:lnSpc>
                <a:spcPct val="100000"/>
              </a:lnSpc>
              <a:spcBef>
                <a:spcPts val="581"/>
              </a:spcBef>
              <a:buNone/>
              <a:tabLst>
                <a:tab pos="0" algn="l"/>
              </a:tabLst>
            </a:pPr>
            <a:r>
              <a:rPr lang="it-IT" sz="1800" b="0" strike="noStrike" spc="-1">
                <a:solidFill>
                  <a:schemeClr val="dk1"/>
                </a:solidFill>
                <a:latin typeface="Perpetua"/>
              </a:rPr>
              <a:t>Fare clic per modificare stili del testo dello schema</a:t>
            </a:r>
          </a:p>
        </p:txBody>
      </p:sp>
      <p:sp>
        <p:nvSpPr>
          <p:cNvPr id="88" name="PlaceHolder 3"/>
          <p:cNvSpPr>
            <a:spLocks noGrp="1"/>
          </p:cNvSpPr>
          <p:nvPr>
            <p:ph type="dt" idx="28"/>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89" name="PlaceHolder 4"/>
          <p:cNvSpPr>
            <a:spLocks noGrp="1"/>
          </p:cNvSpPr>
          <p:nvPr>
            <p:ph type="ftr" idx="29"/>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90" name="PlaceHolder 5"/>
          <p:cNvSpPr>
            <a:spLocks noGrp="1"/>
          </p:cNvSpPr>
          <p:nvPr>
            <p:ph type="sldNum" idx="30"/>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0B41FB81-701B-4DEA-999E-CC8FDDC08339}"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
        <p:nvSpPr>
          <p:cNvPr id="91" name="PlaceHolder 6"/>
          <p:cNvSpPr>
            <a:spLocks noGrp="1"/>
          </p:cNvSpPr>
          <p:nvPr>
            <p:ph type="body"/>
          </p:nvPr>
        </p:nvSpPr>
        <p:spPr>
          <a:xfrm>
            <a:off x="2971800" y="1600200"/>
            <a:ext cx="5714640" cy="449532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67" r:id="rId1"/>
  </p:sldLayoutIdLst>
  <p:txStyles>
    <p:titleStyle/>
    <p:bodyStyle/>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93"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94" name="PlaceHolder 1"/>
          <p:cNvSpPr>
            <a:spLocks noGrp="1"/>
          </p:cNvSpPr>
          <p:nvPr>
            <p:ph type="title"/>
          </p:nvPr>
        </p:nvSpPr>
        <p:spPr>
          <a:xfrm>
            <a:off x="914400" y="4900680"/>
            <a:ext cx="7314840" cy="522000"/>
          </a:xfrm>
          <a:prstGeom prst="rect">
            <a:avLst/>
          </a:prstGeom>
          <a:noFill/>
          <a:ln w="0">
            <a:noFill/>
          </a:ln>
        </p:spPr>
        <p:txBody>
          <a:bodyPr lIns="90000" tIns="45000" rIns="90000" bIns="91440" anchor="ctr">
            <a:noAutofit/>
          </a:bodyPr>
          <a:lstStyle/>
          <a:p>
            <a:pPr indent="0">
              <a:lnSpc>
                <a:spcPct val="100000"/>
              </a:lnSpc>
              <a:buNone/>
            </a:pPr>
            <a:r>
              <a:rPr lang="it-IT" sz="2800" b="0" strike="noStrike" spc="-1">
                <a:solidFill>
                  <a:schemeClr val="dk2"/>
                </a:solidFill>
                <a:latin typeface="Franklin Gothic Book"/>
              </a:rPr>
              <a:t>Fare clic per modificare lo stile del titolo</a:t>
            </a:r>
            <a:endParaRPr lang="it-IT" sz="2800" b="0" strike="noStrike" spc="-1">
              <a:solidFill>
                <a:schemeClr val="dk1"/>
              </a:solidFill>
              <a:latin typeface="Perpetua"/>
            </a:endParaRPr>
          </a:p>
        </p:txBody>
      </p:sp>
      <p:sp>
        <p:nvSpPr>
          <p:cNvPr id="95" name="PlaceHolder 2"/>
          <p:cNvSpPr>
            <a:spLocks noGrp="1"/>
          </p:cNvSpPr>
          <p:nvPr>
            <p:ph type="body"/>
          </p:nvPr>
        </p:nvSpPr>
        <p:spPr>
          <a:xfrm>
            <a:off x="914400" y="5445720"/>
            <a:ext cx="7314840" cy="685440"/>
          </a:xfrm>
          <a:prstGeom prst="rect">
            <a:avLst/>
          </a:prstGeom>
          <a:noFill/>
          <a:ln w="0">
            <a:noFill/>
          </a:ln>
        </p:spPr>
        <p:txBody>
          <a:bodyPr lIns="90000" tIns="45000" rIns="90000" bIns="45000" anchor="t">
            <a:noAutofit/>
          </a:bodyPr>
          <a:lstStyle/>
          <a:p>
            <a:pPr indent="0">
              <a:lnSpc>
                <a:spcPct val="100000"/>
              </a:lnSpc>
              <a:spcBef>
                <a:spcPts val="581"/>
              </a:spcBef>
              <a:buNone/>
              <a:tabLst>
                <a:tab pos="0" algn="l"/>
              </a:tabLst>
            </a:pPr>
            <a:r>
              <a:rPr lang="it-IT" sz="1600" b="0" strike="noStrike" spc="-1">
                <a:solidFill>
                  <a:schemeClr val="dk1"/>
                </a:solidFill>
                <a:latin typeface="Perpetua"/>
              </a:rPr>
              <a:t>Fare clic per modificare stili del testo dello schema</a:t>
            </a:r>
          </a:p>
        </p:txBody>
      </p:sp>
      <p:sp>
        <p:nvSpPr>
          <p:cNvPr id="96" name="PlaceHolder 3"/>
          <p:cNvSpPr>
            <a:spLocks noGrp="1"/>
          </p:cNvSpPr>
          <p:nvPr>
            <p:ph type="dt" idx="31"/>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97" name="PlaceHolder 4"/>
          <p:cNvSpPr>
            <a:spLocks noGrp="1"/>
          </p:cNvSpPr>
          <p:nvPr>
            <p:ph type="ftr" idx="32"/>
          </p:nvPr>
        </p:nvSpPr>
        <p:spPr>
          <a:xfrm>
            <a:off x="914400" y="6172200"/>
            <a:ext cx="388584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98" name="PlaceHolder 5"/>
          <p:cNvSpPr>
            <a:spLocks noGrp="1"/>
          </p:cNvSpPr>
          <p:nvPr>
            <p:ph type="sldNum" idx="33"/>
          </p:nvPr>
        </p:nvSpPr>
        <p:spPr>
          <a:xfrm>
            <a:off x="146160" y="620892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7CA7602B-C36F-429E-8352-470EDF9005A4}" type="slidenum">
              <a:rPr lang="it-IT" sz="1400" b="0" strike="noStrike" spc="-1">
                <a:solidFill>
                  <a:srgbClr val="FFFFFF"/>
                </a:solidFill>
                <a:latin typeface="Franklin Gothic Book"/>
              </a:rPr>
              <a:pPr indent="0" algn="ctr" defTabSz="914400">
                <a:lnSpc>
                  <a:spcPct val="100000"/>
                </a:lnSpc>
                <a:buNone/>
              </a:pPr>
              <a:t>‹N›</a:t>
            </a:fld>
            <a:endParaRPr lang="it-IT" sz="1400" b="0" strike="noStrike" spc="-1">
              <a:solidFill>
                <a:srgbClr val="000000"/>
              </a:solidFill>
              <a:latin typeface="Times New Roman"/>
            </a:endParaRPr>
          </a:p>
        </p:txBody>
      </p:sp>
      <p:sp>
        <p:nvSpPr>
          <p:cNvPr id="99" name="Rettangolo 10"/>
          <p:cNvSpPr/>
          <p:nvPr/>
        </p:nvSpPr>
        <p:spPr>
          <a:xfrm flipV="1">
            <a:off x="68400" y="4682520"/>
            <a:ext cx="9006480" cy="91080"/>
          </a:xfrm>
          <a:prstGeom prst="rect">
            <a:avLst/>
          </a:prstGeom>
          <a:solidFill>
            <a:schemeClr val="accent1">
              <a:alpha val="10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100" name="Rettangolo 11"/>
          <p:cNvSpPr/>
          <p:nvPr/>
        </p:nvSpPr>
        <p:spPr>
          <a:xfrm>
            <a:off x="68400" y="4650480"/>
            <a:ext cx="9006120" cy="45360"/>
          </a:xfrm>
          <a:prstGeom prst="rect">
            <a:avLst/>
          </a:prstGeom>
          <a:solidFill>
            <a:schemeClr val="accent1">
              <a:tint val="6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720" rIns="90000" bIns="720" anchor="ctr">
            <a:noAutofit/>
          </a:bodyPr>
          <a:lstStyle/>
          <a:p>
            <a:pPr algn="ctr" defTabSz="914400">
              <a:lnSpc>
                <a:spcPct val="100000"/>
              </a:lnSpc>
            </a:pPr>
            <a:endParaRPr lang="en-US" sz="1800" b="0" strike="noStrike" spc="-1">
              <a:solidFill>
                <a:schemeClr val="lt1"/>
              </a:solidFill>
              <a:latin typeface="Perpetua"/>
            </a:endParaRPr>
          </a:p>
        </p:txBody>
      </p:sp>
      <p:sp>
        <p:nvSpPr>
          <p:cNvPr id="101" name="Rettangolo 12"/>
          <p:cNvSpPr/>
          <p:nvPr/>
        </p:nvSpPr>
        <p:spPr>
          <a:xfrm>
            <a:off x="68400" y="4773240"/>
            <a:ext cx="9006120" cy="48600"/>
          </a:xfrm>
          <a:prstGeom prst="rect">
            <a:avLst/>
          </a:prstGeom>
          <a:solidFill>
            <a:schemeClr val="accent5"/>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3960" rIns="90000" bIns="3960" anchor="ctr">
            <a:noAutofit/>
          </a:bodyPr>
          <a:lstStyle/>
          <a:p>
            <a:pPr algn="ctr" defTabSz="914400">
              <a:lnSpc>
                <a:spcPct val="100000"/>
              </a:lnSpc>
            </a:pPr>
            <a:endParaRPr lang="en-US" sz="1800" b="0" strike="noStrike" spc="-1">
              <a:solidFill>
                <a:schemeClr val="lt1"/>
              </a:solidFill>
              <a:latin typeface="Perpetua"/>
            </a:endParaRPr>
          </a:p>
        </p:txBody>
      </p:sp>
      <p:sp>
        <p:nvSpPr>
          <p:cNvPr id="102" name="PlaceHolder 6"/>
          <p:cNvSpPr>
            <a:spLocks noGrp="1"/>
          </p:cNvSpPr>
          <p:nvPr>
            <p:ph type="body"/>
          </p:nvPr>
        </p:nvSpPr>
        <p:spPr>
          <a:xfrm>
            <a:off x="68400" y="66600"/>
            <a:ext cx="9001440" cy="4581000"/>
          </a:xfrm>
          <a:prstGeom prst="rect">
            <a:avLst/>
          </a:prstGeom>
          <a:solidFill>
            <a:schemeClr val="lt2"/>
          </a:solidFill>
          <a:ln w="6480">
            <a:solidFill>
              <a:srgbClr val="000000"/>
            </a:solidFill>
            <a:round/>
          </a:ln>
        </p:spPr>
        <p:txBody>
          <a:bodyPr lIns="90000" tIns="45000" rIns="90000" bIns="45000" anchor="t">
            <a:noAutofit/>
          </a:bodyPr>
          <a:lstStyle/>
          <a:p>
            <a:pPr indent="0" defTabSz="914400">
              <a:lnSpc>
                <a:spcPct val="100000"/>
              </a:lnSpc>
              <a:buNone/>
              <a:tabLst>
                <a:tab pos="0" algn="l"/>
              </a:tabLst>
            </a:pPr>
            <a:r>
              <a:rPr lang="it-IT" sz="3200" b="0" strike="noStrike" spc="-1">
                <a:solidFill>
                  <a:schemeClr val="dk1"/>
                </a:solidFill>
                <a:latin typeface="Perpetua"/>
              </a:rPr>
              <a:t>Fare clic sull'icona per inserire un'immagine</a:t>
            </a:r>
          </a:p>
        </p:txBody>
      </p:sp>
    </p:spTree>
  </p:cSld>
  <p:clrMap bg1="lt1" tx1="dk1" bg2="lt2" tx2="dk2" accent1="accent1" accent2="accent2" accent3="accent3" accent4="accent4" accent5="accent5" accent6="accent6" hlink="hlink" folHlink="folHlink"/>
  <p:sldLayoutIdLst>
    <p:sldLayoutId id="214748366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1505880"/>
            <a:ext cx="8229240" cy="1469520"/>
          </a:xfrm>
          <a:prstGeom prst="rect">
            <a:avLst/>
          </a:prstGeom>
          <a:noFill/>
          <a:ln w="0">
            <a:noFill/>
          </a:ln>
        </p:spPr>
        <p:txBody>
          <a:bodyPr lIns="90000" tIns="45000" rIns="90000" bIns="91440" anchor="ctr">
            <a:noAutofit/>
          </a:bodyPr>
          <a:lstStyle/>
          <a:p>
            <a:pPr indent="0" algn="ctr">
              <a:lnSpc>
                <a:spcPct val="100000"/>
              </a:lnSpc>
              <a:buNone/>
            </a:pPr>
            <a:r>
              <a:rPr lang="en-GB" sz="4000" b="0" strike="noStrike" spc="-1" noProof="0" dirty="0">
                <a:solidFill>
                  <a:srgbClr val="FFFFFF"/>
                </a:solidFill>
                <a:latin typeface="Franklin Gothic Book"/>
              </a:rPr>
              <a:t>Social Agriculture’s Activities</a:t>
            </a:r>
            <a:endParaRPr lang="en-GB" sz="4000" b="0" strike="noStrike" spc="-1" noProof="0" dirty="0">
              <a:solidFill>
                <a:schemeClr val="dk1"/>
              </a:solidFill>
              <a:latin typeface="Perpetu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rmAutofit fontScale="90000"/>
          </a:bodyPr>
          <a:lstStyle/>
          <a:p>
            <a:pPr indent="0">
              <a:lnSpc>
                <a:spcPct val="100000"/>
              </a:lnSpc>
              <a:buNone/>
            </a:pPr>
            <a:r>
              <a:rPr lang="en-GB" sz="4000" b="0" strike="noStrike" spc="-1" noProof="0" dirty="0">
                <a:solidFill>
                  <a:schemeClr val="dk2"/>
                </a:solidFill>
                <a:latin typeface="Franklin Gothic Book"/>
              </a:rPr>
              <a:t>Care Farms and Social Farms– </a:t>
            </a:r>
            <a:r>
              <a:rPr lang="en-GB" sz="4000" spc="-1" noProof="0" dirty="0">
                <a:solidFill>
                  <a:schemeClr val="dk2"/>
                </a:solidFill>
                <a:latin typeface="Franklin Gothic Book"/>
              </a:rPr>
              <a:t>the different typologies</a:t>
            </a:r>
            <a:endParaRPr lang="en-GB" sz="4000" b="0" strike="noStrike" spc="-1" noProof="0" dirty="0">
              <a:solidFill>
                <a:schemeClr val="dk1"/>
              </a:solidFill>
              <a:latin typeface="Perpetua"/>
            </a:endParaRPr>
          </a:p>
        </p:txBody>
      </p:sp>
      <p:sp>
        <p:nvSpPr>
          <p:cNvPr id="105" name="PlaceHolder 2"/>
          <p:cNvSpPr>
            <a:spLocks noGrp="1"/>
          </p:cNvSpPr>
          <p:nvPr>
            <p:ph/>
          </p:nvPr>
        </p:nvSpPr>
        <p:spPr>
          <a:xfrm>
            <a:off x="914400" y="1447920"/>
            <a:ext cx="7772040" cy="4571640"/>
          </a:xfrm>
          <a:prstGeom prst="rect">
            <a:avLst/>
          </a:prstGeom>
          <a:noFill/>
          <a:ln w="0">
            <a:noFill/>
          </a:ln>
        </p:spPr>
        <p:txBody>
          <a:bodyPr lIns="90000" tIns="45000" rIns="90000" bIns="45000" anchor="t">
            <a:normAutofit/>
          </a:bodyPr>
          <a:lstStyle/>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Before going into the specifics of the activities that characterize social agriculture, it must be underlined that in Europe there are different orientations that characterize the realities that practice Social Farming.</a:t>
            </a:r>
          </a:p>
          <a:p>
            <a:pPr algn="l">
              <a:lnSpc>
                <a:spcPct val="100000"/>
              </a:lnSpc>
              <a:spcBef>
                <a:spcPts val="581"/>
              </a:spcBef>
              <a:buClr>
                <a:srgbClr val="D34817"/>
              </a:buClr>
              <a:buSzPct val="85000"/>
            </a:pPr>
            <a:r>
              <a:rPr lang="en-GB" sz="2200" i="1" spc="-1" dirty="0">
                <a:solidFill>
                  <a:schemeClr val="dk1"/>
                </a:solidFill>
                <a:latin typeface="Perpetua"/>
              </a:rPr>
              <a:t>In Italy and France, social farms</a:t>
            </a:r>
            <a:r>
              <a:rPr lang="en-GB" sz="2200" b="0" i="1" strike="noStrike" spc="-1" noProof="0" dirty="0">
                <a:solidFill>
                  <a:schemeClr val="dk1"/>
                </a:solidFill>
                <a:latin typeface="Perpetua"/>
              </a:rPr>
              <a:t> </a:t>
            </a:r>
            <a:r>
              <a:rPr lang="en-US" sz="2200" b="0" i="1" strike="noStrike" spc="-1" noProof="0" dirty="0">
                <a:solidFill>
                  <a:schemeClr val="dk1"/>
                </a:solidFill>
                <a:latin typeface="Perpetua"/>
              </a:rPr>
              <a:t>have focused on work integration and social inclusion, primarily through community-based organizations such as social cooperatives. In Norway, the Netherlands, and Flanders, care farms are mostly operated by family farms and are examples of multifunctional agriculture. </a:t>
            </a:r>
          </a:p>
          <a:p>
            <a:pPr algn="l">
              <a:lnSpc>
                <a:spcPct val="100000"/>
              </a:lnSpc>
              <a:spcBef>
                <a:spcPts val="581"/>
              </a:spcBef>
              <a:buClr>
                <a:srgbClr val="D34817"/>
              </a:buClr>
              <a:buSzPct val="85000"/>
            </a:pPr>
            <a:r>
              <a:rPr lang="en-US" sz="2200" b="0" i="1" strike="noStrike" spc="-1" noProof="0" dirty="0">
                <a:solidFill>
                  <a:schemeClr val="dk1"/>
                </a:solidFill>
                <a:latin typeface="Perpetua"/>
              </a:rPr>
              <a:t>In Germany, Austria, Ireland, Slovenia, and Poland, most social farms are communities whose therapeutic services are provided by public bodies</a:t>
            </a:r>
            <a:r>
              <a:rPr lang="en-GB" sz="2200" b="0" i="1" strike="noStrike" spc="-1" noProof="0" dirty="0">
                <a:solidFill>
                  <a:schemeClr val="dk1"/>
                </a:solidFill>
                <a:latin typeface="Perpetua"/>
              </a:rPr>
              <a:t>. </a:t>
            </a:r>
          </a:p>
          <a:p>
            <a:pPr algn="l">
              <a:lnSpc>
                <a:spcPct val="100000"/>
              </a:lnSpc>
              <a:spcBef>
                <a:spcPts val="581"/>
              </a:spcBef>
              <a:buClr>
                <a:srgbClr val="D34817"/>
              </a:buClr>
              <a:buSzPct val="85000"/>
            </a:pPr>
            <a:r>
              <a:rPr lang="en-GB" sz="2200" b="0" i="1" strike="noStrike" spc="-1" noProof="0" dirty="0">
                <a:solidFill>
                  <a:schemeClr val="dk1"/>
                </a:solidFill>
                <a:latin typeface="Perpetua"/>
              </a:rPr>
              <a:t>(</a:t>
            </a:r>
            <a:r>
              <a:rPr lang="en-GB" sz="2200" b="0" i="1" strike="noStrike" spc="-1" noProof="0" dirty="0" err="1">
                <a:solidFill>
                  <a:schemeClr val="dk1"/>
                </a:solidFill>
                <a:latin typeface="Perpetua"/>
              </a:rPr>
              <a:t>Hassink</a:t>
            </a:r>
            <a:r>
              <a:rPr lang="en-GB" sz="2200" b="0" i="1" strike="noStrike" spc="-1" noProof="0" dirty="0">
                <a:solidFill>
                  <a:schemeClr val="dk1"/>
                </a:solidFill>
                <a:latin typeface="Perpetua"/>
              </a:rPr>
              <a:t>, 2018)</a:t>
            </a:r>
            <a:endParaRPr lang="en-GB" sz="2200" b="0" strike="noStrike" spc="-1" noProof="0" dirty="0">
              <a:solidFill>
                <a:schemeClr val="dk1"/>
              </a:solidFill>
              <a:latin typeface="Perpetu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p:cNvSpPr>
          <p:nvPr>
            <p:ph/>
          </p:nvPr>
        </p:nvSpPr>
        <p:spPr>
          <a:xfrm>
            <a:off x="914400" y="1447920"/>
            <a:ext cx="7772040" cy="4571640"/>
          </a:xfrm>
          <a:prstGeom prst="rect">
            <a:avLst/>
          </a:prstGeom>
          <a:noFill/>
          <a:ln w="0">
            <a:noFill/>
          </a:ln>
        </p:spPr>
        <p:txBody>
          <a:bodyPr lIns="90000" tIns="45000" rIns="90000" bIns="45000" anchor="t">
            <a:normAutofit/>
          </a:bodyPr>
          <a:lstStyle/>
          <a:p>
            <a:pPr marL="274320" indent="-274320">
              <a:lnSpc>
                <a:spcPct val="100000"/>
              </a:lnSpc>
              <a:spcBef>
                <a:spcPts val="581"/>
              </a:spcBef>
              <a:buClr>
                <a:srgbClr val="D34817"/>
              </a:buClr>
              <a:buSzPct val="85000"/>
              <a:buFont typeface="Wingdings 2" charset="2"/>
              <a:buChar char=""/>
            </a:pPr>
            <a:r>
              <a:rPr lang="en-GB" sz="2200" b="0" strike="noStrike" spc="-1" noProof="0" dirty="0">
                <a:solidFill>
                  <a:schemeClr val="dk1"/>
                </a:solidFill>
                <a:latin typeface="Perpetua"/>
              </a:rPr>
              <a:t>In most European countries, care farms or social farms address </a:t>
            </a:r>
            <a:r>
              <a:rPr lang="en-US" sz="2200" b="0" strike="noStrike" spc="-1" noProof="0" dirty="0">
                <a:solidFill>
                  <a:schemeClr val="dk1"/>
                </a:solidFill>
                <a:latin typeface="Perpetua"/>
              </a:rPr>
              <a:t>the target of mental disability, psychological distress, addiction, but also aim towards child services or vulnerable categories such as the elderly and problematic young people;</a:t>
            </a:r>
            <a:endParaRPr lang="en-GB" sz="2200" b="0" strike="noStrike" spc="-1" noProof="0" dirty="0">
              <a:solidFill>
                <a:schemeClr val="dk1"/>
              </a:solidFill>
              <a:latin typeface="Perpetua"/>
            </a:endParaRPr>
          </a:p>
          <a:p>
            <a:pPr marL="274320" indent="-274320">
              <a:lnSpc>
                <a:spcPct val="100000"/>
              </a:lnSpc>
              <a:spcBef>
                <a:spcPts val="581"/>
              </a:spcBef>
              <a:buClr>
                <a:srgbClr val="D34817"/>
              </a:buClr>
              <a:buSzPct val="85000"/>
              <a:buFont typeface="Wingdings 2" charset="2"/>
              <a:buChar char=""/>
            </a:pPr>
            <a:r>
              <a:rPr lang="en-US" sz="2200" b="0" strike="noStrike" spc="-1" noProof="0" dirty="0">
                <a:solidFill>
                  <a:schemeClr val="dk1"/>
                </a:solidFill>
                <a:latin typeface="Perpetua"/>
              </a:rPr>
              <a:t>The types of legal entities that give rise to these organizations are also diverse: private individuals who set up agricultural businesses, non-profit organizations, care and assistance facilities, social cooperatives, etc.</a:t>
            </a:r>
          </a:p>
          <a:p>
            <a:pPr marL="274320" indent="-274320">
              <a:lnSpc>
                <a:spcPct val="100000"/>
              </a:lnSpc>
              <a:spcBef>
                <a:spcPts val="581"/>
              </a:spcBef>
              <a:buClr>
                <a:srgbClr val="D34817"/>
              </a:buClr>
              <a:buSzPct val="85000"/>
              <a:buFont typeface="Wingdings 2" charset="2"/>
              <a:buChar char=""/>
            </a:pPr>
            <a:r>
              <a:rPr lang="en-US" sz="2200" b="0" strike="noStrike" spc="-1" noProof="0" dirty="0">
                <a:solidFill>
                  <a:schemeClr val="dk1"/>
                </a:solidFill>
                <a:latin typeface="Perpetua"/>
              </a:rPr>
              <a:t>Among this variety of models, various studies conducted (Di Iacovo and O’Connor, 2009; </a:t>
            </a:r>
            <a:r>
              <a:rPr lang="en-US" sz="2200" b="0" strike="noStrike" spc="-1" noProof="0" dirty="0" err="1">
                <a:solidFill>
                  <a:schemeClr val="dk1"/>
                </a:solidFill>
                <a:latin typeface="Perpetua"/>
              </a:rPr>
              <a:t>Dessein</a:t>
            </a:r>
            <a:r>
              <a:rPr lang="en-US" sz="2200" b="0" strike="noStrike" spc="-1" noProof="0" dirty="0">
                <a:solidFill>
                  <a:schemeClr val="dk1"/>
                </a:solidFill>
                <a:latin typeface="Perpetua"/>
              </a:rPr>
              <a:t> and Bock, 2010) have identified three main approaches.</a:t>
            </a:r>
            <a:endParaRPr lang="en-GB" sz="2200" b="0" strike="noStrike" spc="-1" noProof="0" dirty="0">
              <a:solidFill>
                <a:schemeClr val="dk1"/>
              </a:solidFill>
              <a:latin typeface="Perpetua"/>
            </a:endParaRPr>
          </a:p>
        </p:txBody>
      </p:sp>
      <p:sp>
        <p:nvSpPr>
          <p:cNvPr id="107" name="Titolo 1"/>
          <p:cNvSpPr/>
          <p:nvPr/>
        </p:nvSpPr>
        <p:spPr>
          <a:xfrm>
            <a:off x="899640" y="188640"/>
            <a:ext cx="7772040" cy="114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91440" anchor="b">
            <a:normAutofit fontScale="89722" lnSpcReduction="10000"/>
          </a:bodyPr>
          <a:lstStyle/>
          <a:p>
            <a:pPr>
              <a:tabLst>
                <a:tab pos="0" algn="l"/>
              </a:tabLst>
            </a:pPr>
            <a:r>
              <a:rPr lang="en-GB" sz="4000" spc="-1" dirty="0">
                <a:solidFill>
                  <a:schemeClr val="dk2"/>
                </a:solidFill>
                <a:latin typeface="Franklin Gothic Book"/>
              </a:rPr>
              <a:t>Care Farms and Social Farms– the different typologies</a:t>
            </a:r>
            <a:endParaRPr lang="en-GB" sz="4000" b="0" strike="noStrike" spc="-1" noProof="0" dirty="0">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 name="Segnaposto contenuto 3"/>
          <p:cNvGraphicFramePr/>
          <p:nvPr>
            <p:extLst>
              <p:ext uri="{D42A27DB-BD31-4B8C-83A1-F6EECF244321}">
                <p14:modId xmlns:p14="http://schemas.microsoft.com/office/powerpoint/2010/main" val="3218526991"/>
              </p:ext>
            </p:extLst>
          </p:nvPr>
        </p:nvGraphicFramePr>
        <p:xfrm>
          <a:off x="683640" y="332640"/>
          <a:ext cx="7771680" cy="6037560"/>
        </p:xfrm>
        <a:graphic>
          <a:graphicData uri="http://schemas.openxmlformats.org/drawingml/2006/table">
            <a:tbl>
              <a:tblPr/>
              <a:tblGrid>
                <a:gridCol w="2590560">
                  <a:extLst>
                    <a:ext uri="{9D8B030D-6E8A-4147-A177-3AD203B41FA5}">
                      <a16:colId xmlns:a16="http://schemas.microsoft.com/office/drawing/2014/main" val="20000"/>
                    </a:ext>
                  </a:extLst>
                </a:gridCol>
                <a:gridCol w="2590560">
                  <a:extLst>
                    <a:ext uri="{9D8B030D-6E8A-4147-A177-3AD203B41FA5}">
                      <a16:colId xmlns:a16="http://schemas.microsoft.com/office/drawing/2014/main" val="20001"/>
                    </a:ext>
                  </a:extLst>
                </a:gridCol>
                <a:gridCol w="2590560">
                  <a:extLst>
                    <a:ext uri="{9D8B030D-6E8A-4147-A177-3AD203B41FA5}">
                      <a16:colId xmlns:a16="http://schemas.microsoft.com/office/drawing/2014/main" val="20002"/>
                    </a:ext>
                  </a:extLst>
                </a:gridCol>
              </a:tblGrid>
              <a:tr h="1127520">
                <a:tc>
                  <a:txBody>
                    <a:bodyPr/>
                    <a:lstStyle/>
                    <a:p>
                      <a:pPr>
                        <a:lnSpc>
                          <a:spcPct val="100000"/>
                        </a:lnSpc>
                      </a:pPr>
                      <a:r>
                        <a:rPr lang="en-US" sz="1800" b="1" strike="noStrike" spc="-1" noProof="0" dirty="0">
                          <a:solidFill>
                            <a:schemeClr val="lt1"/>
                          </a:solidFill>
                          <a:latin typeface="+mn-lt"/>
                        </a:rPr>
                        <a:t>Community Social Farms: Social and Work Inclusion</a:t>
                      </a: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0000"/>
                        </a:lnSpc>
                      </a:pPr>
                      <a:r>
                        <a:rPr lang="en-US" sz="1800" b="1" strike="noStrike" spc="-1" noProof="0" dirty="0">
                          <a:solidFill>
                            <a:schemeClr val="lt1"/>
                          </a:solidFill>
                          <a:latin typeface="+mn-lt"/>
                        </a:rPr>
                        <a:t>Private family farms: care farms and multifunctionality</a:t>
                      </a: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0000"/>
                        </a:lnSpc>
                      </a:pPr>
                      <a:r>
                        <a:rPr lang="en-US" sz="1800" b="1" strike="noStrike" spc="-1" noProof="0" dirty="0">
                          <a:solidFill>
                            <a:schemeClr val="lt1"/>
                          </a:solidFill>
                          <a:latin typeface="+mn-lt"/>
                        </a:rPr>
                        <a:t>Social farms as community services offered by institutional collaborations</a:t>
                      </a: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4848840">
                <a:tc>
                  <a:txBody>
                    <a:bodyPr/>
                    <a:lstStyle/>
                    <a:p>
                      <a:pPr>
                        <a:lnSpc>
                          <a:spcPct val="100000"/>
                        </a:lnSpc>
                      </a:pPr>
                      <a:r>
                        <a:rPr lang="en-US" sz="1800" b="0" strike="noStrike" spc="-1" noProof="0" dirty="0">
                          <a:solidFill>
                            <a:schemeClr val="dk1"/>
                          </a:solidFill>
                          <a:latin typeface="+mn-lt"/>
                        </a:rPr>
                        <a:t>This is the prevailing model in Italy and France, where the focus is not on care farming, but on social agriculture.</a:t>
                      </a:r>
                    </a:p>
                    <a:p>
                      <a:pPr>
                        <a:lnSpc>
                          <a:spcPct val="100000"/>
                        </a:lnSpc>
                      </a:pPr>
                      <a:r>
                        <a:rPr lang="en-US" sz="1800" b="0" strike="noStrike" spc="-1" noProof="0" dirty="0">
                          <a:solidFill>
                            <a:schemeClr val="dk1"/>
                          </a:solidFill>
                          <a:latin typeface="+mn-lt"/>
                        </a:rPr>
                        <a:t>The actors are primarily social cooperatives and non-profit organizations in which socially marginalized people (people with disabilities, with mental issues, those with a history of addiction, etc.) participate in agricultural activities and regain a working role that can rehabilitate them in society.</a:t>
                      </a: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a:lnSpc>
                          <a:spcPct val="100000"/>
                        </a:lnSpc>
                      </a:pPr>
                      <a:r>
                        <a:rPr lang="en-US" sz="1800" b="0" strike="noStrike" spc="-1" noProof="0" dirty="0">
                          <a:solidFill>
                            <a:schemeClr val="dk1"/>
                          </a:solidFill>
                          <a:latin typeface="+mn-lt"/>
                        </a:rPr>
                        <a:t>Mainly found in the Netherlands, Belgium, and Norway, care farms are private, family-run farms. These businesses offer care services alongside agricultural production. These services represent a secondary source of income for farmers, while agricultural production remains the primary source. Typically, around 10 people use these services per day</a:t>
                      </a: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a:lnSpc>
                          <a:spcPct val="100000"/>
                        </a:lnSpc>
                      </a:pPr>
                      <a:r>
                        <a:rPr lang="en-US" sz="1800" b="0" strike="noStrike" spc="-1" noProof="0" dirty="0">
                          <a:solidFill>
                            <a:schemeClr val="dk1"/>
                          </a:solidFill>
                          <a:latin typeface="+mn-lt"/>
                        </a:rPr>
                        <a:t>This model is widespread in Germany, Ireland, Slovenia, Austria, and Poland, where care farms originally arose from third-sector initiatives. Today, they have evolved into agricultural farms that provide care services through specialized personnel and comply with strict regulations dictated by the health service. </a:t>
                      </a:r>
                    </a:p>
                    <a:p>
                      <a:pPr>
                        <a:lnSpc>
                          <a:spcPct val="100000"/>
                        </a:lnSpc>
                      </a:pPr>
                      <a:r>
                        <a:rPr lang="en-US" sz="1800" b="0" strike="noStrike" spc="-1" noProof="0" dirty="0">
                          <a:solidFill>
                            <a:schemeClr val="dk1"/>
                          </a:solidFill>
                          <a:latin typeface="+mn-lt"/>
                        </a:rPr>
                        <a:t>These activities often target specific groups of users (mental health problems, cognitive disabilities and addictions).</a:t>
                      </a: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Social and labour inclusion</a:t>
            </a:r>
            <a:endParaRPr lang="en-GB" sz="4000" b="0" strike="noStrike" spc="-1" noProof="0" dirty="0">
              <a:solidFill>
                <a:schemeClr val="dk1"/>
              </a:solidFill>
              <a:latin typeface="Perpetua"/>
            </a:endParaRPr>
          </a:p>
        </p:txBody>
      </p:sp>
      <p:sp>
        <p:nvSpPr>
          <p:cNvPr id="110" name="PlaceHolder 2"/>
          <p:cNvSpPr>
            <a:spLocks noGrp="1"/>
          </p:cNvSpPr>
          <p:nvPr>
            <p:ph/>
          </p:nvPr>
        </p:nvSpPr>
        <p:spPr>
          <a:xfrm>
            <a:off x="924230" y="1417320"/>
            <a:ext cx="7772040" cy="4571640"/>
          </a:xfrm>
          <a:prstGeom prst="rect">
            <a:avLst/>
          </a:prstGeom>
          <a:noFill/>
          <a:ln w="0">
            <a:noFill/>
          </a:ln>
        </p:spPr>
        <p:txBody>
          <a:bodyPr lIns="90000" tIns="45000" rIns="90000" bIns="45000" anchor="t">
            <a:normAutofit fontScale="80788" lnSpcReduction="10000"/>
          </a:bodyPr>
          <a:lstStyle/>
          <a:p>
            <a:pPr>
              <a:spcBef>
                <a:spcPts val="581"/>
              </a:spcBef>
              <a:buClr>
                <a:srgbClr val="D34817"/>
              </a:buClr>
              <a:buSzPct val="85000"/>
            </a:pPr>
            <a:r>
              <a:rPr lang="en-US" sz="2600" b="0" strike="noStrike" spc="-1" noProof="0" dirty="0">
                <a:solidFill>
                  <a:schemeClr val="dk1"/>
                </a:solidFill>
                <a:latin typeface="Perpetua"/>
              </a:rPr>
              <a:t>Analyzing in depth these activities, the social and labor inclusion typical of the first model has some peculiar characteristics that concern the work context. </a:t>
            </a:r>
          </a:p>
          <a:p>
            <a:pPr marL="571680" indent="-571680">
              <a:spcBef>
                <a:spcPts val="581"/>
              </a:spcBef>
              <a:buClr>
                <a:srgbClr val="D34817"/>
              </a:buClr>
              <a:buSzPct val="85000"/>
              <a:buFont typeface="Franklin Gothic Book"/>
              <a:buAutoNum type="romanLcPeriod"/>
            </a:pPr>
            <a:r>
              <a:rPr lang="en-US" sz="2600" spc="-1" dirty="0">
                <a:solidFill>
                  <a:schemeClr val="dk1"/>
                </a:solidFill>
                <a:latin typeface="Perpetua"/>
              </a:rPr>
              <a:t>Non-judgmental contexts, characterized by positive relationships between workers, and between workers and employers;</a:t>
            </a:r>
          </a:p>
          <a:p>
            <a:pPr marL="571680" indent="-571680">
              <a:spcBef>
                <a:spcPts val="581"/>
              </a:spcBef>
              <a:buClr>
                <a:srgbClr val="D34817"/>
              </a:buClr>
              <a:buSzPct val="85000"/>
              <a:buFont typeface="Franklin Gothic Book"/>
              <a:buAutoNum type="romanLcPeriod"/>
            </a:pPr>
            <a:r>
              <a:rPr lang="en-US" sz="2600" spc="-1" dirty="0">
                <a:solidFill>
                  <a:schemeClr val="dk1"/>
                </a:solidFill>
                <a:latin typeface="Perpetua"/>
              </a:rPr>
              <a:t>Work activities with increasing complexity and responsibility;</a:t>
            </a:r>
          </a:p>
          <a:p>
            <a:pPr marL="571680" indent="-571680">
              <a:spcBef>
                <a:spcPts val="581"/>
              </a:spcBef>
              <a:buClr>
                <a:srgbClr val="D34817"/>
              </a:buClr>
              <a:buSzPct val="85000"/>
              <a:buFont typeface="Franklin Gothic Book"/>
              <a:buAutoNum type="romanLcPeriod"/>
            </a:pPr>
            <a:r>
              <a:rPr lang="en-US" sz="2600" spc="-1" dirty="0">
                <a:solidFill>
                  <a:schemeClr val="dk1"/>
                </a:solidFill>
                <a:latin typeface="Perpetua"/>
              </a:rPr>
              <a:t>Knowledge of the entire process (e.g., production, processing, marketing);</a:t>
            </a:r>
          </a:p>
          <a:p>
            <a:pPr marL="571680" indent="-571680">
              <a:spcBef>
                <a:spcPts val="581"/>
              </a:spcBef>
              <a:buClr>
                <a:srgbClr val="D34817"/>
              </a:buClr>
              <a:buSzPct val="85000"/>
              <a:buFont typeface="Franklin Gothic Book"/>
              <a:buAutoNum type="romanLcPeriod"/>
            </a:pPr>
            <a:r>
              <a:rPr lang="en-US" sz="2600" spc="-1" dirty="0">
                <a:solidFill>
                  <a:schemeClr val="dk1"/>
                </a:solidFill>
                <a:latin typeface="Perpetua"/>
              </a:rPr>
              <a:t>Awareness of one's role within the process;</a:t>
            </a:r>
          </a:p>
          <a:p>
            <a:pPr marL="571680" indent="-571680">
              <a:spcBef>
                <a:spcPts val="581"/>
              </a:spcBef>
              <a:buClr>
                <a:srgbClr val="D34817"/>
              </a:buClr>
              <a:buSzPct val="85000"/>
              <a:buFont typeface="Franklin Gothic Book"/>
              <a:buAutoNum type="romanLcPeriod"/>
            </a:pPr>
            <a:r>
              <a:rPr lang="en-US" sz="2600" spc="-1" dirty="0">
                <a:solidFill>
                  <a:schemeClr val="dk1"/>
                </a:solidFill>
                <a:latin typeface="Perpetua"/>
              </a:rPr>
              <a:t>Awareness and understanding of the outcome and therefore the importance of one's work;</a:t>
            </a:r>
          </a:p>
          <a:p>
            <a:pPr marL="571680" indent="-571680">
              <a:spcBef>
                <a:spcPts val="581"/>
              </a:spcBef>
              <a:buClr>
                <a:srgbClr val="D34817"/>
              </a:buClr>
              <a:buSzPct val="85000"/>
              <a:buFont typeface="Franklin Gothic Book"/>
              <a:buAutoNum type="romanLcPeriod"/>
            </a:pPr>
            <a:r>
              <a:rPr lang="en-US" sz="2600" spc="-1" dirty="0">
                <a:solidFill>
                  <a:schemeClr val="dk1"/>
                </a:solidFill>
                <a:latin typeface="Perpetua"/>
              </a:rPr>
              <a:t>Relationships with other stakeholders (technicians, agronomists) and with the local context (possible clients, partner companies, etc.);</a:t>
            </a:r>
          </a:p>
          <a:p>
            <a:pPr marL="571680" indent="-571680">
              <a:spcBef>
                <a:spcPts val="581"/>
              </a:spcBef>
              <a:buClr>
                <a:srgbClr val="D34817"/>
              </a:buClr>
              <a:buSzPct val="85000"/>
              <a:buFont typeface="Franklin Gothic Book"/>
              <a:buAutoNum type="romanLcPeriod"/>
            </a:pPr>
            <a:r>
              <a:rPr lang="en-US" sz="2600" spc="-1" dirty="0">
                <a:solidFill>
                  <a:schemeClr val="dk1"/>
                </a:solidFill>
                <a:latin typeface="Perpetua"/>
              </a:rPr>
              <a:t>Territorial outreach and communication.</a:t>
            </a:r>
            <a:endParaRPr lang="en-GB" sz="2600" b="0" strike="noStrike" spc="-1" noProof="0" dirty="0">
              <a:solidFill>
                <a:schemeClr val="dk1"/>
              </a:solidFill>
              <a:latin typeface="Perpetu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Social and labour inclusion</a:t>
            </a:r>
            <a:endParaRPr lang="en-GB" sz="4000" b="0" strike="noStrike" spc="-1" noProof="0" dirty="0">
              <a:solidFill>
                <a:schemeClr val="dk1"/>
              </a:solidFill>
              <a:latin typeface="Perpetua"/>
            </a:endParaRPr>
          </a:p>
        </p:txBody>
      </p:sp>
      <p:sp>
        <p:nvSpPr>
          <p:cNvPr id="112" name="PlaceHolder 2"/>
          <p:cNvSpPr>
            <a:spLocks noGrp="1"/>
          </p:cNvSpPr>
          <p:nvPr>
            <p:ph/>
          </p:nvPr>
        </p:nvSpPr>
        <p:spPr>
          <a:xfrm>
            <a:off x="914400" y="1447920"/>
            <a:ext cx="7772040" cy="4571640"/>
          </a:xfrm>
          <a:prstGeom prst="rect">
            <a:avLst/>
          </a:prstGeom>
          <a:noFill/>
          <a:ln w="0">
            <a:noFill/>
          </a:ln>
        </p:spPr>
        <p:txBody>
          <a:bodyPr lIns="90000" tIns="45000" rIns="90000" bIns="45000" anchor="t">
            <a:normAutofit/>
          </a:bodyPr>
          <a:lstStyle/>
          <a:p>
            <a:pPr marL="274320" indent="-274320">
              <a:lnSpc>
                <a:spcPct val="100000"/>
              </a:lnSpc>
              <a:spcBef>
                <a:spcPts val="581"/>
              </a:spcBef>
              <a:buClr>
                <a:srgbClr val="D34817"/>
              </a:buClr>
              <a:buSzPct val="85000"/>
              <a:buFont typeface="Wingdings 2" charset="2"/>
              <a:buChar char=""/>
            </a:pPr>
            <a:r>
              <a:rPr lang="en-GB" sz="2600" b="0" strike="noStrike" spc="-1" noProof="0" dirty="0">
                <a:solidFill>
                  <a:schemeClr val="dk1"/>
                </a:solidFill>
                <a:latin typeface="Perpetua"/>
              </a:rPr>
              <a:t>The “social” dimension in this integration process concerns some fundamental steps</a:t>
            </a:r>
            <a:endParaRPr lang="en-US" sz="2600" b="0" strike="noStrike" spc="-1" noProof="0" dirty="0">
              <a:solidFill>
                <a:schemeClr val="dk1"/>
              </a:solidFill>
              <a:latin typeface="Perpetua"/>
            </a:endParaRPr>
          </a:p>
          <a:p>
            <a:pPr marL="571680" indent="-571680">
              <a:lnSpc>
                <a:spcPct val="100000"/>
              </a:lnSpc>
              <a:spcBef>
                <a:spcPts val="581"/>
              </a:spcBef>
              <a:buClr>
                <a:srgbClr val="D34817"/>
              </a:buClr>
              <a:buSzPct val="85000"/>
              <a:buFont typeface="Franklin Gothic Book"/>
              <a:buAutoNum type="romanLcPeriod"/>
            </a:pPr>
            <a:r>
              <a:rPr lang="en-US" sz="2600" b="0" strike="noStrike" spc="-1" noProof="0" dirty="0">
                <a:solidFill>
                  <a:schemeClr val="dk1"/>
                </a:solidFill>
                <a:latin typeface="Perpetua"/>
              </a:rPr>
              <a:t>Definition of personalized courses;</a:t>
            </a:r>
          </a:p>
          <a:p>
            <a:pPr marL="571680" indent="-571680">
              <a:lnSpc>
                <a:spcPct val="100000"/>
              </a:lnSpc>
              <a:spcBef>
                <a:spcPts val="581"/>
              </a:spcBef>
              <a:buClr>
                <a:srgbClr val="D34817"/>
              </a:buClr>
              <a:buSzPct val="85000"/>
              <a:buFont typeface="Franklin Gothic Book"/>
              <a:buAutoNum type="romanLcPeriod"/>
            </a:pPr>
            <a:r>
              <a:rPr lang="en-US" sz="2600" b="0" strike="noStrike" spc="-1" noProof="0" dirty="0">
                <a:solidFill>
                  <a:schemeClr val="dk1"/>
                </a:solidFill>
                <a:latin typeface="Perpetua"/>
              </a:rPr>
              <a:t>Monitoring of the experience;</a:t>
            </a:r>
          </a:p>
          <a:p>
            <a:pPr marL="571680" indent="-571680">
              <a:lnSpc>
                <a:spcPct val="100000"/>
              </a:lnSpc>
              <a:spcBef>
                <a:spcPts val="581"/>
              </a:spcBef>
              <a:buClr>
                <a:srgbClr val="D34817"/>
              </a:buClr>
              <a:buSzPct val="85000"/>
              <a:buFont typeface="Franklin Gothic Book"/>
              <a:buAutoNum type="romanLcPeriod"/>
            </a:pPr>
            <a:r>
              <a:rPr lang="en-US" sz="2600" b="0" strike="noStrike" spc="-1" noProof="0" dirty="0">
                <a:solidFill>
                  <a:schemeClr val="dk1"/>
                </a:solidFill>
                <a:latin typeface="Perpetua"/>
              </a:rPr>
              <a:t>Support and tutoring</a:t>
            </a:r>
            <a:endParaRPr lang="en-GB" sz="2600" b="0" strike="noStrike" spc="-1" noProof="0" dirty="0">
              <a:solidFill>
                <a:schemeClr val="dk1"/>
              </a:solidFill>
              <a:latin typeface="Perpetu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rmAutofit fontScale="90000"/>
          </a:bodyPr>
          <a:lstStyle/>
          <a:p>
            <a:pPr indent="0">
              <a:lnSpc>
                <a:spcPct val="100000"/>
              </a:lnSpc>
              <a:buNone/>
            </a:pPr>
            <a:r>
              <a:rPr lang="en-GB" sz="4000" b="0" strike="noStrike" spc="-1" noProof="0" dirty="0">
                <a:solidFill>
                  <a:schemeClr val="dk2"/>
                </a:solidFill>
                <a:latin typeface="Franklin Gothic Book"/>
              </a:rPr>
              <a:t>Social and labour inclusion and relationship with the community</a:t>
            </a:r>
            <a:endParaRPr lang="en-GB" sz="4000" b="0" strike="noStrike" spc="-1" noProof="0" dirty="0">
              <a:solidFill>
                <a:schemeClr val="dk1"/>
              </a:solidFill>
              <a:latin typeface="Perpetua"/>
            </a:endParaRPr>
          </a:p>
        </p:txBody>
      </p:sp>
      <p:sp>
        <p:nvSpPr>
          <p:cNvPr id="114" name="PlaceHolder 2"/>
          <p:cNvSpPr>
            <a:spLocks noGrp="1"/>
          </p:cNvSpPr>
          <p:nvPr>
            <p:ph/>
          </p:nvPr>
        </p:nvSpPr>
        <p:spPr>
          <a:xfrm>
            <a:off x="539552" y="1447920"/>
            <a:ext cx="8146888" cy="4571640"/>
          </a:xfrm>
          <a:prstGeom prst="rect">
            <a:avLst/>
          </a:prstGeom>
          <a:noFill/>
          <a:ln w="0">
            <a:noFill/>
          </a:ln>
        </p:spPr>
        <p:txBody>
          <a:bodyPr lIns="90000" tIns="45000" rIns="90000" bIns="45000" anchor="t">
            <a:normAutofit fontScale="94444" lnSpcReduction="10000"/>
          </a:bodyPr>
          <a:lstStyle/>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However, to carry out inclusion projects it is not enough to stop to what happens within the realities that practice social farming: real social inclusion occurs when the external context i.e. society as a whole welcomes and includes diversity;</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The goal of social and labor inclusion is achieved not only through the implementation of activities within social farms, but also, and above all, through the development of local networks capable of extending the inclusion process of vulnerable individuals beyond the confines of social farms.</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This dual and integrated objective must be considered both by those designing social farms and by the institutions responsible for legislating and governing local policies.</a:t>
            </a:r>
            <a:endParaRPr lang="en-GB" sz="2600" b="0" strike="noStrike" spc="-1" noProof="0" dirty="0">
              <a:solidFill>
                <a:schemeClr val="dk1"/>
              </a:solidFill>
              <a:latin typeface="Perpetu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914400" y="44624"/>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Co-therapy activities</a:t>
            </a:r>
            <a:endParaRPr lang="en-GB" sz="4000" b="0" strike="noStrike" spc="-1" noProof="0" dirty="0">
              <a:solidFill>
                <a:schemeClr val="dk1"/>
              </a:solidFill>
              <a:latin typeface="Perpetua"/>
            </a:endParaRPr>
          </a:p>
        </p:txBody>
      </p:sp>
      <p:sp>
        <p:nvSpPr>
          <p:cNvPr id="116" name="PlaceHolder 2"/>
          <p:cNvSpPr>
            <a:spLocks noGrp="1"/>
          </p:cNvSpPr>
          <p:nvPr>
            <p:ph/>
          </p:nvPr>
        </p:nvSpPr>
        <p:spPr>
          <a:xfrm>
            <a:off x="251640" y="1447920"/>
            <a:ext cx="8434800" cy="4861080"/>
          </a:xfrm>
          <a:prstGeom prst="rect">
            <a:avLst/>
          </a:prstGeom>
          <a:noFill/>
          <a:ln w="0">
            <a:noFill/>
          </a:ln>
        </p:spPr>
        <p:txBody>
          <a:bodyPr lIns="90000" tIns="45000" rIns="90000" bIns="45000" anchor="t">
            <a:normAutofit fontScale="75593" lnSpcReduction="20000"/>
          </a:bodyPr>
          <a:lstStyle/>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It is now widely demonstrated that contact with nature and outdoor activities produce positive effects on human health, both physically and mentally.</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Especially in Northern European countries, the association between Social</a:t>
            </a:r>
            <a:r>
              <a:rPr lang="en-US" sz="2600" spc="-1" dirty="0">
                <a:solidFill>
                  <a:schemeClr val="dk1"/>
                </a:solidFill>
                <a:latin typeface="Perpetua"/>
              </a:rPr>
              <a:t> </a:t>
            </a:r>
            <a:r>
              <a:rPr lang="en-US" sz="2600" b="0" strike="noStrike" spc="-1" noProof="0" dirty="0">
                <a:solidFill>
                  <a:schemeClr val="dk1"/>
                </a:solidFill>
                <a:latin typeface="Perpetua"/>
              </a:rPr>
              <a:t>Farming and Green Care is very strong, including a fairly wide range of co-therapeutic activities carried out in contact with nature.</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The situation is different in the area belonging to the so-called Mediterranean model, where various social farming activities coexist, ranging from social and work inclusion to co-therapy activities.</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The Netherlands and Norway are undoubtedly the countries where this care farming model is most widespread, with approximately 1,250 social farms in the Netherlands and 400 in Norway (plus an unknown number of unregistered social farms).</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Care farming activities are also growing in other countries, where exact numbers are unknown, but estimates indicate significant growth:</a:t>
            </a:r>
            <a:r>
              <a:rPr lang="en-GB" sz="2600" b="0" strike="noStrike" spc="-1" noProof="0" dirty="0">
                <a:solidFill>
                  <a:schemeClr val="dk1"/>
                </a:solidFill>
                <a:latin typeface="Perpetua"/>
              </a:rPr>
              <a:t> </a:t>
            </a:r>
            <a:r>
              <a:rPr lang="pt-BR" sz="2600" b="0" strike="noStrike" spc="-1" noProof="0" dirty="0">
                <a:solidFill>
                  <a:schemeClr val="dk1"/>
                </a:solidFill>
                <a:latin typeface="Perpetua"/>
              </a:rPr>
              <a:t>Austria (n=600), Belgium (n=670), France (n=900), Ireland (n=100), Italy (n=675), South Korea (n=30), Switzerland (n=1000), United Kingdom (n=230).</a:t>
            </a:r>
            <a:endParaRPr lang="en-GB" sz="2600" b="0" strike="noStrike" spc="-1" noProof="0" dirty="0">
              <a:solidFill>
                <a:schemeClr val="dk1"/>
              </a:solidFill>
              <a:latin typeface="Perpetua"/>
            </a:endParaRPr>
          </a:p>
          <a:p>
            <a:pPr marL="274320" indent="-274320">
              <a:lnSpc>
                <a:spcPct val="100000"/>
              </a:lnSpc>
              <a:spcBef>
                <a:spcPts val="581"/>
              </a:spcBef>
              <a:buNone/>
              <a:tabLst>
                <a:tab pos="0" algn="l"/>
              </a:tabLst>
            </a:pPr>
            <a:r>
              <a:rPr lang="en-GB" sz="2600" b="0" strike="noStrike" spc="-1" noProof="0" dirty="0">
                <a:solidFill>
                  <a:schemeClr val="dk1"/>
                </a:solidFill>
                <a:latin typeface="Perpetua"/>
              </a:rPr>
              <a:t>De Bruin et al., 2020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rmAutofit fontScale="90000"/>
          </a:bodyPr>
          <a:lstStyle/>
          <a:p>
            <a:pPr indent="0" algn="ctr">
              <a:lnSpc>
                <a:spcPct val="100000"/>
              </a:lnSpc>
              <a:buNone/>
            </a:pPr>
            <a:r>
              <a:rPr lang="en-GB" sz="4000" b="0" strike="noStrike" spc="-1" noProof="0" dirty="0">
                <a:solidFill>
                  <a:schemeClr val="dk2"/>
                </a:solidFill>
                <a:latin typeface="Franklin Gothic Book"/>
              </a:rPr>
              <a:t>The different typologies of green care activities</a:t>
            </a:r>
            <a:endParaRPr lang="en-GB" sz="4000" b="0" strike="noStrike" spc="-1" noProof="0" dirty="0">
              <a:solidFill>
                <a:schemeClr val="dk1"/>
              </a:solidFill>
              <a:latin typeface="Perpetua"/>
            </a:endParaRPr>
          </a:p>
        </p:txBody>
      </p:sp>
      <p:sp>
        <p:nvSpPr>
          <p:cNvPr id="118" name="PlaceHolder 2"/>
          <p:cNvSpPr>
            <a:spLocks noGrp="1"/>
          </p:cNvSpPr>
          <p:nvPr>
            <p:ph/>
          </p:nvPr>
        </p:nvSpPr>
        <p:spPr>
          <a:xfrm>
            <a:off x="914400" y="1447920"/>
            <a:ext cx="7772040" cy="4571640"/>
          </a:xfrm>
          <a:prstGeom prst="rect">
            <a:avLst/>
          </a:prstGeom>
          <a:noFill/>
          <a:ln w="0">
            <a:noFill/>
          </a:ln>
        </p:spPr>
        <p:txBody>
          <a:bodyPr lIns="90000" tIns="45000" rIns="90000" bIns="45000" anchor="t">
            <a:normAutofit fontScale="98485" lnSpcReduction="10000"/>
          </a:bodyPr>
          <a:lstStyle/>
          <a:p>
            <a:pPr marL="274320" indent="-274320">
              <a:lnSpc>
                <a:spcPct val="100000"/>
              </a:lnSpc>
              <a:spcBef>
                <a:spcPts val="581"/>
              </a:spcBef>
              <a:buClr>
                <a:srgbClr val="D34817"/>
              </a:buClr>
              <a:buSzPct val="85000"/>
              <a:buFont typeface="Wingdings 2" charset="2"/>
              <a:buChar char=""/>
            </a:pPr>
            <a:r>
              <a:rPr lang="en-GB" sz="2600" b="0" strike="noStrike" spc="-1" noProof="0" dirty="0">
                <a:solidFill>
                  <a:schemeClr val="dk1"/>
                </a:solidFill>
                <a:latin typeface="Perpetua"/>
              </a:rPr>
              <a:t>“Green care” or “Green therapy” activities include a wide range of interventions and services based on the use of plants, animals or sometimes even natural landscapes in order to </a:t>
            </a:r>
            <a:r>
              <a:rPr lang="en-US" sz="2600" b="0" strike="noStrike" spc="-1" noProof="0" dirty="0">
                <a:solidFill>
                  <a:schemeClr val="dk1"/>
                </a:solidFill>
                <a:latin typeface="Perpetua"/>
              </a:rPr>
              <a:t>create genuine therapeutic treatments that can be adapted to both general public health and the specific needs of social groups.</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These activities differ not only in terms of the target group they are addressed to but also in terms of the design and the environment in which they are carried out.</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Specifically, wilderness therapy, animal-assisted therapy, care or social farming, gardening and horticultural interventions will be analyzed.</a:t>
            </a:r>
            <a:endParaRPr lang="en-GB" sz="2600" b="0" strike="noStrike" spc="-1" noProof="0" dirty="0">
              <a:solidFill>
                <a:schemeClr val="dk1"/>
              </a:solidFill>
              <a:latin typeface="Perpetu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Wilderness Therapy</a:t>
            </a:r>
            <a:endParaRPr lang="en-GB" sz="4000" b="0" strike="noStrike" spc="-1" noProof="0" dirty="0">
              <a:solidFill>
                <a:schemeClr val="dk1"/>
              </a:solidFill>
              <a:latin typeface="Perpetua"/>
            </a:endParaRPr>
          </a:p>
        </p:txBody>
      </p:sp>
      <p:sp>
        <p:nvSpPr>
          <p:cNvPr id="120" name="PlaceHolder 2"/>
          <p:cNvSpPr>
            <a:spLocks noGrp="1"/>
          </p:cNvSpPr>
          <p:nvPr>
            <p:ph/>
          </p:nvPr>
        </p:nvSpPr>
        <p:spPr>
          <a:xfrm>
            <a:off x="827584" y="1412776"/>
            <a:ext cx="7772040" cy="4571640"/>
          </a:xfrm>
          <a:prstGeom prst="rect">
            <a:avLst/>
          </a:prstGeom>
          <a:noFill/>
          <a:ln w="0">
            <a:noFill/>
          </a:ln>
        </p:spPr>
        <p:txBody>
          <a:bodyPr lIns="90000" tIns="45000" rIns="90000" bIns="45000" anchor="t">
            <a:normAutofit fontScale="85211" lnSpcReduction="20000"/>
          </a:bodyPr>
          <a:lstStyle/>
          <a:p>
            <a:pPr marL="274320" indent="-274320">
              <a:lnSpc>
                <a:spcPct val="100000"/>
              </a:lnSpc>
              <a:spcBef>
                <a:spcPts val="581"/>
              </a:spcBef>
              <a:buClr>
                <a:srgbClr val="D34817"/>
              </a:buClr>
              <a:buSzPct val="85000"/>
              <a:buFont typeface="Wingdings 2" charset="2"/>
              <a:buChar char=""/>
            </a:pPr>
            <a:endParaRPr lang="en-US" sz="2600" b="0" strike="noStrike" spc="-1" noProof="0" dirty="0">
              <a:solidFill>
                <a:schemeClr val="dk1"/>
              </a:solidFill>
              <a:latin typeface="Perpetua"/>
            </a:endParaRP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It is a therapy whose roots are in the Outward Bound educational program (UK), founded in 1941 by Laurence Holt and Kurt Hahn.</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It was originally an outdoor education program aimed at training young sailors.</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Outdoor Bound was not created with therapeutic purposes and still today offers experiential outdoor activity camps (rafting, hiking, orienteering, climbing, etc.), active in approximately 35 countries and with more than 150,000 participants each year (Outward Bound, 2022).</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Many of the activities offered in these camps have inspired Wilderness Therapy projects.</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Outdoor Bound recently launched a hardship prevention program called Outdoor Bound Intercept, which consists of 28- and 50-day residential programs for children and young adults in difficulty (Outdoor Bound, 2022).</a:t>
            </a:r>
            <a:endParaRPr lang="en-GB" sz="2600" b="0" strike="noStrike" spc="-1" noProof="0" dirty="0">
              <a:solidFill>
                <a:schemeClr val="dk1"/>
              </a:solidFill>
              <a:latin typeface="Perpetu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Wilderness Therapy</a:t>
            </a:r>
            <a:endParaRPr lang="en-GB" sz="4000" b="0" strike="noStrike" spc="-1" noProof="0" dirty="0">
              <a:solidFill>
                <a:schemeClr val="dk1"/>
              </a:solidFill>
              <a:latin typeface="Perpetua"/>
            </a:endParaRPr>
          </a:p>
        </p:txBody>
      </p:sp>
      <p:sp>
        <p:nvSpPr>
          <p:cNvPr id="122" name="PlaceHolder 2"/>
          <p:cNvSpPr>
            <a:spLocks noGrp="1"/>
          </p:cNvSpPr>
          <p:nvPr>
            <p:ph/>
          </p:nvPr>
        </p:nvSpPr>
        <p:spPr>
          <a:xfrm>
            <a:off x="914400" y="1447920"/>
            <a:ext cx="7772040" cy="4571640"/>
          </a:xfrm>
          <a:prstGeom prst="rect">
            <a:avLst/>
          </a:prstGeom>
          <a:noFill/>
          <a:ln w="0">
            <a:noFill/>
          </a:ln>
        </p:spPr>
        <p:txBody>
          <a:bodyPr lIns="90000" tIns="45000" rIns="90000" bIns="45000" anchor="t">
            <a:normAutofit fontScale="74633" lnSpcReduction="20000"/>
          </a:bodyPr>
          <a:lstStyle/>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Wilderness Therapy serves adolescents with behavioral disorders, substance abuse, or mental health issues.</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The goal is to provide a unique and transformative experience that promotes self-reflection, self-discovery, and personal growth.</a:t>
            </a:r>
          </a:p>
          <a:p>
            <a:pPr marL="274320" indent="-274320">
              <a:lnSpc>
                <a:spcPct val="100000"/>
              </a:lnSpc>
              <a:spcBef>
                <a:spcPts val="581"/>
              </a:spcBef>
              <a:buClr>
                <a:srgbClr val="D34817"/>
              </a:buClr>
              <a:buSzPct val="85000"/>
              <a:buFont typeface="Wingdings 2" charset="2"/>
              <a:buChar char=""/>
            </a:pPr>
            <a:r>
              <a:rPr lang="en-US" sz="2600" b="0" strike="noStrike" spc="-1" noProof="0" dirty="0">
                <a:solidFill>
                  <a:schemeClr val="dk1"/>
                </a:solidFill>
                <a:latin typeface="Perpetua"/>
              </a:rPr>
              <a:t>Therapeutic programs involve young people spending extended periods in the wilderness, engaging in hiking, camping, climbing, and developing wilderness skills</a:t>
            </a:r>
          </a:p>
          <a:p>
            <a:pPr>
              <a:lnSpc>
                <a:spcPct val="100000"/>
              </a:lnSpc>
              <a:spcBef>
                <a:spcPts val="581"/>
              </a:spcBef>
              <a:buClr>
                <a:srgbClr val="D34817"/>
              </a:buClr>
              <a:buSzPct val="85000"/>
            </a:pPr>
            <a:endParaRPr lang="en-GB" sz="2600" b="0" strike="noStrike" spc="-1" noProof="0" dirty="0">
              <a:solidFill>
                <a:schemeClr val="dk1"/>
              </a:solidFill>
              <a:latin typeface="Perpetua"/>
            </a:endParaRPr>
          </a:p>
          <a:p>
            <a:pPr>
              <a:lnSpc>
                <a:spcPct val="100000"/>
              </a:lnSpc>
              <a:spcBef>
                <a:spcPts val="581"/>
              </a:spcBef>
              <a:buClr>
                <a:srgbClr val="D34817"/>
              </a:buClr>
              <a:buSzPct val="85000"/>
            </a:pPr>
            <a:r>
              <a:rPr lang="en-US" sz="2600" b="0" strike="noStrike" spc="-1" noProof="0" dirty="0">
                <a:solidFill>
                  <a:schemeClr val="dk1"/>
                </a:solidFill>
                <a:latin typeface="Perpetua"/>
              </a:rPr>
              <a:t>There are three main models:</a:t>
            </a:r>
          </a:p>
          <a:p>
            <a:pPr>
              <a:lnSpc>
                <a:spcPct val="100000"/>
              </a:lnSpc>
              <a:spcBef>
                <a:spcPts val="581"/>
              </a:spcBef>
              <a:buClr>
                <a:srgbClr val="D34817"/>
              </a:buClr>
              <a:buSzPct val="85000"/>
            </a:pPr>
            <a:r>
              <a:rPr lang="en-US" sz="2600" b="0" strike="noStrike" spc="-1" noProof="0" dirty="0">
                <a:solidFill>
                  <a:schemeClr val="dk1"/>
                </a:solidFill>
                <a:latin typeface="Perpetua"/>
              </a:rPr>
              <a:t>1. Expeditions: Participants embark on extended excursions, setting up camp in various locations and developing survival skills;</a:t>
            </a:r>
          </a:p>
          <a:p>
            <a:pPr>
              <a:lnSpc>
                <a:spcPct val="100000"/>
              </a:lnSpc>
              <a:spcBef>
                <a:spcPts val="581"/>
              </a:spcBef>
              <a:buClr>
                <a:srgbClr val="D34817"/>
              </a:buClr>
              <a:buSzPct val="85000"/>
            </a:pPr>
            <a:r>
              <a:rPr lang="en-US" sz="2600" b="0" strike="noStrike" spc="-1" noProof="0" dirty="0">
                <a:solidFill>
                  <a:schemeClr val="dk1"/>
                </a:solidFill>
                <a:latin typeface="Perpetua"/>
              </a:rPr>
              <a:t>2. Base Camps: Participants stay in a central facility while taking short nature hikes.</a:t>
            </a:r>
          </a:p>
          <a:p>
            <a:pPr>
              <a:lnSpc>
                <a:spcPct val="100000"/>
              </a:lnSpc>
              <a:spcBef>
                <a:spcPts val="581"/>
              </a:spcBef>
              <a:buClr>
                <a:srgbClr val="D34817"/>
              </a:buClr>
              <a:buSzPct val="85000"/>
            </a:pPr>
            <a:r>
              <a:rPr lang="en-US" sz="2600" b="0" strike="noStrike" spc="-1" noProof="0" dirty="0">
                <a:solidFill>
                  <a:schemeClr val="dk1"/>
                </a:solidFill>
                <a:latin typeface="Perpetua"/>
              </a:rPr>
              <a:t>3. Long-term Residential: Combines traditional residential treatment with Wilderness components integrated into daily activities or the facility environment.</a:t>
            </a:r>
            <a:endParaRPr lang="en-GB" sz="2600" b="0" strike="noStrike" spc="-1" noProof="0" dirty="0">
              <a:solidFill>
                <a:schemeClr val="dk1"/>
              </a:solidFill>
              <a:latin typeface="Perpetu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buNone/>
            </a:pPr>
            <a:r>
              <a:rPr lang="en-GB" sz="4000" b="0" strike="noStrike" spc="-1" noProof="0" dirty="0">
                <a:solidFill>
                  <a:schemeClr val="dk2"/>
                </a:solidFill>
                <a:latin typeface="Franklin Gothic Book"/>
              </a:rPr>
              <a:t>Animal-assisted therapy</a:t>
            </a:r>
            <a:endParaRPr lang="en-GB" sz="4000" b="0" strike="noStrike" spc="-1" noProof="0" dirty="0">
              <a:solidFill>
                <a:schemeClr val="dk1"/>
              </a:solidFill>
              <a:latin typeface="Perpetua"/>
            </a:endParaRPr>
          </a:p>
        </p:txBody>
      </p:sp>
      <p:sp>
        <p:nvSpPr>
          <p:cNvPr id="124" name="PlaceHolder 2"/>
          <p:cNvSpPr>
            <a:spLocks noGrp="1"/>
          </p:cNvSpPr>
          <p:nvPr>
            <p:ph/>
          </p:nvPr>
        </p:nvSpPr>
        <p:spPr>
          <a:xfrm>
            <a:off x="914400" y="1447920"/>
            <a:ext cx="7772040" cy="4429352"/>
          </a:xfrm>
          <a:prstGeom prst="rect">
            <a:avLst/>
          </a:prstGeom>
          <a:noFill/>
          <a:ln w="0">
            <a:noFill/>
          </a:ln>
        </p:spPr>
        <p:txBody>
          <a:bodyPr lIns="90000" tIns="45000" rIns="90000" bIns="45000" anchor="t">
            <a:noAutofit/>
          </a:bodyPr>
          <a:lstStyle/>
          <a:p>
            <a:pPr marL="274320" indent="-274320">
              <a:lnSpc>
                <a:spcPct val="90000"/>
              </a:lnSpc>
              <a:spcBef>
                <a:spcPts val="581"/>
              </a:spcBef>
              <a:buClr>
                <a:srgbClr val="D34817"/>
              </a:buClr>
              <a:buSzPct val="85000"/>
              <a:buFont typeface="Wingdings 2" charset="2"/>
              <a:buChar char=""/>
            </a:pPr>
            <a:r>
              <a:rPr lang="en-GB" sz="2000" spc="-1" noProof="0" dirty="0">
                <a:solidFill>
                  <a:schemeClr val="dk1"/>
                </a:solidFill>
                <a:latin typeface="Perpetua"/>
              </a:rPr>
              <a:t>Animal-assisted therapy includes different typologies, addressees </a:t>
            </a:r>
            <a:r>
              <a:rPr lang="en-GB" sz="2000" spc="-1" dirty="0">
                <a:solidFill>
                  <a:schemeClr val="dk1"/>
                </a:solidFill>
                <a:latin typeface="Perpetua"/>
              </a:rPr>
              <a:t>and goals that can be educational, therapeutical, social or emotional</a:t>
            </a:r>
            <a:r>
              <a:rPr lang="en-GB" sz="2000" spc="-1" noProof="0" dirty="0">
                <a:solidFill>
                  <a:schemeClr val="dk1"/>
                </a:solidFill>
                <a:latin typeface="Perpetua"/>
              </a:rPr>
              <a:t>.</a:t>
            </a:r>
          </a:p>
          <a:p>
            <a:pPr marL="274320" indent="-274320">
              <a:lnSpc>
                <a:spcPct val="90000"/>
              </a:lnSpc>
              <a:spcBef>
                <a:spcPts val="581"/>
              </a:spcBef>
              <a:buClr>
                <a:srgbClr val="D34817"/>
              </a:buClr>
              <a:buSzPct val="85000"/>
              <a:buFont typeface="Wingdings 2" charset="2"/>
              <a:buChar char=""/>
            </a:pPr>
            <a:r>
              <a:rPr lang="en-GB" sz="2000" spc="-1" noProof="0" dirty="0">
                <a:solidFill>
                  <a:schemeClr val="dk1"/>
                </a:solidFill>
                <a:latin typeface="Perpetua"/>
              </a:rPr>
              <a:t>Animal-assisted therapy interventions</a:t>
            </a:r>
            <a:r>
              <a:rPr lang="en-US" sz="2000" spc="-1" noProof="0" dirty="0">
                <a:solidFill>
                  <a:schemeClr val="dk1"/>
                </a:solidFill>
                <a:latin typeface="Perpetua"/>
              </a:rPr>
              <a:t> can be carried out in various settings, both outdoor and indoor, individually or in groups, and with a wide variety of animals, such as dogs, cats, rabbits, but also goats, donkeys, cows, horses, birds of prey, and dolphins.</a:t>
            </a:r>
          </a:p>
          <a:p>
            <a:pPr marL="274320" indent="-274320">
              <a:lnSpc>
                <a:spcPct val="90000"/>
              </a:lnSpc>
              <a:spcBef>
                <a:spcPts val="581"/>
              </a:spcBef>
              <a:buClr>
                <a:srgbClr val="D34817"/>
              </a:buClr>
              <a:buSzPct val="85000"/>
              <a:buFont typeface="Wingdings 2" charset="2"/>
              <a:buChar char=""/>
            </a:pPr>
            <a:r>
              <a:rPr lang="en-GB" sz="2000" spc="-1" noProof="0" dirty="0">
                <a:solidFill>
                  <a:schemeClr val="dk1"/>
                </a:solidFill>
                <a:latin typeface="Perpetua"/>
              </a:rPr>
              <a:t>Animal-assisted therapy interventions </a:t>
            </a:r>
            <a:r>
              <a:rPr lang="en-US" sz="2000" spc="-1" noProof="0" dirty="0">
                <a:solidFill>
                  <a:schemeClr val="dk1"/>
                </a:solidFill>
                <a:latin typeface="Perpetua"/>
              </a:rPr>
              <a:t>take on therapeutic status when they deliberately use animals as a form of treatment to support and promote the social, emotional, physical well-being and cognitive functioning of people with different types of problems (Ernst, 2014).</a:t>
            </a:r>
          </a:p>
          <a:p>
            <a:pPr marL="274320" indent="-274320">
              <a:lnSpc>
                <a:spcPct val="90000"/>
              </a:lnSpc>
              <a:spcBef>
                <a:spcPts val="581"/>
              </a:spcBef>
              <a:buClr>
                <a:srgbClr val="D34817"/>
              </a:buClr>
              <a:buSzPct val="85000"/>
              <a:buFont typeface="Wingdings 2" charset="2"/>
              <a:buChar char=""/>
            </a:pPr>
            <a:r>
              <a:rPr lang="en-US" sz="2000" spc="-1" noProof="0" dirty="0">
                <a:solidFill>
                  <a:schemeClr val="dk1"/>
                </a:solidFill>
                <a:latin typeface="Perpetua"/>
              </a:rPr>
              <a:t>The practice of these activities is regulated by specific laws and requires specific skills and qualifications.</a:t>
            </a:r>
          </a:p>
          <a:p>
            <a:pPr marL="274320" indent="-274320">
              <a:lnSpc>
                <a:spcPct val="90000"/>
              </a:lnSpc>
              <a:spcBef>
                <a:spcPts val="581"/>
              </a:spcBef>
              <a:buClr>
                <a:srgbClr val="D34817"/>
              </a:buClr>
              <a:buSzPct val="85000"/>
              <a:buFont typeface="Wingdings 2" charset="2"/>
              <a:buChar char=""/>
            </a:pPr>
            <a:r>
              <a:rPr lang="en-US" sz="2000" spc="-1" noProof="0" dirty="0">
                <a:solidFill>
                  <a:schemeClr val="dk1"/>
                </a:solidFill>
                <a:latin typeface="Perpetua"/>
              </a:rPr>
              <a:t>In particular, a responsible animal care and welfare officer is required, as is a veterinarian who oversees their care.</a:t>
            </a:r>
            <a:endParaRPr lang="en-GB" sz="2000" spc="-1" noProof="0" dirty="0">
              <a:solidFill>
                <a:schemeClr val="dk1"/>
              </a:solidFill>
              <a:latin typeface="Perpetu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Horticultural therapies</a:t>
            </a:r>
            <a:endParaRPr lang="en-GB" sz="4000" b="0" strike="noStrike" spc="-1" noProof="0" dirty="0">
              <a:solidFill>
                <a:schemeClr val="dk1"/>
              </a:solidFill>
              <a:latin typeface="Perpetua"/>
            </a:endParaRPr>
          </a:p>
        </p:txBody>
      </p:sp>
      <p:sp>
        <p:nvSpPr>
          <p:cNvPr id="126" name="Segnaposto contenuto 5"/>
          <p:cNvSpPr txBox="1"/>
          <p:nvPr/>
        </p:nvSpPr>
        <p:spPr>
          <a:xfrm>
            <a:off x="457560" y="1417320"/>
            <a:ext cx="8362912" cy="4819992"/>
          </a:xfrm>
          <a:prstGeom prst="rect">
            <a:avLst/>
          </a:prstGeom>
          <a:noFill/>
          <a:ln w="0">
            <a:noFill/>
          </a:ln>
        </p:spPr>
        <p:txBody>
          <a:bodyPr lIns="0" tIns="0" rIns="0" bIns="0" anchor="t">
            <a:noAutofit/>
          </a:bodyPr>
          <a:lstStyle/>
          <a:p>
            <a:r>
              <a:rPr lang="en-GB" sz="2600" b="0" strike="noStrike" spc="-1" noProof="0" dirty="0">
                <a:solidFill>
                  <a:schemeClr val="dk1"/>
                </a:solidFill>
                <a:latin typeface="Perpetua"/>
              </a:rPr>
              <a:t>Horticultural Therapies (HT) interventions</a:t>
            </a:r>
            <a:r>
              <a:rPr lang="en-GB" sz="2600" spc="-1" dirty="0">
                <a:solidFill>
                  <a:schemeClr val="dk1"/>
                </a:solidFill>
                <a:latin typeface="Perpetua"/>
              </a:rPr>
              <a:t> </a:t>
            </a:r>
            <a:r>
              <a:rPr lang="en-US" sz="2600" b="0" strike="noStrike" spc="-1" noProof="0" dirty="0">
                <a:solidFill>
                  <a:schemeClr val="dk1"/>
                </a:solidFill>
                <a:latin typeface="Perpetua"/>
              </a:rPr>
              <a:t>include all those activities in which gardening represents physical and psychological therapy.</a:t>
            </a:r>
          </a:p>
          <a:p>
            <a:r>
              <a:rPr lang="en-US" sz="2600" b="0" strike="noStrike" spc="-1" noProof="0" dirty="0">
                <a:solidFill>
                  <a:schemeClr val="dk1"/>
                </a:solidFill>
                <a:latin typeface="Perpetua"/>
              </a:rPr>
              <a:t>They are performed in public parks, private land, or in more structured environments such as hospitals and residential communities.</a:t>
            </a:r>
          </a:p>
          <a:p>
            <a:r>
              <a:rPr lang="en-US" sz="2600" b="0" strike="noStrike" spc="-1" noProof="0" dirty="0">
                <a:solidFill>
                  <a:schemeClr val="dk1"/>
                </a:solidFill>
                <a:latin typeface="Perpetua"/>
              </a:rPr>
              <a:t>It is an easily accessible activity that does not require any particular physical effort and can also be done in a group (Harper &amp; </a:t>
            </a:r>
            <a:r>
              <a:rPr lang="en-US" sz="2600" b="0" strike="noStrike" spc="-1" noProof="0" dirty="0" err="1">
                <a:solidFill>
                  <a:schemeClr val="dk1"/>
                </a:solidFill>
                <a:latin typeface="Perpetua"/>
              </a:rPr>
              <a:t>Dobud</a:t>
            </a:r>
            <a:r>
              <a:rPr lang="en-US" sz="2600" b="0" strike="noStrike" spc="-1" noProof="0" dirty="0">
                <a:solidFill>
                  <a:schemeClr val="dk1"/>
                </a:solidFill>
                <a:latin typeface="Perpetua"/>
              </a:rPr>
              <a:t>, 2021).</a:t>
            </a:r>
          </a:p>
          <a:p>
            <a:r>
              <a:rPr lang="en-US" sz="2600" b="0" strike="noStrike" spc="-1" noProof="0" dirty="0">
                <a:solidFill>
                  <a:schemeClr val="dk1"/>
                </a:solidFill>
                <a:latin typeface="Perpetua"/>
              </a:rPr>
              <a:t>HT influences physical flexibility, balance, aerobic endurance, psychological health, emotional functioning, social well-being, and quality of life (Liu et al., 2022).</a:t>
            </a:r>
            <a:endParaRPr lang="en-GB" sz="2600" b="0" strike="noStrike" spc="-1" noProof="0" dirty="0">
              <a:solidFill>
                <a:schemeClr val="dk1"/>
              </a:solidFill>
              <a:latin typeface="Perpetua"/>
              <a:ea typeface="TimesNewRomanPS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Horticultural therapies</a:t>
            </a:r>
            <a:endParaRPr lang="en-GB" sz="4000" b="0" strike="noStrike" spc="-1" noProof="0" dirty="0">
              <a:solidFill>
                <a:schemeClr val="dk1"/>
              </a:solidFill>
              <a:latin typeface="Perpetua"/>
            </a:endParaRPr>
          </a:p>
        </p:txBody>
      </p:sp>
      <p:sp>
        <p:nvSpPr>
          <p:cNvPr id="128" name="Segnaposto contenuto 4"/>
          <p:cNvSpPr txBox="1"/>
          <p:nvPr/>
        </p:nvSpPr>
        <p:spPr>
          <a:xfrm>
            <a:off x="720000" y="1452039"/>
            <a:ext cx="7772040" cy="4099912"/>
          </a:xfrm>
          <a:prstGeom prst="rect">
            <a:avLst/>
          </a:prstGeom>
          <a:noFill/>
          <a:ln w="0">
            <a:noFill/>
          </a:ln>
        </p:spPr>
        <p:txBody>
          <a:bodyPr lIns="0" tIns="0" rIns="0" bIns="0" anchor="t">
            <a:noAutofit/>
          </a:bodyPr>
          <a:lstStyle/>
          <a:p>
            <a:endParaRPr lang="en-GB" sz="2600" b="0" strike="noStrike" spc="-1" noProof="0" dirty="0">
              <a:solidFill>
                <a:schemeClr val="dk1"/>
              </a:solidFill>
              <a:latin typeface="Perpetua"/>
              <a:ea typeface="TimesNewRomanPSMT"/>
            </a:endParaRPr>
          </a:p>
          <a:p>
            <a:r>
              <a:rPr lang="en-US" sz="2600" b="0" strike="noStrike" spc="-1" noProof="0" dirty="0">
                <a:solidFill>
                  <a:schemeClr val="dk1"/>
                </a:solidFill>
                <a:latin typeface="Perpetua"/>
              </a:rPr>
              <a:t>These activities are particularly suitable for seniors as they fall into the category of non-pharmacological interventions.</a:t>
            </a:r>
          </a:p>
          <a:p>
            <a:r>
              <a:rPr lang="en-US" sz="2600" b="0" strike="noStrike" spc="-1" noProof="0" dirty="0">
                <a:solidFill>
                  <a:schemeClr val="dk1"/>
                </a:solidFill>
                <a:latin typeface="Perpetua"/>
              </a:rPr>
              <a:t>Working with plants has a relaxing effect, linked to reduced activation of prefrontal cortical activity and increased activity of the parasympathetic nervous system (Park et al. 2017).</a:t>
            </a:r>
            <a:endParaRPr lang="en-GB" sz="2600" b="0" strike="noStrike" spc="-1" noProof="0" dirty="0">
              <a:solidFill>
                <a:schemeClr val="dk1"/>
              </a:solidFill>
              <a:latin typeface="Perpetua"/>
              <a:ea typeface="TimesNewRomanPS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914400" y="414152"/>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Care farming activities for people with dementia</a:t>
            </a:r>
            <a:endParaRPr lang="en-GB" sz="4000" b="0" strike="noStrike" spc="-1" noProof="0" dirty="0">
              <a:solidFill>
                <a:schemeClr val="dk1"/>
              </a:solidFill>
              <a:latin typeface="Perpetua"/>
            </a:endParaRPr>
          </a:p>
        </p:txBody>
      </p:sp>
      <p:sp>
        <p:nvSpPr>
          <p:cNvPr id="128" name="Segnaposto contenuto 4"/>
          <p:cNvSpPr txBox="1"/>
          <p:nvPr/>
        </p:nvSpPr>
        <p:spPr>
          <a:xfrm>
            <a:off x="683568" y="1921376"/>
            <a:ext cx="7772040" cy="4099912"/>
          </a:xfrm>
          <a:prstGeom prst="rect">
            <a:avLst/>
          </a:prstGeom>
          <a:noFill/>
          <a:ln w="0">
            <a:noFill/>
          </a:ln>
        </p:spPr>
        <p:txBody>
          <a:bodyPr lIns="0" tIns="0" rIns="0" bIns="0" anchor="t">
            <a:noAutofit/>
          </a:bodyPr>
          <a:lstStyle/>
          <a:p>
            <a:pPr>
              <a:buFont typeface="Arial" pitchFamily="34" charset="0"/>
              <a:buChar char="•"/>
            </a:pPr>
            <a:r>
              <a:rPr lang="en-GB" sz="2600" spc="-1" noProof="0" dirty="0">
                <a:solidFill>
                  <a:schemeClr val="dk1"/>
                </a:solidFill>
                <a:latin typeface="Perpetua"/>
                <a:ea typeface="TimesNewRomanPSMT"/>
              </a:rPr>
              <a:t> These activities, addressed to a</a:t>
            </a:r>
            <a:r>
              <a:rPr lang="en-US" sz="2600" spc="-1" noProof="0" dirty="0">
                <a:solidFill>
                  <a:schemeClr val="dk1"/>
                </a:solidFill>
                <a:latin typeface="Perpetua"/>
                <a:ea typeface="TimesNewRomanPSMT"/>
              </a:rPr>
              <a:t>a target group of older adults with specific challenges, they required a rethinking of the hosting environment and, above all, close collaboration between healthcare professionals, architects, the patients themselves, and their families (De Boer et al., 2021).</a:t>
            </a:r>
          </a:p>
          <a:p>
            <a:pPr>
              <a:buFont typeface="Arial" pitchFamily="34" charset="0"/>
              <a:buChar char="•"/>
            </a:pPr>
            <a:r>
              <a:rPr lang="en-US" sz="2600" spc="-1" noProof="0" dirty="0">
                <a:solidFill>
                  <a:schemeClr val="dk1"/>
                </a:solidFill>
                <a:latin typeface="Perpetua"/>
                <a:ea typeface="TimesNewRomanPSMT"/>
              </a:rPr>
              <a:t> There are three fundamental factors that impact the lives of people with dementia:</a:t>
            </a:r>
            <a:endParaRPr lang="en-GB" sz="2600" spc="-1" noProof="0" dirty="0">
              <a:solidFill>
                <a:schemeClr val="dk1"/>
              </a:solidFill>
              <a:latin typeface="Perpetua"/>
              <a:ea typeface="TimesNewRomanPS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914400" y="198128"/>
            <a:ext cx="7772040" cy="1142640"/>
          </a:xfrm>
          <a:prstGeom prst="rect">
            <a:avLst/>
          </a:prstGeom>
          <a:noFill/>
          <a:ln w="0">
            <a:noFill/>
          </a:ln>
        </p:spPr>
        <p:txBody>
          <a:bodyPr lIns="90000" tIns="45000" rIns="90000" bIns="91440" anchor="b">
            <a:noAutofit/>
          </a:bodyPr>
          <a:lstStyle/>
          <a:p>
            <a:pPr indent="0">
              <a:lnSpc>
                <a:spcPct val="100000"/>
              </a:lnSpc>
              <a:buNone/>
            </a:pPr>
            <a:r>
              <a:rPr lang="en-GB" sz="4000" b="0" strike="noStrike" spc="-1" noProof="0" dirty="0">
                <a:solidFill>
                  <a:schemeClr val="dk2"/>
                </a:solidFill>
                <a:latin typeface="Franklin Gothic Book"/>
              </a:rPr>
              <a:t>Care farming activities for people with dementia</a:t>
            </a:r>
            <a:endParaRPr lang="en-GB" sz="4000" b="0" strike="noStrike" spc="-1" noProof="0" dirty="0">
              <a:solidFill>
                <a:schemeClr val="dk1"/>
              </a:solidFill>
              <a:latin typeface="Perpetua"/>
            </a:endParaRPr>
          </a:p>
        </p:txBody>
      </p:sp>
      <p:sp>
        <p:nvSpPr>
          <p:cNvPr id="128" name="Segnaposto contenuto 4"/>
          <p:cNvSpPr txBox="1"/>
          <p:nvPr/>
        </p:nvSpPr>
        <p:spPr>
          <a:xfrm>
            <a:off x="507944" y="1417320"/>
            <a:ext cx="8096504" cy="5212080"/>
          </a:xfrm>
          <a:prstGeom prst="rect">
            <a:avLst/>
          </a:prstGeom>
          <a:noFill/>
          <a:ln w="0">
            <a:noFill/>
          </a:ln>
        </p:spPr>
        <p:txBody>
          <a:bodyPr lIns="0" tIns="0" rIns="0" bIns="0" anchor="t">
            <a:noAutofit/>
          </a:bodyPr>
          <a:lstStyle/>
          <a:p>
            <a:r>
              <a:rPr lang="en-GB" sz="2600" spc="-1" noProof="0" dirty="0">
                <a:solidFill>
                  <a:schemeClr val="dk1"/>
                </a:solidFill>
                <a:ea typeface="TimesNewRomanPSMT"/>
              </a:rPr>
              <a:t>1. </a:t>
            </a:r>
            <a:r>
              <a:rPr lang="en-US" sz="2600" spc="-1" noProof="0" dirty="0">
                <a:solidFill>
                  <a:schemeClr val="dk1"/>
                </a:solidFill>
                <a:ea typeface="TimesNewRomanPSMT"/>
              </a:rPr>
              <a:t>Physical environment: Activities are structured in familiar settings to give people with dementia the feeling of being in a safe and familiar environment. To encourage them to engage in as normal a routine as possible, people have free and safe access to both indoor (kitchen, living room, etc.) and outdoor (plant nursery, gardens, farm) environments.</a:t>
            </a:r>
          </a:p>
          <a:p>
            <a:r>
              <a:rPr lang="en-US" sz="2600" spc="-1" noProof="0" dirty="0">
                <a:solidFill>
                  <a:schemeClr val="dk1"/>
                </a:solidFill>
                <a:ea typeface="TimesNewRomanPSMT"/>
              </a:rPr>
              <a:t>2. Social environment: An effort is made to create a community environment and an inclusive atmosphere through a series of activities in which everyone is included and empowered to participate.</a:t>
            </a:r>
          </a:p>
          <a:p>
            <a:r>
              <a:rPr lang="en-US" sz="2600" spc="-1" noProof="0" dirty="0">
                <a:solidFill>
                  <a:schemeClr val="dk1"/>
                </a:solidFill>
                <a:ea typeface="TimesNewRomanPSMT"/>
              </a:rPr>
              <a:t>3. Environment organization: Person-centered, focusing on the development of skills, personal autonomy, and dignity.</a:t>
            </a:r>
            <a:endParaRPr lang="en-GB" sz="2600" spc="-1" noProof="0" dirty="0">
              <a:solidFill>
                <a:schemeClr val="dk1"/>
              </a:solidFill>
              <a:latin typeface="Perpetua"/>
              <a:ea typeface="TimesNewRomanPSM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2.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3.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4.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5.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6.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7.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8.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9.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10.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11.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581</TotalTime>
  <Words>1839</Words>
  <Application>Microsoft Office PowerPoint</Application>
  <PresentationFormat>Presentazione su schermo (4:3)</PresentationFormat>
  <Paragraphs>85</Paragraphs>
  <Slides>16</Slides>
  <Notes>0</Notes>
  <HiddenSlides>0</HiddenSlides>
  <MMClips>0</MMClips>
  <ScaleCrop>false</ScaleCrop>
  <HeadingPairs>
    <vt:vector size="6" baseType="variant">
      <vt:variant>
        <vt:lpstr>Caratteri utilizzati</vt:lpstr>
      </vt:variant>
      <vt:variant>
        <vt:i4>9</vt:i4>
      </vt:variant>
      <vt:variant>
        <vt:lpstr>Tema</vt:lpstr>
      </vt:variant>
      <vt:variant>
        <vt:i4>11</vt:i4>
      </vt:variant>
      <vt:variant>
        <vt:lpstr>Titoli diapositive</vt:lpstr>
      </vt:variant>
      <vt:variant>
        <vt:i4>16</vt:i4>
      </vt:variant>
    </vt:vector>
  </HeadingPairs>
  <TitlesOfParts>
    <vt:vector size="36" baseType="lpstr">
      <vt:lpstr>Arial</vt:lpstr>
      <vt:lpstr>Franklin Gothic Book</vt:lpstr>
      <vt:lpstr>OpenSymbol</vt:lpstr>
      <vt:lpstr>Perpetua</vt:lpstr>
      <vt:lpstr>Symbol</vt:lpstr>
      <vt:lpstr>Times New Roman</vt:lpstr>
      <vt:lpstr>TimesNewRomanPSMT</vt:lpstr>
      <vt:lpstr>Wingdings</vt:lpstr>
      <vt:lpstr>Wingdings 2</vt:lpstr>
      <vt:lpstr>Universo</vt:lpstr>
      <vt:lpstr>Universo</vt:lpstr>
      <vt:lpstr>Universo</vt:lpstr>
      <vt:lpstr>Universo</vt:lpstr>
      <vt:lpstr>Universo</vt:lpstr>
      <vt:lpstr>Universo</vt:lpstr>
      <vt:lpstr>Universo</vt:lpstr>
      <vt:lpstr>Universo</vt:lpstr>
      <vt:lpstr>Universo</vt:lpstr>
      <vt:lpstr>Universo</vt:lpstr>
      <vt:lpstr>Universo</vt:lpstr>
      <vt:lpstr>Social Agriculture’s Activities</vt:lpstr>
      <vt:lpstr>Care Farms and Social Farms– the different typologies</vt:lpstr>
      <vt:lpstr>Presentazione standard di PowerPoint</vt:lpstr>
      <vt:lpstr>Presentazione standard di PowerPoint</vt:lpstr>
      <vt:lpstr>Social and labour inclusion</vt:lpstr>
      <vt:lpstr>Social and labour inclusion</vt:lpstr>
      <vt:lpstr>Social and labour inclusion and relationship with the community</vt:lpstr>
      <vt:lpstr>Co-therapy activities</vt:lpstr>
      <vt:lpstr>The different typologies of green care activities</vt:lpstr>
      <vt:lpstr>Wilderness Therapy</vt:lpstr>
      <vt:lpstr>Wilderness Therapy</vt:lpstr>
      <vt:lpstr>Animal-assisted therapy</vt:lpstr>
      <vt:lpstr>Horticultural therapies</vt:lpstr>
      <vt:lpstr>Horticultural therapies</vt:lpstr>
      <vt:lpstr>Care farming activities for people with dementia</vt:lpstr>
      <vt:lpstr>Care farming activities for people with dementia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e.campolongo</dc:creator>
  <dc:description/>
  <cp:lastModifiedBy>staff2 maggio82</cp:lastModifiedBy>
  <cp:revision>50</cp:revision>
  <dcterms:created xsi:type="dcterms:W3CDTF">2025-09-03T12:45:56Z</dcterms:created>
  <dcterms:modified xsi:type="dcterms:W3CDTF">2025-09-09T15:53:06Z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Presentazione su schermo (4:3)</vt:lpwstr>
  </property>
  <property fmtid="{D5CDD505-2E9C-101B-9397-08002B2CF9AE}" pid="3" name="Slides">
    <vt:i4>11</vt:i4>
  </property>
</Properties>
</file>