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56" r:id="rId2"/>
    <p:sldId id="257" r:id="rId3"/>
    <p:sldId id="273" r:id="rId4"/>
    <p:sldId id="265" r:id="rId5"/>
    <p:sldId id="272" r:id="rId6"/>
    <p:sldId id="271" r:id="rId7"/>
    <p:sldId id="270" r:id="rId8"/>
    <p:sldId id="269" r:id="rId9"/>
    <p:sldId id="266" r:id="rId10"/>
    <p:sldId id="268" r:id="rId11"/>
    <p:sldId id="267" r:id="rId12"/>
    <p:sldId id="261" r:id="rId13"/>
    <p:sldId id="264" r:id="rId14"/>
    <p:sldId id="262" r:id="rId15"/>
    <p:sldId id="263" r:id="rId16"/>
    <p:sldId id="260" r:id="rId17"/>
    <p:sldId id="259" r:id="rId18"/>
    <p:sldId id="258"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64" d="100"/>
          <a:sy n="64" d="100"/>
        </p:scale>
        <p:origin x="72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rivistedigitali.erickson.it/integrazione-scolastica-sociale/it/visualizza/pdf/1587" TargetMode="External"/><Relationship Id="rId1" Type="http://schemas.openxmlformats.org/officeDocument/2006/relationships/hyperlink" Target="https://www.soengage.eu/wp-content/uploads/2020/04/Supporting-policies-for-Social-Farming-in-Europe-PART-1-min.pdf" TargetMode="External"/><Relationship Id="rId4"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hyperlink" Target="https://rivistedigitali.erickson.it/integrazione-scolastica-sociale/it/visualizza/pdf/1587" TargetMode="External"/><Relationship Id="rId2" Type="http://schemas.openxmlformats.org/officeDocument/2006/relationships/image" Target="../media/image3.jpeg"/><Relationship Id="rId1" Type="http://schemas.openxmlformats.org/officeDocument/2006/relationships/hyperlink" Target="https://www.soengage.eu/wp-content/uploads/2020/04/Supporting-policies-for-Social-Farming-in-Europe-PART-1-min.pdf" TargetMode="External"/><Relationship Id="rId4"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BEC13B-95E2-4BFF-A2B6-D91E18153EC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it-IT"/>
        </a:p>
      </dgm:t>
    </dgm:pt>
    <dgm:pt modelId="{7C23C9FC-F82B-4E4A-A25C-62FEFECE633A}">
      <dgm:prSet phldrT="[Testo]">
        <dgm:style>
          <a:lnRef idx="1">
            <a:schemeClr val="accent3"/>
          </a:lnRef>
          <a:fillRef idx="2">
            <a:schemeClr val="accent3"/>
          </a:fillRef>
          <a:effectRef idx="1">
            <a:schemeClr val="accent3"/>
          </a:effectRef>
          <a:fontRef idx="minor">
            <a:schemeClr val="dk1"/>
          </a:fontRef>
        </dgm:style>
      </dgm:prSet>
      <dgm:spPr/>
      <dgm:t>
        <a:bodyPr/>
        <a:lstStyle/>
        <a:p>
          <a:r>
            <a:rPr lang="en-GB" noProof="0" dirty="0">
              <a:solidFill>
                <a:schemeClr val="tx1"/>
              </a:solidFill>
            </a:rPr>
            <a:t>Social Farming (SF) is both a traditional and innovative use of agriculture. It includes all activities that use agricultural resources, both from plants and animals, in order to promote (or to generate) therapy, rehabilitation, social inclusion, education and social services in rural areas. (</a:t>
          </a:r>
          <a:r>
            <a:rPr lang="en-GB" noProof="0" dirty="0">
              <a:solidFill>
                <a:schemeClr val="tx1"/>
              </a:solidFill>
              <a:hlinkClick xmlns:r="http://schemas.openxmlformats.org/officeDocument/2006/relationships" r:id="rId1"/>
            </a:rPr>
            <a:t>Di Iacovo, O’Connor, 2009</a:t>
          </a:r>
          <a:r>
            <a:rPr lang="en-GB" noProof="0" dirty="0">
              <a:solidFill>
                <a:schemeClr val="tx1"/>
              </a:solidFill>
            </a:rPr>
            <a:t>)</a:t>
          </a:r>
          <a:endParaRPr lang="en-GB" noProof="0" dirty="0"/>
        </a:p>
      </dgm:t>
    </dgm:pt>
    <dgm:pt modelId="{C73775CE-FC22-41F8-B0A1-D4AEBFD6628B}" type="parTrans" cxnId="{BA5B676B-BEAF-4CF4-8DF7-7E766B876300}">
      <dgm:prSet/>
      <dgm:spPr/>
      <dgm:t>
        <a:bodyPr/>
        <a:lstStyle/>
        <a:p>
          <a:endParaRPr lang="it-IT"/>
        </a:p>
      </dgm:t>
    </dgm:pt>
    <dgm:pt modelId="{A6412847-7D17-4745-BEB8-F58B86F5EB2F}" type="sibTrans" cxnId="{BA5B676B-BEAF-4CF4-8DF7-7E766B876300}">
      <dgm:prSet/>
      <dgm:spPr/>
      <dgm:t>
        <a:bodyPr/>
        <a:lstStyle/>
        <a:p>
          <a:endParaRPr lang="it-IT"/>
        </a:p>
      </dgm:t>
    </dgm:pt>
    <dgm:pt modelId="{6DE117DD-7069-4EA0-BA29-E839D8B19334}">
      <dgm:prSet>
        <dgm:style>
          <a:lnRef idx="1">
            <a:schemeClr val="accent2"/>
          </a:lnRef>
          <a:fillRef idx="2">
            <a:schemeClr val="accent2"/>
          </a:fillRef>
          <a:effectRef idx="1">
            <a:schemeClr val="accent2"/>
          </a:effectRef>
          <a:fontRef idx="minor">
            <a:schemeClr val="dk1"/>
          </a:fontRef>
        </dgm:style>
      </dgm:prSet>
      <dgm:spPr/>
      <dgm:t>
        <a:bodyPr/>
        <a:lstStyle/>
        <a:p>
          <a:r>
            <a:rPr lang="en-US" noProof="0" dirty="0">
              <a:solidFill>
                <a:schemeClr val="tx1"/>
              </a:solidFill>
            </a:rPr>
            <a:t>Those activities in which a social purpose is intentionally pursued and assumed as the outcome of an agricultural practice </a:t>
          </a:r>
          <a:r>
            <a:rPr lang="en-GB" noProof="0" dirty="0">
              <a:solidFill>
                <a:schemeClr val="tx1"/>
              </a:solidFill>
            </a:rPr>
            <a:t>(</a:t>
          </a:r>
          <a:r>
            <a:rPr lang="en-GB" noProof="0" dirty="0">
              <a:solidFill>
                <a:schemeClr val="tx1"/>
              </a:solidFill>
              <a:hlinkClick xmlns:r="http://schemas.openxmlformats.org/officeDocument/2006/relationships" r:id="rId2"/>
            </a:rPr>
            <a:t>Senni, 2010</a:t>
          </a:r>
          <a:r>
            <a:rPr lang="en-GB" noProof="0" dirty="0">
              <a:solidFill>
                <a:schemeClr val="tx1"/>
              </a:solidFill>
            </a:rPr>
            <a:t>). </a:t>
          </a:r>
        </a:p>
      </dgm:t>
    </dgm:pt>
    <dgm:pt modelId="{35DC8F98-AF9D-4340-8407-5073B813FE19}" type="parTrans" cxnId="{C66426CF-D0FE-4FEE-B6C5-ECFE5E2F8F19}">
      <dgm:prSet/>
      <dgm:spPr/>
      <dgm:t>
        <a:bodyPr/>
        <a:lstStyle/>
        <a:p>
          <a:endParaRPr lang="it-IT"/>
        </a:p>
      </dgm:t>
    </dgm:pt>
    <dgm:pt modelId="{B88EC3B1-CF6A-4C59-91CA-1AEC5630ABD8}" type="sibTrans" cxnId="{C66426CF-D0FE-4FEE-B6C5-ECFE5E2F8F19}">
      <dgm:prSet/>
      <dgm:spPr/>
      <dgm:t>
        <a:bodyPr/>
        <a:lstStyle/>
        <a:p>
          <a:endParaRPr lang="it-IT"/>
        </a:p>
      </dgm:t>
    </dgm:pt>
    <dgm:pt modelId="{43B8FA9A-0B3B-4CC8-98B0-2698374E40B1}" type="pres">
      <dgm:prSet presAssocID="{F8BEC13B-95E2-4BFF-A2B6-D91E18153EC1}" presName="linearFlow" presStyleCnt="0">
        <dgm:presLayoutVars>
          <dgm:dir/>
          <dgm:resizeHandles val="exact"/>
        </dgm:presLayoutVars>
      </dgm:prSet>
      <dgm:spPr/>
    </dgm:pt>
    <dgm:pt modelId="{A77CC846-7228-469B-A30F-978152F00753}" type="pres">
      <dgm:prSet presAssocID="{7C23C9FC-F82B-4E4A-A25C-62FEFECE633A}" presName="composite" presStyleCnt="0"/>
      <dgm:spPr/>
    </dgm:pt>
    <dgm:pt modelId="{E6D2D504-8592-4069-ADD1-3F93E5C66C56}" type="pres">
      <dgm:prSet presAssocID="{7C23C9FC-F82B-4E4A-A25C-62FEFECE633A}" presName="imgShp" presStyleLbl="fgImgPlace1" presStyleIdx="0" presStyleCnt="2">
        <dgm:style>
          <a:lnRef idx="2">
            <a:schemeClr val="accent3"/>
          </a:lnRef>
          <a:fillRef idx="1">
            <a:schemeClr val="lt1"/>
          </a:fillRef>
          <a:effectRef idx="0">
            <a:schemeClr val="accent3"/>
          </a:effectRef>
          <a:fontRef idx="minor">
            <a:schemeClr val="dk1"/>
          </a:fontRef>
        </dgm:style>
      </dgm:prSet>
      <dgm:spPr>
        <a:blipFill rotWithShape="0">
          <a:blip xmlns:r="http://schemas.openxmlformats.org/officeDocument/2006/relationships" r:embed="rId3"/>
          <a:stretch>
            <a:fillRect/>
          </a:stretch>
        </a:blipFill>
      </dgm:spPr>
    </dgm:pt>
    <dgm:pt modelId="{00B79386-A83E-47DF-8466-1C96FD63ED10}" type="pres">
      <dgm:prSet presAssocID="{7C23C9FC-F82B-4E4A-A25C-62FEFECE633A}" presName="txShp" presStyleLbl="node1" presStyleIdx="0" presStyleCnt="2">
        <dgm:presLayoutVars>
          <dgm:bulletEnabled val="1"/>
        </dgm:presLayoutVars>
      </dgm:prSet>
      <dgm:spPr/>
    </dgm:pt>
    <dgm:pt modelId="{46224B43-63A5-492D-AD86-A1A5D27FDEB9}" type="pres">
      <dgm:prSet presAssocID="{A6412847-7D17-4745-BEB8-F58B86F5EB2F}" presName="spacing" presStyleCnt="0"/>
      <dgm:spPr/>
    </dgm:pt>
    <dgm:pt modelId="{F31F1E13-0BB4-42BA-8561-E5A322B68BB9}" type="pres">
      <dgm:prSet presAssocID="{6DE117DD-7069-4EA0-BA29-E839D8B19334}" presName="composite" presStyleCnt="0"/>
      <dgm:spPr/>
    </dgm:pt>
    <dgm:pt modelId="{31DAA3E9-1EFD-4143-A1D7-ACD0F9F2EC3A}" type="pres">
      <dgm:prSet presAssocID="{6DE117DD-7069-4EA0-BA29-E839D8B19334}" presName="imgShp" presStyleLbl="fgImgPlace1" presStyleIdx="1" presStyleCnt="2">
        <dgm:style>
          <a:lnRef idx="2">
            <a:schemeClr val="accent2"/>
          </a:lnRef>
          <a:fillRef idx="1">
            <a:schemeClr val="lt1"/>
          </a:fillRef>
          <a:effectRef idx="0">
            <a:schemeClr val="accent2"/>
          </a:effectRef>
          <a:fontRef idx="minor">
            <a:schemeClr val="dk1"/>
          </a:fontRef>
        </dgm:style>
      </dgm:prSet>
      <dgm:spPr>
        <a:blipFill rotWithShape="0">
          <a:blip xmlns:r="http://schemas.openxmlformats.org/officeDocument/2006/relationships" r:embed="rId4"/>
          <a:stretch>
            <a:fillRect/>
          </a:stretch>
        </a:blipFill>
      </dgm:spPr>
    </dgm:pt>
    <dgm:pt modelId="{91F98309-3B53-4065-8A92-1BBBC4F0BCAA}" type="pres">
      <dgm:prSet presAssocID="{6DE117DD-7069-4EA0-BA29-E839D8B19334}" presName="txShp" presStyleLbl="node1" presStyleIdx="1" presStyleCnt="2">
        <dgm:presLayoutVars>
          <dgm:bulletEnabled val="1"/>
        </dgm:presLayoutVars>
      </dgm:prSet>
      <dgm:spPr/>
    </dgm:pt>
  </dgm:ptLst>
  <dgm:cxnLst>
    <dgm:cxn modelId="{C621173E-2320-4E90-B89E-C2F668C843C8}" type="presOf" srcId="{6DE117DD-7069-4EA0-BA29-E839D8B19334}" destId="{91F98309-3B53-4065-8A92-1BBBC4F0BCAA}" srcOrd="0" destOrd="0" presId="urn:microsoft.com/office/officeart/2005/8/layout/vList3"/>
    <dgm:cxn modelId="{BA5B676B-BEAF-4CF4-8DF7-7E766B876300}" srcId="{F8BEC13B-95E2-4BFF-A2B6-D91E18153EC1}" destId="{7C23C9FC-F82B-4E4A-A25C-62FEFECE633A}" srcOrd="0" destOrd="0" parTransId="{C73775CE-FC22-41F8-B0A1-D4AEBFD6628B}" sibTransId="{A6412847-7D17-4745-BEB8-F58B86F5EB2F}"/>
    <dgm:cxn modelId="{4B423A75-05F1-4225-BEEC-694187FCE0A7}" type="presOf" srcId="{7C23C9FC-F82B-4E4A-A25C-62FEFECE633A}" destId="{00B79386-A83E-47DF-8466-1C96FD63ED10}" srcOrd="0" destOrd="0" presId="urn:microsoft.com/office/officeart/2005/8/layout/vList3"/>
    <dgm:cxn modelId="{E6337985-E741-44CE-85DE-7867BC69F286}" type="presOf" srcId="{F8BEC13B-95E2-4BFF-A2B6-D91E18153EC1}" destId="{43B8FA9A-0B3B-4CC8-98B0-2698374E40B1}" srcOrd="0" destOrd="0" presId="urn:microsoft.com/office/officeart/2005/8/layout/vList3"/>
    <dgm:cxn modelId="{C66426CF-D0FE-4FEE-B6C5-ECFE5E2F8F19}" srcId="{F8BEC13B-95E2-4BFF-A2B6-D91E18153EC1}" destId="{6DE117DD-7069-4EA0-BA29-E839D8B19334}" srcOrd="1" destOrd="0" parTransId="{35DC8F98-AF9D-4340-8407-5073B813FE19}" sibTransId="{B88EC3B1-CF6A-4C59-91CA-1AEC5630ABD8}"/>
    <dgm:cxn modelId="{97656446-CE66-4507-B694-694F3936EC04}" type="presParOf" srcId="{43B8FA9A-0B3B-4CC8-98B0-2698374E40B1}" destId="{A77CC846-7228-469B-A30F-978152F00753}" srcOrd="0" destOrd="0" presId="urn:microsoft.com/office/officeart/2005/8/layout/vList3"/>
    <dgm:cxn modelId="{5FD91FD3-C2E6-42DE-9446-93E711BAE5D3}" type="presParOf" srcId="{A77CC846-7228-469B-A30F-978152F00753}" destId="{E6D2D504-8592-4069-ADD1-3F93E5C66C56}" srcOrd="0" destOrd="0" presId="urn:microsoft.com/office/officeart/2005/8/layout/vList3"/>
    <dgm:cxn modelId="{64A4E592-F259-43C6-A52F-0D07D07733BC}" type="presParOf" srcId="{A77CC846-7228-469B-A30F-978152F00753}" destId="{00B79386-A83E-47DF-8466-1C96FD63ED10}" srcOrd="1" destOrd="0" presId="urn:microsoft.com/office/officeart/2005/8/layout/vList3"/>
    <dgm:cxn modelId="{5C025894-F355-4F0A-9A90-C5D0B90613D4}" type="presParOf" srcId="{43B8FA9A-0B3B-4CC8-98B0-2698374E40B1}" destId="{46224B43-63A5-492D-AD86-A1A5D27FDEB9}" srcOrd="1" destOrd="0" presId="urn:microsoft.com/office/officeart/2005/8/layout/vList3"/>
    <dgm:cxn modelId="{10182016-02FA-48DF-954B-7C4F3FA299DB}" type="presParOf" srcId="{43B8FA9A-0B3B-4CC8-98B0-2698374E40B1}" destId="{F31F1E13-0BB4-42BA-8561-E5A322B68BB9}" srcOrd="2" destOrd="0" presId="urn:microsoft.com/office/officeart/2005/8/layout/vList3"/>
    <dgm:cxn modelId="{39FEFE4F-D506-4142-B4C4-B79F8B509205}" type="presParOf" srcId="{F31F1E13-0BB4-42BA-8561-E5A322B68BB9}" destId="{31DAA3E9-1EFD-4143-A1D7-ACD0F9F2EC3A}" srcOrd="0" destOrd="0" presId="urn:microsoft.com/office/officeart/2005/8/layout/vList3"/>
    <dgm:cxn modelId="{B77CF7C0-8C85-4870-A48F-BBBB8586AE4E}" type="presParOf" srcId="{F31F1E13-0BB4-42BA-8561-E5A322B68BB9}" destId="{91F98309-3B53-4065-8A92-1BBBC4F0BCAA}"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12B35-3890-4129-9A3E-3E5E13066EE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57CF1201-7C2B-42FE-B47B-5DA208BC66F5}">
      <dgm:prSet phldrT="[Testo]"/>
      <dgm:spPr/>
      <dgm:t>
        <a:bodyPr/>
        <a:lstStyle/>
        <a:p>
          <a:r>
            <a:rPr lang="en-GB" noProof="0" dirty="0"/>
            <a:t>MEDITERRANEAN MODEL (Italy, Spain, Portugal, Greece)</a:t>
          </a:r>
        </a:p>
      </dgm:t>
    </dgm:pt>
    <dgm:pt modelId="{0DD43269-5273-4670-A82F-ABF38836FB4D}" type="parTrans" cxnId="{78C34BA1-166C-464C-AE89-B7D2E360C06C}">
      <dgm:prSet/>
      <dgm:spPr/>
      <dgm:t>
        <a:bodyPr/>
        <a:lstStyle/>
        <a:p>
          <a:endParaRPr lang="en-GB" noProof="0" dirty="0"/>
        </a:p>
      </dgm:t>
    </dgm:pt>
    <dgm:pt modelId="{6BDB0793-525A-4BD1-BE7F-7B40B26217AE}" type="sibTrans" cxnId="{78C34BA1-166C-464C-AE89-B7D2E360C06C}">
      <dgm:prSet/>
      <dgm:spPr/>
      <dgm:t>
        <a:bodyPr/>
        <a:lstStyle/>
        <a:p>
          <a:endParaRPr lang="en-GB" noProof="0" dirty="0"/>
        </a:p>
      </dgm:t>
    </dgm:pt>
    <dgm:pt modelId="{D3EDAC11-241D-43A5-8312-661F7DA0B504}">
      <dgm:prSet phldrT="[Testo]"/>
      <dgm:spPr/>
      <dgm:t>
        <a:bodyPr/>
        <a:lstStyle/>
        <a:p>
          <a:pPr algn="l"/>
          <a:r>
            <a:rPr lang="en-GB" noProof="0" dirty="0"/>
            <a:t>Social justice</a:t>
          </a:r>
        </a:p>
      </dgm:t>
    </dgm:pt>
    <dgm:pt modelId="{ACBD3167-A5A7-40AF-8D8A-ED9CABBBA3E4}" type="parTrans" cxnId="{B4874621-E4F6-4762-8E3A-CF432D954E98}">
      <dgm:prSet/>
      <dgm:spPr/>
      <dgm:t>
        <a:bodyPr/>
        <a:lstStyle/>
        <a:p>
          <a:endParaRPr lang="en-GB" noProof="0" dirty="0"/>
        </a:p>
      </dgm:t>
    </dgm:pt>
    <dgm:pt modelId="{25FBA35C-7B20-4A63-BE47-07335F0383D7}" type="sibTrans" cxnId="{B4874621-E4F6-4762-8E3A-CF432D954E98}">
      <dgm:prSet/>
      <dgm:spPr/>
      <dgm:t>
        <a:bodyPr/>
        <a:lstStyle/>
        <a:p>
          <a:endParaRPr lang="en-GB" noProof="0" dirty="0"/>
        </a:p>
      </dgm:t>
    </dgm:pt>
    <dgm:pt modelId="{B0082CD9-9CAD-4310-92B2-14DA7D91C111}">
      <dgm:prSet phldrT="[Testo]"/>
      <dgm:spPr/>
      <dgm:t>
        <a:bodyPr/>
        <a:lstStyle/>
        <a:p>
          <a:r>
            <a:rPr lang="en-GB" noProof="0" dirty="0"/>
            <a:t>NORTHERN EUROPEAN MODEL (Netherlands, Austria, Germany, Norway)</a:t>
          </a:r>
        </a:p>
      </dgm:t>
    </dgm:pt>
    <dgm:pt modelId="{D16A73CF-4B88-455B-973A-2BE8F3D19C2E}" type="parTrans" cxnId="{0EA09730-90C6-4C04-BB3D-726B2DCB5589}">
      <dgm:prSet/>
      <dgm:spPr/>
      <dgm:t>
        <a:bodyPr/>
        <a:lstStyle/>
        <a:p>
          <a:endParaRPr lang="en-GB" noProof="0" dirty="0"/>
        </a:p>
      </dgm:t>
    </dgm:pt>
    <dgm:pt modelId="{B6F82819-2183-43CC-94C3-6DE83F98A120}" type="sibTrans" cxnId="{0EA09730-90C6-4C04-BB3D-726B2DCB5589}">
      <dgm:prSet/>
      <dgm:spPr/>
      <dgm:t>
        <a:bodyPr/>
        <a:lstStyle/>
        <a:p>
          <a:endParaRPr lang="en-GB" noProof="0" dirty="0"/>
        </a:p>
      </dgm:t>
    </dgm:pt>
    <dgm:pt modelId="{937F80A9-420A-4F06-9D4C-8410407770BD}">
      <dgm:prSet phldrT="[Testo]"/>
      <dgm:spPr/>
      <dgm:t>
        <a:bodyPr/>
        <a:lstStyle/>
        <a:p>
          <a:r>
            <a:rPr lang="en-GB" noProof="0" dirty="0"/>
            <a:t>Care</a:t>
          </a:r>
        </a:p>
      </dgm:t>
    </dgm:pt>
    <dgm:pt modelId="{2F745167-7FC4-4988-9C17-C531A04EE6EF}" type="parTrans" cxnId="{B2AC18D5-7CC6-4E77-89AC-DB5E98A0AD8B}">
      <dgm:prSet/>
      <dgm:spPr/>
      <dgm:t>
        <a:bodyPr/>
        <a:lstStyle/>
        <a:p>
          <a:endParaRPr lang="en-GB" noProof="0" dirty="0"/>
        </a:p>
      </dgm:t>
    </dgm:pt>
    <dgm:pt modelId="{C9A10693-C796-4B09-8110-C7268CC73C29}" type="sibTrans" cxnId="{B2AC18D5-7CC6-4E77-89AC-DB5E98A0AD8B}">
      <dgm:prSet/>
      <dgm:spPr/>
      <dgm:t>
        <a:bodyPr/>
        <a:lstStyle/>
        <a:p>
          <a:endParaRPr lang="en-GB" noProof="0" dirty="0"/>
        </a:p>
      </dgm:t>
    </dgm:pt>
    <dgm:pt modelId="{672D551F-482B-4BF0-9523-63B9481F3534}">
      <dgm:prSet/>
      <dgm:spPr/>
      <dgm:t>
        <a:bodyPr/>
        <a:lstStyle/>
        <a:p>
          <a:pPr algn="l"/>
          <a:r>
            <a:rPr lang="en-GB" noProof="0" dirty="0"/>
            <a:t>Involves the state, civil society, society, and the third sector</a:t>
          </a:r>
        </a:p>
      </dgm:t>
    </dgm:pt>
    <dgm:pt modelId="{73BE41DB-3AAD-481C-AA30-0A0CF9BBACDD}" type="parTrans" cxnId="{FEE96D12-E670-46CF-ADA5-3BBF37219E15}">
      <dgm:prSet/>
      <dgm:spPr/>
      <dgm:t>
        <a:bodyPr/>
        <a:lstStyle/>
        <a:p>
          <a:endParaRPr lang="en-GB" noProof="0" dirty="0"/>
        </a:p>
      </dgm:t>
    </dgm:pt>
    <dgm:pt modelId="{ED83EF02-5B9D-4D29-9FAD-B12EA70DE365}" type="sibTrans" cxnId="{FEE96D12-E670-46CF-ADA5-3BBF37219E15}">
      <dgm:prSet/>
      <dgm:spPr/>
      <dgm:t>
        <a:bodyPr/>
        <a:lstStyle/>
        <a:p>
          <a:endParaRPr lang="en-GB" noProof="0" dirty="0"/>
        </a:p>
      </dgm:t>
    </dgm:pt>
    <dgm:pt modelId="{1C073E99-EA06-488B-B0DB-34E3A6C70661}">
      <dgm:prSet/>
      <dgm:spPr/>
      <dgm:t>
        <a:bodyPr/>
        <a:lstStyle/>
        <a:p>
          <a:pPr algn="l"/>
          <a:r>
            <a:rPr lang="en-GB" noProof="0" dirty="0"/>
            <a:t>Initiatives that originate locally and spread nationally and internationally</a:t>
          </a:r>
        </a:p>
      </dgm:t>
    </dgm:pt>
    <dgm:pt modelId="{E0E583F2-2691-4EBC-9A60-474CC6DB163E}" type="parTrans" cxnId="{C78A7A5C-8B78-4609-BAFE-312F0F9D63EF}">
      <dgm:prSet/>
      <dgm:spPr/>
      <dgm:t>
        <a:bodyPr/>
        <a:lstStyle/>
        <a:p>
          <a:endParaRPr lang="en-GB" noProof="0" dirty="0"/>
        </a:p>
      </dgm:t>
    </dgm:pt>
    <dgm:pt modelId="{53B41FEF-20C2-4718-A6F2-EA931A40C3BC}" type="sibTrans" cxnId="{C78A7A5C-8B78-4609-BAFE-312F0F9D63EF}">
      <dgm:prSet/>
      <dgm:spPr/>
      <dgm:t>
        <a:bodyPr/>
        <a:lstStyle/>
        <a:p>
          <a:endParaRPr lang="en-GB" noProof="0" dirty="0"/>
        </a:p>
      </dgm:t>
    </dgm:pt>
    <dgm:pt modelId="{DC90C221-6D7A-416A-B626-A42821AB0401}">
      <dgm:prSet/>
      <dgm:spPr/>
      <dgm:t>
        <a:bodyPr/>
        <a:lstStyle/>
        <a:p>
          <a:pPr algn="l"/>
          <a:r>
            <a:rPr lang="en-GB" noProof="0" dirty="0"/>
            <a:t>A culture of trust, reciprocity, personal commitment, and exchange between initiatives.</a:t>
          </a:r>
        </a:p>
      </dgm:t>
    </dgm:pt>
    <dgm:pt modelId="{9B4433EC-B75D-4B49-8F1D-2CBFD1CCEF28}" type="parTrans" cxnId="{7D13E075-127B-40CE-A6AC-0C1EAEA26636}">
      <dgm:prSet/>
      <dgm:spPr/>
      <dgm:t>
        <a:bodyPr/>
        <a:lstStyle/>
        <a:p>
          <a:endParaRPr lang="en-GB" noProof="0" dirty="0"/>
        </a:p>
      </dgm:t>
    </dgm:pt>
    <dgm:pt modelId="{A41426D2-3CCC-4BFB-99CC-104DECD2CD93}" type="sibTrans" cxnId="{7D13E075-127B-40CE-A6AC-0C1EAEA26636}">
      <dgm:prSet/>
      <dgm:spPr/>
      <dgm:t>
        <a:bodyPr/>
        <a:lstStyle/>
        <a:p>
          <a:endParaRPr lang="en-GB" noProof="0" dirty="0"/>
        </a:p>
      </dgm:t>
    </dgm:pt>
    <dgm:pt modelId="{1B6AF8EC-98F4-45F5-AA32-3461B0E85BDB}">
      <dgm:prSet/>
      <dgm:spPr/>
      <dgm:t>
        <a:bodyPr/>
        <a:lstStyle/>
        <a:p>
          <a:pPr algn="l"/>
          <a:r>
            <a:rPr lang="en-GB" noProof="0" dirty="0"/>
            <a:t>Benefits for the agricultural/agri-food sector in terms of visibility, reputation, and added value of the product</a:t>
          </a:r>
        </a:p>
      </dgm:t>
    </dgm:pt>
    <dgm:pt modelId="{BF9C9FE5-B043-43E2-844A-8DA3E3510634}" type="parTrans" cxnId="{E00280CD-653C-4A8C-A310-024AB2AD8030}">
      <dgm:prSet/>
      <dgm:spPr/>
      <dgm:t>
        <a:bodyPr/>
        <a:lstStyle/>
        <a:p>
          <a:endParaRPr lang="en-GB" noProof="0" dirty="0"/>
        </a:p>
      </dgm:t>
    </dgm:pt>
    <dgm:pt modelId="{C8860403-FFAE-4FCF-B1D4-B7ED311FE3C4}" type="sibTrans" cxnId="{E00280CD-653C-4A8C-A310-024AB2AD8030}">
      <dgm:prSet/>
      <dgm:spPr/>
      <dgm:t>
        <a:bodyPr/>
        <a:lstStyle/>
        <a:p>
          <a:endParaRPr lang="en-GB" noProof="0" dirty="0"/>
        </a:p>
      </dgm:t>
    </dgm:pt>
    <dgm:pt modelId="{0B617BC1-05C5-475A-8AFB-FD96E16A84D3}">
      <dgm:prSet/>
      <dgm:spPr/>
      <dgm:t>
        <a:bodyPr/>
        <a:lstStyle/>
        <a:p>
          <a:r>
            <a:rPr lang="en-GB" noProof="0" dirty="0"/>
            <a:t>Direct intervention and state funding to provide public and healthcare services</a:t>
          </a:r>
        </a:p>
      </dgm:t>
    </dgm:pt>
    <dgm:pt modelId="{277C7FF6-E0C8-4BA4-828B-8752322D1DE2}" type="parTrans" cxnId="{87350E4B-69D4-41D3-B8D6-4794E08DD932}">
      <dgm:prSet/>
      <dgm:spPr/>
      <dgm:t>
        <a:bodyPr/>
        <a:lstStyle/>
        <a:p>
          <a:endParaRPr lang="en-GB" noProof="0" dirty="0"/>
        </a:p>
      </dgm:t>
    </dgm:pt>
    <dgm:pt modelId="{BEF74A15-77B9-463B-BE8C-E21ED750DD2C}" type="sibTrans" cxnId="{87350E4B-69D4-41D3-B8D6-4794E08DD932}">
      <dgm:prSet/>
      <dgm:spPr/>
      <dgm:t>
        <a:bodyPr/>
        <a:lstStyle/>
        <a:p>
          <a:endParaRPr lang="en-GB" noProof="0" dirty="0"/>
        </a:p>
      </dgm:t>
    </dgm:pt>
    <dgm:pt modelId="{46E15794-7985-4208-863A-DA7CF0974636}">
      <dgm:prSet/>
      <dgm:spPr/>
      <dgm:t>
        <a:bodyPr/>
        <a:lstStyle/>
        <a:p>
          <a:r>
            <a:rPr lang="en-GB" noProof="0" dirty="0"/>
            <a:t>Public sector support</a:t>
          </a:r>
        </a:p>
      </dgm:t>
    </dgm:pt>
    <dgm:pt modelId="{3FC70CD2-62D2-457B-965E-15A2667D7EE9}" type="parTrans" cxnId="{055FB54E-4BBE-422F-B4E5-093FCF3245EB}">
      <dgm:prSet/>
      <dgm:spPr/>
      <dgm:t>
        <a:bodyPr/>
        <a:lstStyle/>
        <a:p>
          <a:endParaRPr lang="en-GB" noProof="0" dirty="0"/>
        </a:p>
      </dgm:t>
    </dgm:pt>
    <dgm:pt modelId="{A700DB39-8153-4517-8130-C59B6CCFFD85}" type="sibTrans" cxnId="{055FB54E-4BBE-422F-B4E5-093FCF3245EB}">
      <dgm:prSet/>
      <dgm:spPr/>
      <dgm:t>
        <a:bodyPr/>
        <a:lstStyle/>
        <a:p>
          <a:endParaRPr lang="en-GB" noProof="0" dirty="0"/>
        </a:p>
      </dgm:t>
    </dgm:pt>
    <dgm:pt modelId="{A7A96E9E-67DF-4D97-94E9-2B1FD919C1B2}">
      <dgm:prSet/>
      <dgm:spPr/>
      <dgm:t>
        <a:bodyPr/>
        <a:lstStyle/>
        <a:p>
          <a:r>
            <a:rPr lang="en-GB" noProof="0" dirty="0"/>
            <a:t>Benefits for the agricultural/agri-food sector: direct payments for service professionalization</a:t>
          </a:r>
        </a:p>
      </dgm:t>
    </dgm:pt>
    <dgm:pt modelId="{DA8B8AE8-C841-48CF-B4D3-94E1364FA2B0}" type="parTrans" cxnId="{E6052E04-0C4F-4542-A6B9-3D13CAB87B10}">
      <dgm:prSet/>
      <dgm:spPr/>
      <dgm:t>
        <a:bodyPr/>
        <a:lstStyle/>
        <a:p>
          <a:endParaRPr lang="en-GB" noProof="0" dirty="0"/>
        </a:p>
      </dgm:t>
    </dgm:pt>
    <dgm:pt modelId="{48B327C9-B384-410F-A514-404E691E26BA}" type="sibTrans" cxnId="{E6052E04-0C4F-4542-A6B9-3D13CAB87B10}">
      <dgm:prSet/>
      <dgm:spPr/>
      <dgm:t>
        <a:bodyPr/>
        <a:lstStyle/>
        <a:p>
          <a:endParaRPr lang="en-GB" noProof="0" dirty="0"/>
        </a:p>
      </dgm:t>
    </dgm:pt>
    <dgm:pt modelId="{4CDF5115-7E4B-468D-854D-F59A969803C0}" type="pres">
      <dgm:prSet presAssocID="{E4312B35-3890-4129-9A3E-3E5E13066EEB}" presName="Name0" presStyleCnt="0">
        <dgm:presLayoutVars>
          <dgm:dir/>
          <dgm:animLvl val="lvl"/>
          <dgm:resizeHandles val="exact"/>
        </dgm:presLayoutVars>
      </dgm:prSet>
      <dgm:spPr/>
    </dgm:pt>
    <dgm:pt modelId="{DDA5E247-399E-4D73-AFBE-8ED504EE7D62}" type="pres">
      <dgm:prSet presAssocID="{57CF1201-7C2B-42FE-B47B-5DA208BC66F5}" presName="composite" presStyleCnt="0"/>
      <dgm:spPr/>
    </dgm:pt>
    <dgm:pt modelId="{1E21807C-7B97-41DB-B2E5-A3930A5C82C8}" type="pres">
      <dgm:prSet presAssocID="{57CF1201-7C2B-42FE-B47B-5DA208BC66F5}" presName="parTx" presStyleLbl="alignNode1" presStyleIdx="0" presStyleCnt="2">
        <dgm:presLayoutVars>
          <dgm:chMax val="0"/>
          <dgm:chPref val="0"/>
          <dgm:bulletEnabled val="1"/>
        </dgm:presLayoutVars>
      </dgm:prSet>
      <dgm:spPr/>
    </dgm:pt>
    <dgm:pt modelId="{392DED90-590D-4A02-AA7D-D7B127764BD3}" type="pres">
      <dgm:prSet presAssocID="{57CF1201-7C2B-42FE-B47B-5DA208BC66F5}" presName="desTx" presStyleLbl="alignAccFollowNode1" presStyleIdx="0" presStyleCnt="2">
        <dgm:presLayoutVars>
          <dgm:bulletEnabled val="1"/>
        </dgm:presLayoutVars>
      </dgm:prSet>
      <dgm:spPr/>
    </dgm:pt>
    <dgm:pt modelId="{37790D76-6C95-4653-AC3B-E3541188A527}" type="pres">
      <dgm:prSet presAssocID="{6BDB0793-525A-4BD1-BE7F-7B40B26217AE}" presName="space" presStyleCnt="0"/>
      <dgm:spPr/>
    </dgm:pt>
    <dgm:pt modelId="{1DC97AA8-6A91-49D5-A9E2-8F92385B172E}" type="pres">
      <dgm:prSet presAssocID="{B0082CD9-9CAD-4310-92B2-14DA7D91C111}" presName="composite" presStyleCnt="0"/>
      <dgm:spPr/>
    </dgm:pt>
    <dgm:pt modelId="{5E9378DB-57F6-4F7D-9446-6AC6B8E7A415}" type="pres">
      <dgm:prSet presAssocID="{B0082CD9-9CAD-4310-92B2-14DA7D91C111}" presName="parTx" presStyleLbl="alignNode1" presStyleIdx="1" presStyleCnt="2">
        <dgm:presLayoutVars>
          <dgm:chMax val="0"/>
          <dgm:chPref val="0"/>
          <dgm:bulletEnabled val="1"/>
        </dgm:presLayoutVars>
      </dgm:prSet>
      <dgm:spPr/>
    </dgm:pt>
    <dgm:pt modelId="{5BC9EDE3-5C39-424C-9EA0-57D8A5129D90}" type="pres">
      <dgm:prSet presAssocID="{B0082CD9-9CAD-4310-92B2-14DA7D91C111}" presName="desTx" presStyleLbl="alignAccFollowNode1" presStyleIdx="1" presStyleCnt="2">
        <dgm:presLayoutVars>
          <dgm:bulletEnabled val="1"/>
        </dgm:presLayoutVars>
      </dgm:prSet>
      <dgm:spPr/>
    </dgm:pt>
  </dgm:ptLst>
  <dgm:cxnLst>
    <dgm:cxn modelId="{E6052E04-0C4F-4542-A6B9-3D13CAB87B10}" srcId="{B0082CD9-9CAD-4310-92B2-14DA7D91C111}" destId="{A7A96E9E-67DF-4D97-94E9-2B1FD919C1B2}" srcOrd="3" destOrd="0" parTransId="{DA8B8AE8-C841-48CF-B4D3-94E1364FA2B0}" sibTransId="{48B327C9-B384-410F-A514-404E691E26BA}"/>
    <dgm:cxn modelId="{FEE96D12-E670-46CF-ADA5-3BBF37219E15}" srcId="{57CF1201-7C2B-42FE-B47B-5DA208BC66F5}" destId="{672D551F-482B-4BF0-9523-63B9481F3534}" srcOrd="1" destOrd="0" parTransId="{73BE41DB-3AAD-481C-AA30-0A0CF9BBACDD}" sibTransId="{ED83EF02-5B9D-4D29-9FAD-B12EA70DE365}"/>
    <dgm:cxn modelId="{B4874621-E4F6-4762-8E3A-CF432D954E98}" srcId="{57CF1201-7C2B-42FE-B47B-5DA208BC66F5}" destId="{D3EDAC11-241D-43A5-8312-661F7DA0B504}" srcOrd="0" destOrd="0" parTransId="{ACBD3167-A5A7-40AF-8D8A-ED9CABBBA3E4}" sibTransId="{25FBA35C-7B20-4A63-BE47-07335F0383D7}"/>
    <dgm:cxn modelId="{184D2128-6E74-4CFE-9D83-B80F095FC53F}" type="presOf" srcId="{57CF1201-7C2B-42FE-B47B-5DA208BC66F5}" destId="{1E21807C-7B97-41DB-B2E5-A3930A5C82C8}" srcOrd="0" destOrd="0" presId="urn:microsoft.com/office/officeart/2005/8/layout/hList1"/>
    <dgm:cxn modelId="{0EA09730-90C6-4C04-BB3D-726B2DCB5589}" srcId="{E4312B35-3890-4129-9A3E-3E5E13066EEB}" destId="{B0082CD9-9CAD-4310-92B2-14DA7D91C111}" srcOrd="1" destOrd="0" parTransId="{D16A73CF-4B88-455B-973A-2BE8F3D19C2E}" sibTransId="{B6F82819-2183-43CC-94C3-6DE83F98A120}"/>
    <dgm:cxn modelId="{66E3A838-84C2-4CCF-9053-6CB3C3FB416F}" type="presOf" srcId="{DC90C221-6D7A-416A-B626-A42821AB0401}" destId="{392DED90-590D-4A02-AA7D-D7B127764BD3}" srcOrd="0" destOrd="3" presId="urn:microsoft.com/office/officeart/2005/8/layout/hList1"/>
    <dgm:cxn modelId="{FA467D3E-C2FD-4B31-85D0-DEDF00EC99F7}" type="presOf" srcId="{937F80A9-420A-4F06-9D4C-8410407770BD}" destId="{5BC9EDE3-5C39-424C-9EA0-57D8A5129D90}" srcOrd="0" destOrd="0" presId="urn:microsoft.com/office/officeart/2005/8/layout/hList1"/>
    <dgm:cxn modelId="{C78A7A5C-8B78-4609-BAFE-312F0F9D63EF}" srcId="{57CF1201-7C2B-42FE-B47B-5DA208BC66F5}" destId="{1C073E99-EA06-488B-B0DB-34E3A6C70661}" srcOrd="2" destOrd="0" parTransId="{E0E583F2-2691-4EBC-9A60-474CC6DB163E}" sibTransId="{53B41FEF-20C2-4718-A6F2-EA931A40C3BC}"/>
    <dgm:cxn modelId="{BD801342-67CD-436B-9F0A-2CA9C98DB30D}" type="presOf" srcId="{46E15794-7985-4208-863A-DA7CF0974636}" destId="{5BC9EDE3-5C39-424C-9EA0-57D8A5129D90}" srcOrd="0" destOrd="2" presId="urn:microsoft.com/office/officeart/2005/8/layout/hList1"/>
    <dgm:cxn modelId="{87350E4B-69D4-41D3-B8D6-4794E08DD932}" srcId="{B0082CD9-9CAD-4310-92B2-14DA7D91C111}" destId="{0B617BC1-05C5-475A-8AFB-FD96E16A84D3}" srcOrd="1" destOrd="0" parTransId="{277C7FF6-E0C8-4BA4-828B-8752322D1DE2}" sibTransId="{BEF74A15-77B9-463B-BE8C-E21ED750DD2C}"/>
    <dgm:cxn modelId="{055FB54E-4BBE-422F-B4E5-093FCF3245EB}" srcId="{B0082CD9-9CAD-4310-92B2-14DA7D91C111}" destId="{46E15794-7985-4208-863A-DA7CF0974636}" srcOrd="2" destOrd="0" parTransId="{3FC70CD2-62D2-457B-965E-15A2667D7EE9}" sibTransId="{A700DB39-8153-4517-8130-C59B6CCFFD85}"/>
    <dgm:cxn modelId="{E0B3216F-6989-43F2-B550-960A55E5F845}" type="presOf" srcId="{672D551F-482B-4BF0-9523-63B9481F3534}" destId="{392DED90-590D-4A02-AA7D-D7B127764BD3}" srcOrd="0" destOrd="1" presId="urn:microsoft.com/office/officeart/2005/8/layout/hList1"/>
    <dgm:cxn modelId="{0BE65E50-4AF7-4D7E-8F5F-CED2D0797616}" type="presOf" srcId="{A7A96E9E-67DF-4D97-94E9-2B1FD919C1B2}" destId="{5BC9EDE3-5C39-424C-9EA0-57D8A5129D90}" srcOrd="0" destOrd="3" presId="urn:microsoft.com/office/officeart/2005/8/layout/hList1"/>
    <dgm:cxn modelId="{1D046254-794C-4CFC-8CF7-D250D123DACB}" type="presOf" srcId="{1C073E99-EA06-488B-B0DB-34E3A6C70661}" destId="{392DED90-590D-4A02-AA7D-D7B127764BD3}" srcOrd="0" destOrd="2" presId="urn:microsoft.com/office/officeart/2005/8/layout/hList1"/>
    <dgm:cxn modelId="{7D13E075-127B-40CE-A6AC-0C1EAEA26636}" srcId="{57CF1201-7C2B-42FE-B47B-5DA208BC66F5}" destId="{DC90C221-6D7A-416A-B626-A42821AB0401}" srcOrd="3" destOrd="0" parTransId="{9B4433EC-B75D-4B49-8F1D-2CBFD1CCEF28}" sibTransId="{A41426D2-3CCC-4BFB-99CC-104DECD2CD93}"/>
    <dgm:cxn modelId="{78C34BA1-166C-464C-AE89-B7D2E360C06C}" srcId="{E4312B35-3890-4129-9A3E-3E5E13066EEB}" destId="{57CF1201-7C2B-42FE-B47B-5DA208BC66F5}" srcOrd="0" destOrd="0" parTransId="{0DD43269-5273-4670-A82F-ABF38836FB4D}" sibTransId="{6BDB0793-525A-4BD1-BE7F-7B40B26217AE}"/>
    <dgm:cxn modelId="{2E84F6A5-B60D-4418-AB7B-D73A91FE9FBB}" type="presOf" srcId="{B0082CD9-9CAD-4310-92B2-14DA7D91C111}" destId="{5E9378DB-57F6-4F7D-9446-6AC6B8E7A415}" srcOrd="0" destOrd="0" presId="urn:microsoft.com/office/officeart/2005/8/layout/hList1"/>
    <dgm:cxn modelId="{37B3E4B3-185A-4209-ACE2-DCFC00C7E428}" type="presOf" srcId="{D3EDAC11-241D-43A5-8312-661F7DA0B504}" destId="{392DED90-590D-4A02-AA7D-D7B127764BD3}" srcOrd="0" destOrd="0" presId="urn:microsoft.com/office/officeart/2005/8/layout/hList1"/>
    <dgm:cxn modelId="{2B66ACCC-3F70-4A4D-BCDD-154F41AA6443}" type="presOf" srcId="{0B617BC1-05C5-475A-8AFB-FD96E16A84D3}" destId="{5BC9EDE3-5C39-424C-9EA0-57D8A5129D90}" srcOrd="0" destOrd="1" presId="urn:microsoft.com/office/officeart/2005/8/layout/hList1"/>
    <dgm:cxn modelId="{E00280CD-653C-4A8C-A310-024AB2AD8030}" srcId="{57CF1201-7C2B-42FE-B47B-5DA208BC66F5}" destId="{1B6AF8EC-98F4-45F5-AA32-3461B0E85BDB}" srcOrd="4" destOrd="0" parTransId="{BF9C9FE5-B043-43E2-844A-8DA3E3510634}" sibTransId="{C8860403-FFAE-4FCF-B1D4-B7ED311FE3C4}"/>
    <dgm:cxn modelId="{6458FDD3-1506-42C0-B04E-0C171BB2667A}" type="presOf" srcId="{1B6AF8EC-98F4-45F5-AA32-3461B0E85BDB}" destId="{392DED90-590D-4A02-AA7D-D7B127764BD3}" srcOrd="0" destOrd="4" presId="urn:microsoft.com/office/officeart/2005/8/layout/hList1"/>
    <dgm:cxn modelId="{B2AC18D5-7CC6-4E77-89AC-DB5E98A0AD8B}" srcId="{B0082CD9-9CAD-4310-92B2-14DA7D91C111}" destId="{937F80A9-420A-4F06-9D4C-8410407770BD}" srcOrd="0" destOrd="0" parTransId="{2F745167-7FC4-4988-9C17-C531A04EE6EF}" sibTransId="{C9A10693-C796-4B09-8110-C7268CC73C29}"/>
    <dgm:cxn modelId="{061630E3-2FAE-44C5-88EF-B17411789063}" type="presOf" srcId="{E4312B35-3890-4129-9A3E-3E5E13066EEB}" destId="{4CDF5115-7E4B-468D-854D-F59A969803C0}" srcOrd="0" destOrd="0" presId="urn:microsoft.com/office/officeart/2005/8/layout/hList1"/>
    <dgm:cxn modelId="{A8222470-7391-44A9-AEE4-1A2BF003F8DF}" type="presParOf" srcId="{4CDF5115-7E4B-468D-854D-F59A969803C0}" destId="{DDA5E247-399E-4D73-AFBE-8ED504EE7D62}" srcOrd="0" destOrd="0" presId="urn:microsoft.com/office/officeart/2005/8/layout/hList1"/>
    <dgm:cxn modelId="{2D7B48D7-3E99-410E-B917-2AED8A794AB1}" type="presParOf" srcId="{DDA5E247-399E-4D73-AFBE-8ED504EE7D62}" destId="{1E21807C-7B97-41DB-B2E5-A3930A5C82C8}" srcOrd="0" destOrd="0" presId="urn:microsoft.com/office/officeart/2005/8/layout/hList1"/>
    <dgm:cxn modelId="{D18482FC-AADB-41D2-91E2-80384418A74A}" type="presParOf" srcId="{DDA5E247-399E-4D73-AFBE-8ED504EE7D62}" destId="{392DED90-590D-4A02-AA7D-D7B127764BD3}" srcOrd="1" destOrd="0" presId="urn:microsoft.com/office/officeart/2005/8/layout/hList1"/>
    <dgm:cxn modelId="{5B645360-781A-4AFE-AB12-2217E9C62A54}" type="presParOf" srcId="{4CDF5115-7E4B-468D-854D-F59A969803C0}" destId="{37790D76-6C95-4653-AC3B-E3541188A527}" srcOrd="1" destOrd="0" presId="urn:microsoft.com/office/officeart/2005/8/layout/hList1"/>
    <dgm:cxn modelId="{605A3E7E-776A-4A5C-BBE2-ADBF79438385}" type="presParOf" srcId="{4CDF5115-7E4B-468D-854D-F59A969803C0}" destId="{1DC97AA8-6A91-49D5-A9E2-8F92385B172E}" srcOrd="2" destOrd="0" presId="urn:microsoft.com/office/officeart/2005/8/layout/hList1"/>
    <dgm:cxn modelId="{31E947EA-7F99-4D51-9732-88602EA4EF2D}" type="presParOf" srcId="{1DC97AA8-6A91-49D5-A9E2-8F92385B172E}" destId="{5E9378DB-57F6-4F7D-9446-6AC6B8E7A415}" srcOrd="0" destOrd="0" presId="urn:microsoft.com/office/officeart/2005/8/layout/hList1"/>
    <dgm:cxn modelId="{55286E27-8624-42BE-9397-28F294DB777C}" type="presParOf" srcId="{1DC97AA8-6A91-49D5-A9E2-8F92385B172E}" destId="{5BC9EDE3-5C39-424C-9EA0-57D8A5129D9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79386-A83E-47DF-8466-1C96FD63ED10}">
      <dsp:nvSpPr>
        <dsp:cNvPr id="0" name=""/>
        <dsp:cNvSpPr/>
      </dsp:nvSpPr>
      <dsp:spPr>
        <a:xfrm rot="10800000">
          <a:off x="1863484" y="3173"/>
          <a:ext cx="5721957" cy="1688959"/>
        </a:xfrm>
        <a:prstGeom prst="homePlat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44784" tIns="60960" rIns="113792" bIns="60960" numCol="1" spcCol="1270" anchor="ctr" anchorCtr="0">
          <a:noAutofit/>
        </a:bodyPr>
        <a:lstStyle/>
        <a:p>
          <a:pPr marL="0" lvl="0" indent="0" algn="ctr" defTabSz="711200">
            <a:lnSpc>
              <a:spcPct val="90000"/>
            </a:lnSpc>
            <a:spcBef>
              <a:spcPct val="0"/>
            </a:spcBef>
            <a:spcAft>
              <a:spcPct val="35000"/>
            </a:spcAft>
            <a:buNone/>
          </a:pPr>
          <a:r>
            <a:rPr lang="en-GB" sz="1600" kern="1200" noProof="0" dirty="0">
              <a:solidFill>
                <a:schemeClr val="tx1"/>
              </a:solidFill>
            </a:rPr>
            <a:t>Social Farming (SF) is both a traditional and innovative use of agriculture. It includes all activities that use agricultural resources, both from plants and animals, in order to promote (or to generate) therapy, rehabilitation, social inclusion, education and social services in rural areas. (</a:t>
          </a:r>
          <a:r>
            <a:rPr lang="en-GB" sz="1600" kern="1200" noProof="0" dirty="0">
              <a:solidFill>
                <a:schemeClr val="tx1"/>
              </a:solidFill>
              <a:hlinkClick xmlns:r="http://schemas.openxmlformats.org/officeDocument/2006/relationships" r:id="rId1"/>
            </a:rPr>
            <a:t>Di Iacovo, O’Connor, 2009</a:t>
          </a:r>
          <a:r>
            <a:rPr lang="en-GB" sz="1600" kern="1200" noProof="0" dirty="0">
              <a:solidFill>
                <a:schemeClr val="tx1"/>
              </a:solidFill>
            </a:rPr>
            <a:t>)</a:t>
          </a:r>
          <a:endParaRPr lang="en-GB" sz="1600" kern="1200" noProof="0" dirty="0"/>
        </a:p>
      </dsp:txBody>
      <dsp:txXfrm rot="10800000">
        <a:off x="2285724" y="3173"/>
        <a:ext cx="5299717" cy="1688959"/>
      </dsp:txXfrm>
    </dsp:sp>
    <dsp:sp modelId="{E6D2D504-8592-4069-ADD1-3F93E5C66C56}">
      <dsp:nvSpPr>
        <dsp:cNvPr id="0" name=""/>
        <dsp:cNvSpPr/>
      </dsp:nvSpPr>
      <dsp:spPr>
        <a:xfrm>
          <a:off x="1019005" y="3173"/>
          <a:ext cx="1688959" cy="1688959"/>
        </a:xfrm>
        <a:prstGeom prst="ellipse">
          <a:avLst/>
        </a:prstGeom>
        <a:blipFill rotWithShape="0">
          <a:blip xmlns:r="http://schemas.openxmlformats.org/officeDocument/2006/relationships" r:embed="rId2"/>
          <a:stretch>
            <a:fillRect/>
          </a:stretch>
        </a:blip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91F98309-3B53-4065-8A92-1BBBC4F0BCAA}">
      <dsp:nvSpPr>
        <dsp:cNvPr id="0" name=""/>
        <dsp:cNvSpPr/>
      </dsp:nvSpPr>
      <dsp:spPr>
        <a:xfrm rot="10800000">
          <a:off x="1863484" y="2196299"/>
          <a:ext cx="5721957" cy="1688959"/>
        </a:xfrm>
        <a:prstGeom prst="homePlat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44784"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solidFill>
                <a:schemeClr val="tx1"/>
              </a:solidFill>
            </a:rPr>
            <a:t>Those activities in which a social purpose is intentionally pursued and assumed as the outcome of an agricultural practice </a:t>
          </a:r>
          <a:r>
            <a:rPr lang="en-GB" sz="1600" kern="1200" noProof="0" dirty="0">
              <a:solidFill>
                <a:schemeClr val="tx1"/>
              </a:solidFill>
            </a:rPr>
            <a:t>(</a:t>
          </a:r>
          <a:r>
            <a:rPr lang="en-GB" sz="1600" kern="1200" noProof="0" dirty="0">
              <a:solidFill>
                <a:schemeClr val="tx1"/>
              </a:solidFill>
              <a:hlinkClick xmlns:r="http://schemas.openxmlformats.org/officeDocument/2006/relationships" r:id="rId3"/>
            </a:rPr>
            <a:t>Senni, 2010</a:t>
          </a:r>
          <a:r>
            <a:rPr lang="en-GB" sz="1600" kern="1200" noProof="0" dirty="0">
              <a:solidFill>
                <a:schemeClr val="tx1"/>
              </a:solidFill>
            </a:rPr>
            <a:t>). </a:t>
          </a:r>
        </a:p>
      </dsp:txBody>
      <dsp:txXfrm rot="10800000">
        <a:off x="2285724" y="2196299"/>
        <a:ext cx="5299717" cy="1688959"/>
      </dsp:txXfrm>
    </dsp:sp>
    <dsp:sp modelId="{31DAA3E9-1EFD-4143-A1D7-ACD0F9F2EC3A}">
      <dsp:nvSpPr>
        <dsp:cNvPr id="0" name=""/>
        <dsp:cNvSpPr/>
      </dsp:nvSpPr>
      <dsp:spPr>
        <a:xfrm>
          <a:off x="1019005" y="2196299"/>
          <a:ext cx="1688959" cy="1688959"/>
        </a:xfrm>
        <a:prstGeom prst="ellipse">
          <a:avLst/>
        </a:prstGeom>
        <a:blipFill rotWithShape="0">
          <a:blip xmlns:r="http://schemas.openxmlformats.org/officeDocument/2006/relationships" r:embed="rId4"/>
          <a:stretch>
            <a:fillRect/>
          </a:stretch>
        </a:blip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1807C-7B97-41DB-B2E5-A3930A5C82C8}">
      <dsp:nvSpPr>
        <dsp:cNvPr id="0" name=""/>
        <dsp:cNvSpPr/>
      </dsp:nvSpPr>
      <dsp:spPr>
        <a:xfrm>
          <a:off x="37" y="74670"/>
          <a:ext cx="3631927" cy="86513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noProof="0" dirty="0"/>
            <a:t>MEDITERRANEAN MODEL (Italy, Spain, Portugal, Greece)</a:t>
          </a:r>
        </a:p>
      </dsp:txBody>
      <dsp:txXfrm>
        <a:off x="37" y="74670"/>
        <a:ext cx="3631927" cy="865139"/>
      </dsp:txXfrm>
    </dsp:sp>
    <dsp:sp modelId="{392DED90-590D-4A02-AA7D-D7B127764BD3}">
      <dsp:nvSpPr>
        <dsp:cNvPr id="0" name=""/>
        <dsp:cNvSpPr/>
      </dsp:nvSpPr>
      <dsp:spPr>
        <a:xfrm>
          <a:off x="37" y="939809"/>
          <a:ext cx="3631927" cy="355751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noProof="0" dirty="0"/>
            <a:t>Social justice</a:t>
          </a:r>
        </a:p>
        <a:p>
          <a:pPr marL="171450" lvl="1" indent="-171450" algn="l" defTabSz="800100">
            <a:lnSpc>
              <a:spcPct val="90000"/>
            </a:lnSpc>
            <a:spcBef>
              <a:spcPct val="0"/>
            </a:spcBef>
            <a:spcAft>
              <a:spcPct val="15000"/>
            </a:spcAft>
            <a:buChar char="•"/>
          </a:pPr>
          <a:r>
            <a:rPr lang="en-GB" sz="1800" kern="1200" noProof="0" dirty="0"/>
            <a:t>Involves the state, civil society, society, and the third sector</a:t>
          </a:r>
        </a:p>
        <a:p>
          <a:pPr marL="171450" lvl="1" indent="-171450" algn="l" defTabSz="800100">
            <a:lnSpc>
              <a:spcPct val="90000"/>
            </a:lnSpc>
            <a:spcBef>
              <a:spcPct val="0"/>
            </a:spcBef>
            <a:spcAft>
              <a:spcPct val="15000"/>
            </a:spcAft>
            <a:buChar char="•"/>
          </a:pPr>
          <a:r>
            <a:rPr lang="en-GB" sz="1800" kern="1200" noProof="0" dirty="0"/>
            <a:t>Initiatives that originate locally and spread nationally and internationally</a:t>
          </a:r>
        </a:p>
        <a:p>
          <a:pPr marL="171450" lvl="1" indent="-171450" algn="l" defTabSz="800100">
            <a:lnSpc>
              <a:spcPct val="90000"/>
            </a:lnSpc>
            <a:spcBef>
              <a:spcPct val="0"/>
            </a:spcBef>
            <a:spcAft>
              <a:spcPct val="15000"/>
            </a:spcAft>
            <a:buChar char="•"/>
          </a:pPr>
          <a:r>
            <a:rPr lang="en-GB" sz="1800" kern="1200" noProof="0" dirty="0"/>
            <a:t>A culture of trust, reciprocity, personal commitment, and exchange between initiatives.</a:t>
          </a:r>
        </a:p>
        <a:p>
          <a:pPr marL="171450" lvl="1" indent="-171450" algn="l" defTabSz="800100">
            <a:lnSpc>
              <a:spcPct val="90000"/>
            </a:lnSpc>
            <a:spcBef>
              <a:spcPct val="0"/>
            </a:spcBef>
            <a:spcAft>
              <a:spcPct val="15000"/>
            </a:spcAft>
            <a:buChar char="•"/>
          </a:pPr>
          <a:r>
            <a:rPr lang="en-GB" sz="1800" kern="1200" noProof="0" dirty="0"/>
            <a:t>Benefits for the agricultural/agri-food sector in terms of visibility, reputation, and added value of the product</a:t>
          </a:r>
        </a:p>
      </dsp:txBody>
      <dsp:txXfrm>
        <a:off x="37" y="939809"/>
        <a:ext cx="3631927" cy="3557519"/>
      </dsp:txXfrm>
    </dsp:sp>
    <dsp:sp modelId="{5E9378DB-57F6-4F7D-9446-6AC6B8E7A415}">
      <dsp:nvSpPr>
        <dsp:cNvPr id="0" name=""/>
        <dsp:cNvSpPr/>
      </dsp:nvSpPr>
      <dsp:spPr>
        <a:xfrm>
          <a:off x="4140434" y="74670"/>
          <a:ext cx="3631927" cy="86513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noProof="0" dirty="0"/>
            <a:t>NORTHERN EUROPEAN MODEL (Netherlands, Austria, Germany, Norway)</a:t>
          </a:r>
        </a:p>
      </dsp:txBody>
      <dsp:txXfrm>
        <a:off x="4140434" y="74670"/>
        <a:ext cx="3631927" cy="865139"/>
      </dsp:txXfrm>
    </dsp:sp>
    <dsp:sp modelId="{5BC9EDE3-5C39-424C-9EA0-57D8A5129D90}">
      <dsp:nvSpPr>
        <dsp:cNvPr id="0" name=""/>
        <dsp:cNvSpPr/>
      </dsp:nvSpPr>
      <dsp:spPr>
        <a:xfrm>
          <a:off x="4140434" y="939809"/>
          <a:ext cx="3631927" cy="355751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noProof="0" dirty="0"/>
            <a:t>Care</a:t>
          </a:r>
        </a:p>
        <a:p>
          <a:pPr marL="171450" lvl="1" indent="-171450" algn="l" defTabSz="800100">
            <a:lnSpc>
              <a:spcPct val="90000"/>
            </a:lnSpc>
            <a:spcBef>
              <a:spcPct val="0"/>
            </a:spcBef>
            <a:spcAft>
              <a:spcPct val="15000"/>
            </a:spcAft>
            <a:buChar char="•"/>
          </a:pPr>
          <a:r>
            <a:rPr lang="en-GB" sz="1800" kern="1200" noProof="0" dirty="0"/>
            <a:t>Direct intervention and state funding to provide public and healthcare services</a:t>
          </a:r>
        </a:p>
        <a:p>
          <a:pPr marL="171450" lvl="1" indent="-171450" algn="l" defTabSz="800100">
            <a:lnSpc>
              <a:spcPct val="90000"/>
            </a:lnSpc>
            <a:spcBef>
              <a:spcPct val="0"/>
            </a:spcBef>
            <a:spcAft>
              <a:spcPct val="15000"/>
            </a:spcAft>
            <a:buChar char="•"/>
          </a:pPr>
          <a:r>
            <a:rPr lang="en-GB" sz="1800" kern="1200" noProof="0" dirty="0"/>
            <a:t>Public sector support</a:t>
          </a:r>
        </a:p>
        <a:p>
          <a:pPr marL="171450" lvl="1" indent="-171450" algn="l" defTabSz="800100">
            <a:lnSpc>
              <a:spcPct val="90000"/>
            </a:lnSpc>
            <a:spcBef>
              <a:spcPct val="0"/>
            </a:spcBef>
            <a:spcAft>
              <a:spcPct val="15000"/>
            </a:spcAft>
            <a:buChar char="•"/>
          </a:pPr>
          <a:r>
            <a:rPr lang="en-GB" sz="1800" kern="1200" noProof="0" dirty="0"/>
            <a:t>Benefits for the agricultural/agri-food sector: direct payments for service professionalization</a:t>
          </a:r>
        </a:p>
      </dsp:txBody>
      <dsp:txXfrm>
        <a:off x="4140434" y="939809"/>
        <a:ext cx="3631927" cy="3557519"/>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DE34D20-9F6D-EDBE-7363-46FAFD95C5A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37B71969-BFE8-4026-F9B9-E916797096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1ECF1DE9-C872-559C-1626-1404E1AB1A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684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22DEA6B-82E7-F283-18E2-41BFA9C90D8F}"/>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F12CECD-063E-1136-1DC0-1F95A21BDC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3D8902E2-8415-DF21-DD66-B77576C54D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973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E1B1897-B825-3CB9-FD36-BE8F07952A38}"/>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B3E85EEF-D82F-FD3D-8F51-C52D26F02B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A4A6A5F-8AD2-E4FB-61F0-4E3F4A938F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529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BC5AF86-D8E2-0631-9269-FF657CE5C4B4}"/>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6483830E-67F0-8D68-BAD4-EDD6FC1DB1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96B52F94-614A-8BC9-8419-7C04CF25FC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8623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6A60925-120E-FDEB-71D3-CF97C1C2DF91}"/>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A674B6B-93A7-4731-0A2A-D38D59AD1E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A41C374-97EA-F930-AD1F-72818C7F34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653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00C0454-5A73-C490-DB08-02A13B1AB7CC}"/>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1DC458FE-EAC3-A4F5-B6D5-5FF7BA08F6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8C44E0F-8220-93E9-4B7E-0C08784FA8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391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A17611B-A33C-FE9F-4655-519940213338}"/>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44E2012-43A2-5891-44C9-1529081DF2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006E7B66-B962-0641-ED74-9F4E017526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454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91CA371-FB55-C734-92CA-22CCBE84FEE6}"/>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2C435FF7-F9CB-F202-AB2B-76C7A98293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7BD5A40D-799C-9433-B443-23C033D480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89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AEB44C4-6B4B-62F4-7699-2B838AF79812}"/>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BEC4F033-82BF-BAFC-DD0C-723AD5AD3A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21B399D1-C989-89EA-01E4-CDB577257D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451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671219E-3E1C-A0BD-743D-66AE13C81897}"/>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5A8BD6CF-81A1-DD3B-8682-7B3604C406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00E2936C-2794-BD79-C4D3-65AC82D325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3241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D7F5D19-496F-35EA-8293-964F0B90A800}"/>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C52987FA-FED2-6CAD-B769-71B2C0922C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EFD4871F-AF57-4469-1625-7A9EEADD02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994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1E75795-38C4-D9C5-23B6-2E4AEFE91E01}"/>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06DA1F13-FFCD-A331-5243-0A2309B8C8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EAFC0EDF-A1C7-4958-2082-FC7205DA63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225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D0A0E97-C946-6043-69BA-DC0B97AD1A76}"/>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B7DF0C6-48E0-A6D0-6C47-8040F72FA9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63CEE198-F40D-FADB-24CD-51DB2C56A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6567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D5F8D6A-0826-CED8-800F-BC8D1D54B2B9}"/>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D0A8EAE5-14CC-74EB-CB77-EC117037A7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EDDB989-B83F-C30D-A228-BF6F39930A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9474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B58813D-8B7C-1054-6D56-752AF0CE8D4E}"/>
            </a:ext>
          </a:extLst>
        </p:cNvPr>
        <p:cNvGrpSpPr/>
        <p:nvPr/>
      </p:nvGrpSpPr>
      <p:grpSpPr>
        <a:xfrm>
          <a:off x="0" y="0"/>
          <a:ext cx="0" cy="0"/>
          <a:chOff x="0" y="0"/>
          <a:chExt cx="0" cy="0"/>
        </a:xfrm>
      </p:grpSpPr>
      <p:sp>
        <p:nvSpPr>
          <p:cNvPr id="85" name="Google Shape;85;p2:notes">
            <a:extLst>
              <a:ext uri="{FF2B5EF4-FFF2-40B4-BE49-F238E27FC236}">
                <a16:creationId xmlns:a16="http://schemas.microsoft.com/office/drawing/2014/main" id="{F462B474-8EC1-3374-3427-BCAC354998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a:extLst>
              <a:ext uri="{FF2B5EF4-FFF2-40B4-BE49-F238E27FC236}">
                <a16:creationId xmlns:a16="http://schemas.microsoft.com/office/drawing/2014/main" id="{A633AB41-3EEC-3925-2DAE-2CDDABD977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1689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s://irisnetwork.it/wp-content/uploads/2015/04/2013-diiacovo-fumagalli-sabbadini-venturelli.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4" name="Titolo 1">
            <a:extLst>
              <a:ext uri="{FF2B5EF4-FFF2-40B4-BE49-F238E27FC236}">
                <a16:creationId xmlns:a16="http://schemas.microsoft.com/office/drawing/2014/main" id="{981695FD-EBAB-7CE4-2463-660F50A72593}"/>
              </a:ext>
            </a:extLst>
          </p:cNvPr>
          <p:cNvSpPr txBox="1">
            <a:spLocks/>
          </p:cNvSpPr>
          <p:nvPr/>
        </p:nvSpPr>
        <p:spPr>
          <a:xfrm>
            <a:off x="2261392" y="1510749"/>
            <a:ext cx="8095182" cy="1712236"/>
          </a:xfrm>
          <a:prstGeom prst="rect">
            <a:avLst/>
          </a:prstGeom>
        </p:spPr>
        <p:txBody>
          <a:bodyPr bIns="9144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a:ln>
                  <a:noFill/>
                </a:ln>
                <a:solidFill>
                  <a:schemeClr val="tx1"/>
                </a:solidFill>
                <a:effectLst/>
                <a:uLnTx/>
                <a:uFillTx/>
                <a:latin typeface="+mj-lt"/>
                <a:ea typeface="+mj-ea"/>
                <a:cs typeface="+mj-cs"/>
              </a:rPr>
              <a:t>Introduction to Social Farming: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a:ln>
                  <a:noFill/>
                </a:ln>
                <a:solidFill>
                  <a:schemeClr val="tx1"/>
                </a:solidFill>
                <a:effectLst/>
                <a:uLnTx/>
                <a:uFillTx/>
                <a:latin typeface="+mj-lt"/>
                <a:ea typeface="+mj-ea"/>
                <a:cs typeface="+mj-cs"/>
              </a:rPr>
              <a:t>Definition and history of social farming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73318AC-8004-D03D-776F-455F8DBDA00A}"/>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E93AF9E8-990A-445A-BDA7-4D4BE5F7D308}"/>
              </a:ext>
            </a:extLst>
          </p:cNvPr>
          <p:cNvSpPr/>
          <p:nvPr/>
        </p:nvSpPr>
        <p:spPr>
          <a:xfrm>
            <a:off x="2698916" y="1177909"/>
            <a:ext cx="7344816" cy="523220"/>
          </a:xfrm>
          <a:prstGeom prst="rect">
            <a:avLst/>
          </a:prstGeom>
        </p:spPr>
        <p:txBody>
          <a:bodyPr wrap="square">
            <a:spAutoFit/>
          </a:bodyPr>
          <a:lstStyle/>
          <a:p>
            <a:pPr algn="just"/>
            <a:r>
              <a:rPr lang="en-US" noProof="0" dirty="0"/>
              <a:t>There is no univocal definition of Social Farming in Europe, although scientific literature has extrapolated the characterizing elements from the set of practices adopted</a:t>
            </a:r>
            <a:endParaRPr lang="en-GB" noProof="0" dirty="0"/>
          </a:p>
        </p:txBody>
      </p:sp>
      <p:graphicFrame>
        <p:nvGraphicFramePr>
          <p:cNvPr id="3" name="Segnaposto contenuto 3">
            <a:extLst>
              <a:ext uri="{FF2B5EF4-FFF2-40B4-BE49-F238E27FC236}">
                <a16:creationId xmlns:a16="http://schemas.microsoft.com/office/drawing/2014/main" id="{960CA7BC-4D7A-F135-6485-1FABB1EDEEB8}"/>
              </a:ext>
            </a:extLst>
          </p:cNvPr>
          <p:cNvGraphicFramePr>
            <a:graphicFrameLocks/>
          </p:cNvGraphicFramePr>
          <p:nvPr>
            <p:extLst>
              <p:ext uri="{D42A27DB-BD31-4B8C-83A1-F6EECF244321}">
                <p14:modId xmlns:p14="http://schemas.microsoft.com/office/powerpoint/2010/main" val="2462713549"/>
              </p:ext>
            </p:extLst>
          </p:nvPr>
        </p:nvGraphicFramePr>
        <p:xfrm>
          <a:off x="1871332" y="2042005"/>
          <a:ext cx="8604448" cy="388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olo 1">
            <a:extLst>
              <a:ext uri="{FF2B5EF4-FFF2-40B4-BE49-F238E27FC236}">
                <a16:creationId xmlns:a16="http://schemas.microsoft.com/office/drawing/2014/main" id="{76CFE301-0EFC-EA1D-E113-E506C79205D1}"/>
              </a:ext>
            </a:extLst>
          </p:cNvPr>
          <p:cNvSpPr txBox="1">
            <a:spLocks/>
          </p:cNvSpPr>
          <p:nvPr/>
        </p:nvSpPr>
        <p:spPr>
          <a:xfrm>
            <a:off x="2986948" y="241805"/>
            <a:ext cx="7128792" cy="993353"/>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a:ln>
                  <a:noFill/>
                </a:ln>
                <a:solidFill>
                  <a:schemeClr val="tx1"/>
                </a:solidFill>
                <a:effectLst/>
                <a:uLnTx/>
                <a:uFillTx/>
                <a:latin typeface="+mj-lt"/>
                <a:ea typeface="+mj-ea"/>
                <a:cs typeface="+mj-cs"/>
              </a:rPr>
              <a:t>What is Social Farming?</a:t>
            </a:r>
          </a:p>
        </p:txBody>
      </p:sp>
    </p:spTree>
    <p:extLst>
      <p:ext uri="{BB962C8B-B14F-4D97-AF65-F5344CB8AC3E}">
        <p14:creationId xmlns:p14="http://schemas.microsoft.com/office/powerpoint/2010/main" val="20931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24744A79-A08E-F082-7DAE-4182AFE23D99}"/>
            </a:ext>
          </a:extLst>
        </p:cNvPr>
        <p:cNvGrpSpPr/>
        <p:nvPr/>
      </p:nvGrpSpPr>
      <p:grpSpPr>
        <a:xfrm>
          <a:off x="0" y="0"/>
          <a:ext cx="0" cy="0"/>
          <a:chOff x="0" y="0"/>
          <a:chExt cx="0" cy="0"/>
        </a:xfrm>
      </p:grpSpPr>
      <p:grpSp>
        <p:nvGrpSpPr>
          <p:cNvPr id="2" name="Gruppo 1">
            <a:extLst>
              <a:ext uri="{FF2B5EF4-FFF2-40B4-BE49-F238E27FC236}">
                <a16:creationId xmlns:a16="http://schemas.microsoft.com/office/drawing/2014/main" id="{24781F4D-E630-EB49-DE95-BDF632EF0B45}"/>
              </a:ext>
            </a:extLst>
          </p:cNvPr>
          <p:cNvGrpSpPr/>
          <p:nvPr/>
        </p:nvGrpSpPr>
        <p:grpSpPr>
          <a:xfrm>
            <a:off x="3716171" y="1161339"/>
            <a:ext cx="5746238" cy="1973159"/>
            <a:chOff x="1940650" y="590"/>
            <a:chExt cx="5746238" cy="1973159"/>
          </a:xfrm>
        </p:grpSpPr>
        <p:sp>
          <p:nvSpPr>
            <p:cNvPr id="8" name="Freccia a pentagono 7">
              <a:extLst>
                <a:ext uri="{FF2B5EF4-FFF2-40B4-BE49-F238E27FC236}">
                  <a16:creationId xmlns:a16="http://schemas.microsoft.com/office/drawing/2014/main" id="{85D7CD91-A3D4-59DD-7F85-A43A04432024}"/>
                </a:ext>
              </a:extLst>
            </p:cNvPr>
            <p:cNvSpPr/>
            <p:nvPr/>
          </p:nvSpPr>
          <p:spPr>
            <a:xfrm rot="10800000">
              <a:off x="1940650" y="590"/>
              <a:ext cx="5746238" cy="1973159"/>
            </a:xfrm>
            <a:prstGeom prst="homePlate">
              <a:avLst/>
            </a:prstGeom>
          </p:spPr>
          <p:style>
            <a:lnRef idx="1">
              <a:schemeClr val="accent4"/>
            </a:lnRef>
            <a:fillRef idx="2">
              <a:schemeClr val="accent4"/>
            </a:fillRef>
            <a:effectRef idx="1">
              <a:schemeClr val="accent4"/>
            </a:effectRef>
            <a:fontRef idx="minor">
              <a:schemeClr val="dk1"/>
            </a:fontRef>
          </p:style>
          <p:txBody>
            <a:bodyPr/>
            <a:lstStyle/>
            <a:p>
              <a:endParaRPr lang="en-GB" noProof="0" dirty="0"/>
            </a:p>
          </p:txBody>
        </p:sp>
        <p:sp>
          <p:nvSpPr>
            <p:cNvPr id="9" name="Freccia a pentagono 4">
              <a:extLst>
                <a:ext uri="{FF2B5EF4-FFF2-40B4-BE49-F238E27FC236}">
                  <a16:creationId xmlns:a16="http://schemas.microsoft.com/office/drawing/2014/main" id="{282424E7-AC6C-FCD6-3F18-E00E47B851E3}"/>
                </a:ext>
              </a:extLst>
            </p:cNvPr>
            <p:cNvSpPr txBox="1"/>
            <p:nvPr/>
          </p:nvSpPr>
          <p:spPr>
            <a:xfrm rot="21600000">
              <a:off x="2433940" y="590"/>
              <a:ext cx="5252948" cy="197315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70109" tIns="45720" rIns="85344"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It is one of the practices of agriculture multifunctionality and diversification</a:t>
              </a:r>
              <a:r>
                <a:rPr lang="en-GB" sz="1200" kern="1200" noProof="0" dirty="0">
                  <a:solidFill>
                    <a:schemeClr val="tx1"/>
                  </a:solidFill>
                </a:rPr>
                <a:t> (…) it is a specific</a:t>
              </a:r>
              <a:r>
                <a:rPr lang="en-GB" sz="1200" kern="1200" dirty="0">
                  <a:solidFill>
                    <a:schemeClr val="tx1"/>
                  </a:solidFill>
                </a:rPr>
                <a:t> </a:t>
              </a:r>
              <a:r>
                <a:rPr lang="en-GB" sz="1200" kern="1200" noProof="0" dirty="0">
                  <a:solidFill>
                    <a:schemeClr val="tx1"/>
                  </a:solidFill>
                </a:rPr>
                <a:t>form of co-production of personal services, where agriculture’s non specialistic resources  are used to organize innovative personal services (</a:t>
              </a:r>
              <a:r>
                <a:rPr lang="en-GB" sz="1200" kern="1200" noProof="0" dirty="0">
                  <a:solidFill>
                    <a:schemeClr val="tx1"/>
                  </a:solidFill>
                  <a:hlinkClick r:id="rId4"/>
                </a:rPr>
                <a:t>Di Iacovo, 2013</a:t>
              </a:r>
              <a:r>
                <a:rPr lang="en-GB" sz="1200" kern="1200" noProof="0" dirty="0">
                  <a:solidFill>
                    <a:schemeClr val="tx1"/>
                  </a:solidFill>
                </a:rPr>
                <a:t>). </a:t>
              </a:r>
            </a:p>
          </p:txBody>
        </p:sp>
      </p:grpSp>
      <p:sp>
        <p:nvSpPr>
          <p:cNvPr id="3" name="Ovale 2">
            <a:extLst>
              <a:ext uri="{FF2B5EF4-FFF2-40B4-BE49-F238E27FC236}">
                <a16:creationId xmlns:a16="http://schemas.microsoft.com/office/drawing/2014/main" id="{C0F84A45-4AB3-2D8F-5279-B569DB7CE493}"/>
              </a:ext>
            </a:extLst>
          </p:cNvPr>
          <p:cNvSpPr/>
          <p:nvPr/>
        </p:nvSpPr>
        <p:spPr>
          <a:xfrm>
            <a:off x="2729591" y="1161339"/>
            <a:ext cx="1973159" cy="1973159"/>
          </a:xfrm>
          <a:prstGeom prst="ellipse">
            <a:avLst/>
          </a:prstGeom>
          <a:blipFill rotWithShape="0">
            <a:blip r:embed="rId5"/>
            <a:stretch>
              <a:fillRect/>
            </a:stretch>
          </a:blipFill>
        </p:spPr>
        <p:style>
          <a:lnRef idx="2">
            <a:schemeClr val="accent4"/>
          </a:lnRef>
          <a:fillRef idx="1">
            <a:schemeClr val="lt1"/>
          </a:fillRef>
          <a:effectRef idx="0">
            <a:schemeClr val="accent4"/>
          </a:effectRef>
          <a:fontRef idx="minor">
            <a:schemeClr val="lt1">
              <a:hueOff val="0"/>
              <a:satOff val="0"/>
              <a:lumOff val="0"/>
              <a:alphaOff val="0"/>
            </a:schemeClr>
          </a:fontRef>
        </p:style>
        <p:txBody>
          <a:bodyPr/>
          <a:lstStyle/>
          <a:p>
            <a:endParaRPr lang="en-GB" noProof="0" dirty="0"/>
          </a:p>
        </p:txBody>
      </p:sp>
      <p:grpSp>
        <p:nvGrpSpPr>
          <p:cNvPr id="4" name="Gruppo 3">
            <a:extLst>
              <a:ext uri="{FF2B5EF4-FFF2-40B4-BE49-F238E27FC236}">
                <a16:creationId xmlns:a16="http://schemas.microsoft.com/office/drawing/2014/main" id="{E9C8E9EF-7BAE-BC50-6871-15227EF4D375}"/>
              </a:ext>
            </a:extLst>
          </p:cNvPr>
          <p:cNvGrpSpPr/>
          <p:nvPr/>
        </p:nvGrpSpPr>
        <p:grpSpPr>
          <a:xfrm>
            <a:off x="3716171" y="3723502"/>
            <a:ext cx="5746238" cy="1973159"/>
            <a:chOff x="1940650" y="2562753"/>
            <a:chExt cx="5746238" cy="1973159"/>
          </a:xfrm>
        </p:grpSpPr>
        <p:sp>
          <p:nvSpPr>
            <p:cNvPr id="6" name="Freccia a pentagono 5">
              <a:extLst>
                <a:ext uri="{FF2B5EF4-FFF2-40B4-BE49-F238E27FC236}">
                  <a16:creationId xmlns:a16="http://schemas.microsoft.com/office/drawing/2014/main" id="{27D40909-6ABB-B069-E363-B11F6E84ED1B}"/>
                </a:ext>
              </a:extLst>
            </p:cNvPr>
            <p:cNvSpPr/>
            <p:nvPr/>
          </p:nvSpPr>
          <p:spPr>
            <a:xfrm rot="10800000">
              <a:off x="1940650" y="2562753"/>
              <a:ext cx="5746238" cy="1973159"/>
            </a:xfrm>
            <a:prstGeom prst="homePlate">
              <a:avLst/>
            </a:prstGeom>
          </p:spPr>
          <p:style>
            <a:lnRef idx="1">
              <a:schemeClr val="accent2"/>
            </a:lnRef>
            <a:fillRef idx="2">
              <a:schemeClr val="accent2"/>
            </a:fillRef>
            <a:effectRef idx="1">
              <a:schemeClr val="accent2"/>
            </a:effectRef>
            <a:fontRef idx="minor">
              <a:schemeClr val="dk1"/>
            </a:fontRef>
          </p:style>
          <p:txBody>
            <a:bodyPr/>
            <a:lstStyle/>
            <a:p>
              <a:endParaRPr lang="en-GB" noProof="0" dirty="0"/>
            </a:p>
          </p:txBody>
        </p:sp>
        <p:sp>
          <p:nvSpPr>
            <p:cNvPr id="7" name="Freccia a pentagono 7">
              <a:extLst>
                <a:ext uri="{FF2B5EF4-FFF2-40B4-BE49-F238E27FC236}">
                  <a16:creationId xmlns:a16="http://schemas.microsoft.com/office/drawing/2014/main" id="{2425F77B-215A-085B-051F-6CB3AD5986DF}"/>
                </a:ext>
              </a:extLst>
            </p:cNvPr>
            <p:cNvSpPr txBox="1"/>
            <p:nvPr/>
          </p:nvSpPr>
          <p:spPr>
            <a:xfrm>
              <a:off x="2231936" y="2562753"/>
              <a:ext cx="5454952" cy="197315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70109"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noProof="0" dirty="0">
                  <a:solidFill>
                    <a:schemeClr val="tx1"/>
                  </a:solidFill>
                </a:rPr>
                <a:t>Social farming is an innovative approach that brings together two concepts: multipurpose farming and social services/health care at local level. It makes a contribution in the ambit of agricultural production to the well-being and the social integration of people with particular needs. (…) The purpose of social farming is among other things, to create conditions within a farm that allow people with specific needs to participate in the daily activities of a farm, in order to ensure their development and individual fulfillment, contributing to improving their well-being.</a:t>
              </a:r>
              <a:r>
                <a:rPr lang="en-GB" sz="1200" kern="1200" noProof="0" dirty="0">
                  <a:solidFill>
                    <a:schemeClr val="tx1"/>
                  </a:solidFill>
                </a:rPr>
                <a:t> (</a:t>
              </a:r>
              <a:r>
                <a:rPr lang="en-US" sz="1200" kern="1200" noProof="0" dirty="0">
                  <a:solidFill>
                    <a:schemeClr val="tx1"/>
                  </a:solidFill>
                </a:rPr>
                <a:t>European Economic and Social Committee</a:t>
              </a:r>
              <a:r>
                <a:rPr lang="en-GB" sz="1200" kern="1200" noProof="0" dirty="0">
                  <a:solidFill>
                    <a:schemeClr val="tx1"/>
                  </a:solidFill>
                </a:rPr>
                <a:t>, 2013)</a:t>
              </a:r>
            </a:p>
          </p:txBody>
        </p:sp>
      </p:grpSp>
      <p:sp>
        <p:nvSpPr>
          <p:cNvPr id="5" name="Ovale 4">
            <a:extLst>
              <a:ext uri="{FF2B5EF4-FFF2-40B4-BE49-F238E27FC236}">
                <a16:creationId xmlns:a16="http://schemas.microsoft.com/office/drawing/2014/main" id="{A53C686B-7778-7582-EB12-9ECD62E6A646}"/>
              </a:ext>
            </a:extLst>
          </p:cNvPr>
          <p:cNvSpPr/>
          <p:nvPr/>
        </p:nvSpPr>
        <p:spPr>
          <a:xfrm>
            <a:off x="2729591" y="3723502"/>
            <a:ext cx="1973159" cy="1973159"/>
          </a:xfrm>
          <a:prstGeom prst="ellipse">
            <a:avLst/>
          </a:prstGeom>
          <a:blipFill rotWithShape="0">
            <a:blip r:embed="rId6"/>
            <a:stretch>
              <a:fillRect/>
            </a:stretch>
          </a:blipFill>
        </p:spPr>
        <p:style>
          <a:lnRef idx="2">
            <a:schemeClr val="accent2"/>
          </a:lnRef>
          <a:fillRef idx="1">
            <a:schemeClr val="lt1"/>
          </a:fillRef>
          <a:effectRef idx="0">
            <a:schemeClr val="accent2"/>
          </a:effectRef>
          <a:fontRef idx="minor">
            <a:schemeClr val="lt1">
              <a:hueOff val="0"/>
              <a:satOff val="0"/>
              <a:lumOff val="0"/>
              <a:alphaOff val="0"/>
            </a:schemeClr>
          </a:fontRef>
        </p:style>
        <p:txBody>
          <a:bodyPr/>
          <a:lstStyle/>
          <a:p>
            <a:endParaRPr lang="en-GB" noProof="0" dirty="0"/>
          </a:p>
        </p:txBody>
      </p:sp>
    </p:spTree>
    <p:extLst>
      <p:ext uri="{BB962C8B-B14F-4D97-AF65-F5344CB8AC3E}">
        <p14:creationId xmlns:p14="http://schemas.microsoft.com/office/powerpoint/2010/main" val="8041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AB593FFF-40C1-1C8E-4602-2A5265AF48B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1B1D8D5-9881-183A-A621-B5B2E2E616DB}"/>
              </a:ext>
            </a:extLst>
          </p:cNvPr>
          <p:cNvSpPr txBox="1">
            <a:spLocks/>
          </p:cNvSpPr>
          <p:nvPr/>
        </p:nvSpPr>
        <p:spPr>
          <a:xfrm>
            <a:off x="2321780" y="274638"/>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Social Farming Practices</a:t>
            </a:r>
            <a:endParaRPr lang="en-GB" noProof="0" dirty="0"/>
          </a:p>
        </p:txBody>
      </p:sp>
      <p:sp>
        <p:nvSpPr>
          <p:cNvPr id="3" name="Segnaposto contenuto 2">
            <a:extLst>
              <a:ext uri="{FF2B5EF4-FFF2-40B4-BE49-F238E27FC236}">
                <a16:creationId xmlns:a16="http://schemas.microsoft.com/office/drawing/2014/main" id="{5B1D0DFD-A415-B00B-96D6-DBD822E5C37A}"/>
              </a:ext>
            </a:extLst>
          </p:cNvPr>
          <p:cNvSpPr txBox="1">
            <a:spLocks/>
          </p:cNvSpPr>
          <p:nvPr/>
        </p:nvSpPr>
        <p:spPr>
          <a:xfrm>
            <a:off x="1874519" y="1447800"/>
            <a:ext cx="8372723" cy="4572000"/>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GB" dirty="0"/>
              <a:t>Social Farming includes a</a:t>
            </a:r>
            <a:r>
              <a:rPr lang="en-GB" noProof="0" dirty="0"/>
              <a:t> </a:t>
            </a:r>
            <a:r>
              <a:rPr lang="en-US" noProof="0" dirty="0"/>
              <a:t>plurality of experiences that cannot be traced back to a single model, in terms of the type of organization, activity carried out, recipients, sources of funding, but which have in common the characteristic of integrating socio-health, educational, training and job placement, and recreational activities into agricultural activity, aimed in particular at disadvantaged population groups or those at risk of marginalization.</a:t>
            </a:r>
          </a:p>
          <a:p>
            <a:pPr algn="l">
              <a:buFont typeface="Arial" panose="020B0604020202020204" pitchFamily="34" charset="0"/>
              <a:buChar char="•"/>
            </a:pPr>
            <a:r>
              <a:rPr lang="en-GB" noProof="0" dirty="0"/>
              <a:t>Being part of </a:t>
            </a:r>
            <a:r>
              <a:rPr lang="en-GB" dirty="0"/>
              <a:t>multifunctional farming, </a:t>
            </a:r>
            <a:r>
              <a:rPr lang="en-GB" noProof="0" dirty="0"/>
              <a:t>social farming can offer a wide range of services </a:t>
            </a:r>
            <a:r>
              <a:rPr lang="en-US" noProof="0" dirty="0"/>
              <a:t>aimed at pursuing the well-being of all citizens and therefore respond to a wider need for welfare policies.</a:t>
            </a:r>
            <a:endParaRPr lang="en-GB" noProof="0" dirty="0"/>
          </a:p>
          <a:p>
            <a:pPr algn="l">
              <a:buFont typeface="Arial" panose="020B0604020202020204" pitchFamily="34" charset="0"/>
              <a:buChar char="•"/>
            </a:pPr>
            <a:r>
              <a:rPr lang="en-US" noProof="0" dirty="0"/>
              <a:t>The common element remains agriculture as a tool for offering services to society and care and rehabilitation activities</a:t>
            </a:r>
            <a:endParaRPr lang="en-GB" noProof="0" dirty="0"/>
          </a:p>
        </p:txBody>
      </p:sp>
    </p:spTree>
    <p:extLst>
      <p:ext uri="{BB962C8B-B14F-4D97-AF65-F5344CB8AC3E}">
        <p14:creationId xmlns:p14="http://schemas.microsoft.com/office/powerpoint/2010/main" val="312042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8153638-623E-6053-282B-1A97A7936399}"/>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2BFF1267-5552-8BBC-5163-1DA81DDCC89B}"/>
              </a:ext>
            </a:extLst>
          </p:cNvPr>
          <p:cNvPicPr>
            <a:picLocks noChangeAspect="1"/>
          </p:cNvPicPr>
          <p:nvPr/>
        </p:nvPicPr>
        <p:blipFill>
          <a:blip r:embed="rId4"/>
          <a:stretch>
            <a:fillRect/>
          </a:stretch>
        </p:blipFill>
        <p:spPr>
          <a:xfrm>
            <a:off x="1960921" y="1239946"/>
            <a:ext cx="7878274" cy="4944165"/>
          </a:xfrm>
          <a:prstGeom prst="rect">
            <a:avLst/>
          </a:prstGeom>
        </p:spPr>
      </p:pic>
    </p:spTree>
    <p:extLst>
      <p:ext uri="{BB962C8B-B14F-4D97-AF65-F5344CB8AC3E}">
        <p14:creationId xmlns:p14="http://schemas.microsoft.com/office/powerpoint/2010/main" val="98129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F75131E9-3F2E-2539-6D97-69B598A3B67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48F0790-71A0-C8F1-5A22-6D52D65D0D2A}"/>
              </a:ext>
            </a:extLst>
          </p:cNvPr>
          <p:cNvSpPr txBox="1">
            <a:spLocks/>
          </p:cNvSpPr>
          <p:nvPr/>
        </p:nvSpPr>
        <p:spPr>
          <a:xfrm>
            <a:off x="2776292" y="211836"/>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5400" dirty="0"/>
              <a:t>Social Farming Addressees</a:t>
            </a:r>
            <a:endParaRPr lang="en-GB" sz="5400" noProof="0" dirty="0"/>
          </a:p>
        </p:txBody>
      </p:sp>
      <p:sp>
        <p:nvSpPr>
          <p:cNvPr id="3" name="Segnaposto contenuto 2">
            <a:extLst>
              <a:ext uri="{FF2B5EF4-FFF2-40B4-BE49-F238E27FC236}">
                <a16:creationId xmlns:a16="http://schemas.microsoft.com/office/drawing/2014/main" id="{5EED92C1-2967-8C05-20BF-77B5E13E7EBA}"/>
              </a:ext>
            </a:extLst>
          </p:cNvPr>
          <p:cNvSpPr txBox="1">
            <a:spLocks/>
          </p:cNvSpPr>
          <p:nvPr/>
        </p:nvSpPr>
        <p:spPr>
          <a:xfrm>
            <a:off x="665923" y="1333701"/>
            <a:ext cx="11300790" cy="469935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sz="2000" noProof="0" dirty="0"/>
              <a:t>Starting from the various Social Farming experiences existing in Europe, it is possible to identify some very specific groups to whom social farming activities are addressed</a:t>
            </a:r>
            <a:r>
              <a:rPr lang="en-GB" sz="2000" noProof="0" dirty="0"/>
              <a:t>: </a:t>
            </a:r>
          </a:p>
          <a:p>
            <a:pPr marL="971550" lvl="1" indent="-514350" algn="l">
              <a:buFont typeface="+mj-lt"/>
              <a:buAutoNum type="arabicPeriod"/>
            </a:pPr>
            <a:r>
              <a:rPr lang="en-US" noProof="0" dirty="0"/>
              <a:t>People with mental health problems</a:t>
            </a:r>
          </a:p>
          <a:p>
            <a:pPr marL="971550" lvl="1" indent="-514350" algn="l">
              <a:buFont typeface="+mj-lt"/>
              <a:buAutoNum type="arabicPeriod"/>
            </a:pPr>
            <a:r>
              <a:rPr lang="en-GB" noProof="0" dirty="0"/>
              <a:t>People with cognitive and/or physical disabilities</a:t>
            </a:r>
          </a:p>
          <a:p>
            <a:pPr marL="971550" lvl="1" indent="-514350" algn="l">
              <a:buFont typeface="+mj-lt"/>
              <a:buAutoNum type="arabicPeriod"/>
            </a:pPr>
            <a:r>
              <a:rPr lang="en-GB" noProof="0" dirty="0"/>
              <a:t>People at risk of social marginalization (e.g. youth at risk)</a:t>
            </a:r>
          </a:p>
          <a:p>
            <a:pPr marL="971550" lvl="1" indent="-514350" algn="l">
              <a:buFont typeface="+mj-lt"/>
              <a:buAutoNum type="arabicPeriod"/>
            </a:pPr>
            <a:r>
              <a:rPr lang="en-GB" noProof="0" dirty="0"/>
              <a:t>People with</a:t>
            </a:r>
            <a:r>
              <a:rPr lang="en-US" noProof="0" dirty="0"/>
              <a:t> a history of pathological addictions (alcohol, drugs</a:t>
            </a:r>
            <a:r>
              <a:rPr lang="en-GB" noProof="0" dirty="0"/>
              <a:t>)</a:t>
            </a:r>
          </a:p>
          <a:p>
            <a:pPr marL="971550" lvl="1" indent="-514350" algn="l">
              <a:buFont typeface="+mj-lt"/>
              <a:buAutoNum type="arabicPeriod"/>
            </a:pPr>
            <a:r>
              <a:rPr lang="en-GB" noProof="0" dirty="0"/>
              <a:t>Refugees</a:t>
            </a:r>
          </a:p>
          <a:p>
            <a:pPr marL="971550" lvl="1" indent="-514350" algn="l">
              <a:buFont typeface="+mj-lt"/>
              <a:buAutoNum type="arabicPeriod"/>
            </a:pPr>
            <a:r>
              <a:rPr lang="en-GB" noProof="0" dirty="0"/>
              <a:t>Lonely elderly people</a:t>
            </a:r>
          </a:p>
          <a:p>
            <a:pPr marL="971550" lvl="1" indent="-514350" algn="l">
              <a:buFont typeface="+mj-lt"/>
              <a:buAutoNum type="arabicPeriod"/>
            </a:pPr>
            <a:r>
              <a:rPr lang="en-GB" noProof="0" dirty="0"/>
              <a:t>Children (in the specific case of </a:t>
            </a:r>
            <a:r>
              <a:rPr lang="en-GB" noProof="0" dirty="0" err="1"/>
              <a:t>agri</a:t>
            </a:r>
            <a:r>
              <a:rPr lang="en-GB" noProof="0" dirty="0"/>
              <a:t>-nursery and </a:t>
            </a:r>
            <a:r>
              <a:rPr lang="en-GB" noProof="0" dirty="0" err="1"/>
              <a:t>agri</a:t>
            </a:r>
            <a:r>
              <a:rPr lang="en-GB" dirty="0"/>
              <a:t>-kindergarten</a:t>
            </a:r>
            <a:r>
              <a:rPr lang="en-GB" noProof="0" dirty="0"/>
              <a:t>)</a:t>
            </a:r>
          </a:p>
          <a:p>
            <a:pPr algn="l">
              <a:buFont typeface="Arial" panose="020B0604020202020204" pitchFamily="34" charset="0"/>
              <a:buChar char="•"/>
            </a:pPr>
            <a:r>
              <a:rPr lang="en-US" sz="2000" noProof="0" dirty="0"/>
              <a:t>Given the highly innovative nature of social farming, the types of people it addresses change according to the needs of society and territorial contexts, proving to be a broad response for different types of so-called at-risk categories.</a:t>
            </a:r>
          </a:p>
          <a:p>
            <a:pPr algn="l">
              <a:buFont typeface="Arial" panose="020B0604020202020204" pitchFamily="34" charset="0"/>
              <a:buChar char="•"/>
            </a:pPr>
            <a:r>
              <a:rPr lang="en-US" sz="2000" noProof="0" dirty="0"/>
              <a:t>The Focus Group on Social Agriculture, in trying to define the scope of intervention, actually used a broad spectrum of areas concerning health, social services, education, social inclusion, rehabilitation</a:t>
            </a:r>
            <a:r>
              <a:rPr lang="en-GB" sz="2000" dirty="0"/>
              <a:t>.</a:t>
            </a:r>
            <a:endParaRPr lang="en-GB" sz="2000" noProof="0" dirty="0"/>
          </a:p>
        </p:txBody>
      </p:sp>
    </p:spTree>
    <p:extLst>
      <p:ext uri="{BB962C8B-B14F-4D97-AF65-F5344CB8AC3E}">
        <p14:creationId xmlns:p14="http://schemas.microsoft.com/office/powerpoint/2010/main" val="69079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03C2DB2A-C3B8-0E1E-C141-B7E05C67B0E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F4C10D-4546-9943-705C-72D16EC4B7DA}"/>
              </a:ext>
            </a:extLst>
          </p:cNvPr>
          <p:cNvSpPr txBox="1">
            <a:spLocks/>
          </p:cNvSpPr>
          <p:nvPr/>
        </p:nvSpPr>
        <p:spPr>
          <a:xfrm>
            <a:off x="2741609" y="266700"/>
            <a:ext cx="7772400" cy="1143000"/>
          </a:xfrm>
          <a:prstGeom prst="rect">
            <a:avLst/>
          </a:prstGeom>
          <a:noFill/>
          <a:ln>
            <a:noFill/>
          </a:ln>
        </p:spPr>
        <p:txBody>
          <a:bodyPr spcFirstLastPara="1" wrap="square" lIns="91425" tIns="45700" rIns="91425" bIns="45700" anchor="b" anchorCtr="0">
            <a:normAutofit fontScale="77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GB" noProof="0" dirty="0"/>
              <a:t>Social farming definition in Italy</a:t>
            </a:r>
          </a:p>
        </p:txBody>
      </p:sp>
      <p:sp>
        <p:nvSpPr>
          <p:cNvPr id="3" name="Segnaposto contenuto 2">
            <a:extLst>
              <a:ext uri="{FF2B5EF4-FFF2-40B4-BE49-F238E27FC236}">
                <a16:creationId xmlns:a16="http://schemas.microsoft.com/office/drawing/2014/main" id="{20EDF7E0-83DD-0DFB-F7A6-AB6B1AD4655D}"/>
              </a:ext>
            </a:extLst>
          </p:cNvPr>
          <p:cNvSpPr txBox="1">
            <a:spLocks/>
          </p:cNvSpPr>
          <p:nvPr/>
        </p:nvSpPr>
        <p:spPr>
          <a:xfrm>
            <a:off x="1572768" y="1447800"/>
            <a:ext cx="8604504" cy="45720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GB" sz="2800" noProof="0" dirty="0"/>
              <a:t>Italy, unlike Greece</a:t>
            </a:r>
            <a:r>
              <a:rPr lang="en-GB" sz="2800" dirty="0"/>
              <a:t> and Slovenia, has a specific legislation on Social Farming</a:t>
            </a:r>
            <a:endParaRPr lang="en-GB" sz="2800" noProof="0" dirty="0"/>
          </a:p>
          <a:p>
            <a:pPr algn="l">
              <a:buFont typeface="Arial" panose="020B0604020202020204" pitchFamily="34" charset="0"/>
              <a:buChar char="•"/>
            </a:pPr>
            <a:r>
              <a:rPr lang="en-GB" sz="2800" dirty="0"/>
              <a:t>Social Farming is regulated by Law 141/2015 </a:t>
            </a:r>
            <a:r>
              <a:rPr lang="en-GB" sz="2800" noProof="0" dirty="0"/>
              <a:t>“Provisions on the matter of Social Agriculture” </a:t>
            </a:r>
            <a:r>
              <a:rPr lang="en-US" sz="2800" noProof="0" dirty="0"/>
              <a:t>which first of all contains a relatively complete definition of this practice, having included as much as possible all the different declinations of Social Farming from the 1970s onwards.</a:t>
            </a:r>
            <a:endParaRPr lang="en-GB" sz="2800" noProof="0" dirty="0"/>
          </a:p>
        </p:txBody>
      </p:sp>
    </p:spTree>
    <p:extLst>
      <p:ext uri="{BB962C8B-B14F-4D97-AF65-F5344CB8AC3E}">
        <p14:creationId xmlns:p14="http://schemas.microsoft.com/office/powerpoint/2010/main" val="55781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6430289-EC6E-1F92-3229-C6ECF510FC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DE0C299-F689-F294-B635-2228E3514A63}"/>
              </a:ext>
            </a:extLst>
          </p:cNvPr>
          <p:cNvSpPr txBox="1">
            <a:spLocks/>
          </p:cNvSpPr>
          <p:nvPr/>
        </p:nvSpPr>
        <p:spPr>
          <a:xfrm>
            <a:off x="2564295" y="357331"/>
            <a:ext cx="8110729" cy="1143000"/>
          </a:xfrm>
          <a:prstGeom prst="rect">
            <a:avLst/>
          </a:prstGeom>
          <a:noFill/>
          <a:ln>
            <a:noFill/>
          </a:ln>
        </p:spPr>
        <p:txBody>
          <a:bodyPr spcFirstLastPara="1" wrap="square" lIns="91425" tIns="45700" rIns="91425" bIns="45700" anchor="b" anchorCtr="0">
            <a:normAutofit fontScale="750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noProof="0" dirty="0"/>
              <a:t>Law 141/2015 – Provisions on the matter of Social Agriculture </a:t>
            </a:r>
            <a:endParaRPr lang="en-GB" noProof="0" dirty="0"/>
          </a:p>
        </p:txBody>
      </p:sp>
      <p:sp>
        <p:nvSpPr>
          <p:cNvPr id="3" name="Segnaposto contenuto 2">
            <a:extLst>
              <a:ext uri="{FF2B5EF4-FFF2-40B4-BE49-F238E27FC236}">
                <a16:creationId xmlns:a16="http://schemas.microsoft.com/office/drawing/2014/main" id="{48E2AA90-4CAA-C2E7-4FDD-609E5D7AFDA5}"/>
              </a:ext>
            </a:extLst>
          </p:cNvPr>
          <p:cNvSpPr txBox="1">
            <a:spLocks/>
          </p:cNvSpPr>
          <p:nvPr/>
        </p:nvSpPr>
        <p:spPr>
          <a:xfrm>
            <a:off x="2057400" y="1639824"/>
            <a:ext cx="8110728" cy="4572000"/>
          </a:xfrm>
          <a:prstGeom prst="rect">
            <a:avLst/>
          </a:prstGeom>
          <a:noFill/>
          <a:ln>
            <a:noFill/>
          </a:ln>
        </p:spPr>
        <p:txBody>
          <a:bodyPr spcFirstLastPara="1" wrap="square" lIns="91425" tIns="45700" rIns="91425" bIns="45700" anchor="t" anchorCtr="0">
            <a:normAutofit fontScale="325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r>
              <a:rPr lang="en-GB" sz="5500" dirty="0"/>
              <a:t>The Law specifies that Social Farming includes </a:t>
            </a:r>
            <a:r>
              <a:rPr lang="en-US" sz="5500" i="1" noProof="0" dirty="0"/>
              <a:t>activities carried out by agricultural entrepreneurs […], individually or in association, and by social cooperatives […] aimed at achieving:</a:t>
            </a:r>
            <a:endParaRPr lang="en-GB" sz="5500" i="1" noProof="0" dirty="0"/>
          </a:p>
          <a:p>
            <a:pPr marL="914400" indent="-914400" algn="l">
              <a:buFont typeface="+mj-lt"/>
              <a:buAutoNum type="alphaLcParenR"/>
            </a:pPr>
            <a:r>
              <a:rPr lang="en-GB" sz="5500" b="1" i="1" noProof="0" dirty="0"/>
              <a:t>Social and working inclusion of disadvantaged, severely disadvantaged people and people with disabilities</a:t>
            </a:r>
            <a:r>
              <a:rPr lang="en-GB" sz="5500" i="1" noProof="0" dirty="0"/>
              <a:t>…</a:t>
            </a:r>
            <a:r>
              <a:rPr lang="en-US" sz="5500" i="1" noProof="0" dirty="0"/>
              <a:t>and minors of working age included in rehabilitation and social support projects</a:t>
            </a:r>
            <a:r>
              <a:rPr lang="en-GB" sz="5500" i="1" dirty="0"/>
              <a:t>; </a:t>
            </a:r>
            <a:endParaRPr lang="en-GB" sz="5500" i="1" noProof="0" dirty="0"/>
          </a:p>
          <a:p>
            <a:pPr marL="914400" indent="-914400" algn="l">
              <a:buFont typeface="+mj-lt"/>
              <a:buAutoNum type="alphaLcParenR"/>
            </a:pPr>
            <a:r>
              <a:rPr lang="en-GB" sz="5500" b="1" i="1" dirty="0"/>
              <a:t>Social and services provisions and activities </a:t>
            </a:r>
            <a:r>
              <a:rPr lang="en-GB" sz="5500" b="1" i="1" noProof="0" dirty="0"/>
              <a:t>for local communities </a:t>
            </a:r>
            <a:r>
              <a:rPr lang="en-US" sz="5500" i="1" noProof="0" dirty="0"/>
              <a:t>through the use of agricultural tangible and intangible resources to promote, support, and implement actions aimed at developing skills and abilities, social and occupational inclusion, recreation, and useful services for daily life;</a:t>
            </a:r>
          </a:p>
          <a:p>
            <a:pPr marL="914400" indent="-914400" algn="l">
              <a:buFont typeface="+mj-lt"/>
              <a:buAutoNum type="alphaLcParenR"/>
            </a:pPr>
            <a:r>
              <a:rPr lang="en-GB" sz="5500" b="1" i="1" noProof="0" dirty="0"/>
              <a:t>Services and provisions complementing and supporting </a:t>
            </a:r>
            <a:r>
              <a:rPr lang="en-US" sz="5500" b="1" i="1" noProof="0" dirty="0"/>
              <a:t>medical, psychological, and rehabilitative therapies</a:t>
            </a:r>
            <a:r>
              <a:rPr lang="en-US" sz="5500" i="1" noProof="0" dirty="0"/>
              <a:t>,</a:t>
            </a:r>
            <a:r>
              <a:rPr lang="en-US" sz="5500" b="1" i="1" noProof="0" dirty="0"/>
              <a:t> </a:t>
            </a:r>
            <a:r>
              <a:rPr lang="en-US" sz="5500" i="1" noProof="0" dirty="0"/>
              <a:t>aimed at improving the health and social, emotional, and cognitive functioning of affected individuals, including through the use of farmed animals and plant cultivation;</a:t>
            </a:r>
            <a:r>
              <a:rPr lang="en-GB" sz="5500" i="1" noProof="0" dirty="0"/>
              <a:t> </a:t>
            </a:r>
          </a:p>
          <a:p>
            <a:pPr marL="914400" indent="-914400" algn="l">
              <a:buFont typeface="+mj-lt"/>
              <a:buAutoNum type="alphaLcParenR"/>
            </a:pPr>
            <a:r>
              <a:rPr lang="en-US" sz="5500" b="1" i="1" noProof="0" dirty="0"/>
              <a:t>Projects aimed at environmental and nutritional education</a:t>
            </a:r>
            <a:r>
              <a:rPr lang="en-US" sz="5500" i="1" noProof="0" dirty="0"/>
              <a:t>, biodiversity protection</a:t>
            </a:r>
            <a:r>
              <a:rPr lang="en-GB" sz="5500" i="1" dirty="0"/>
              <a:t> as well as at the promotion of territories.</a:t>
            </a:r>
            <a:endParaRPr lang="en-GB" sz="5500" i="1" noProof="0" dirty="0"/>
          </a:p>
        </p:txBody>
      </p:sp>
    </p:spTree>
    <p:extLst>
      <p:ext uri="{BB962C8B-B14F-4D97-AF65-F5344CB8AC3E}">
        <p14:creationId xmlns:p14="http://schemas.microsoft.com/office/powerpoint/2010/main" val="3338139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10335349-0A4D-68B7-D2D3-AEFD0405ED5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C848841-846B-1549-8DEC-6A78362A9BFC}"/>
              </a:ext>
            </a:extLst>
          </p:cNvPr>
          <p:cNvSpPr txBox="1">
            <a:spLocks/>
          </p:cNvSpPr>
          <p:nvPr/>
        </p:nvSpPr>
        <p:spPr>
          <a:xfrm>
            <a:off x="2209800" y="7088"/>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Social farming history</a:t>
            </a:r>
            <a:endParaRPr lang="en-GB" noProof="0" dirty="0"/>
          </a:p>
        </p:txBody>
      </p:sp>
      <p:sp>
        <p:nvSpPr>
          <p:cNvPr id="3" name="Segnaposto contenuto 2">
            <a:extLst>
              <a:ext uri="{FF2B5EF4-FFF2-40B4-BE49-F238E27FC236}">
                <a16:creationId xmlns:a16="http://schemas.microsoft.com/office/drawing/2014/main" id="{613AD147-07D6-087C-5D18-721987797CDC}"/>
              </a:ext>
            </a:extLst>
          </p:cNvPr>
          <p:cNvSpPr txBox="1">
            <a:spLocks/>
          </p:cNvSpPr>
          <p:nvPr/>
        </p:nvSpPr>
        <p:spPr>
          <a:xfrm>
            <a:off x="1408175" y="1447800"/>
            <a:ext cx="8729737" cy="45720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noProof="0" dirty="0"/>
              <a:t>The historical framework of Social farming is rather problematic</a:t>
            </a:r>
          </a:p>
          <a:p>
            <a:pPr algn="l">
              <a:buFont typeface="Arial" panose="020B0604020202020204" pitchFamily="34" charset="0"/>
              <a:buChar char="•"/>
            </a:pPr>
            <a:r>
              <a:rPr lang="en-US" dirty="0"/>
              <a:t>Trying </a:t>
            </a:r>
            <a:r>
              <a:rPr lang="en-US" noProof="0" dirty="0"/>
              <a:t> to trace the origins of this practice, there have also been those who have argued that in a certain way agriculture has always been the sector responsible for the inclusion of different social needs: the traditional pre-industrialized peasant family was the social model responsible for taking care of the community and its problems.</a:t>
            </a:r>
            <a:r>
              <a:rPr lang="en-GB" noProof="0" dirty="0"/>
              <a:t> </a:t>
            </a:r>
          </a:p>
          <a:p>
            <a:pPr algn="l">
              <a:buFont typeface="Arial" panose="020B0604020202020204" pitchFamily="34" charset="0"/>
              <a:buChar char="•"/>
            </a:pPr>
            <a:r>
              <a:rPr lang="en-GB" dirty="0"/>
              <a:t>According to this vision, all the farming activities have a deep social nature regardless of intentions</a:t>
            </a:r>
            <a:endParaRPr lang="en-US" noProof="0" dirty="0"/>
          </a:p>
          <a:p>
            <a:pPr algn="l">
              <a:buFont typeface="Arial" panose="020B0604020202020204" pitchFamily="34" charset="0"/>
              <a:buChar char="•"/>
            </a:pPr>
            <a:r>
              <a:rPr lang="en-US" noProof="0" dirty="0"/>
              <a:t>In this sense it is often argued that Agriculture is Social</a:t>
            </a:r>
            <a:endParaRPr lang="en-GB" noProof="0" dirty="0"/>
          </a:p>
        </p:txBody>
      </p:sp>
    </p:spTree>
    <p:extLst>
      <p:ext uri="{BB962C8B-B14F-4D97-AF65-F5344CB8AC3E}">
        <p14:creationId xmlns:p14="http://schemas.microsoft.com/office/powerpoint/2010/main" val="3110467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3BD2884B-F001-E5FF-77B0-E3596AB4AB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2BDDEC2-5312-5733-2472-D22BA9BB82FF}"/>
              </a:ext>
            </a:extLst>
          </p:cNvPr>
          <p:cNvSpPr txBox="1">
            <a:spLocks/>
          </p:cNvSpPr>
          <p:nvPr/>
        </p:nvSpPr>
        <p:spPr>
          <a:xfrm>
            <a:off x="2507840" y="187174"/>
            <a:ext cx="8854573" cy="1143000"/>
          </a:xfrm>
          <a:prstGeom prst="rect">
            <a:avLst/>
          </a:prstGeom>
          <a:noFill/>
          <a:ln>
            <a:noFill/>
          </a:ln>
        </p:spPr>
        <p:txBody>
          <a:bodyPr spcFirstLastPara="1" wrap="square" lIns="91425" tIns="45700" rIns="91425" bIns="45700" anchor="b" anchorCtr="0">
            <a:normAutofit fontScale="750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GB" noProof="0" dirty="0"/>
              <a:t>Social Farming history – </a:t>
            </a:r>
            <a:r>
              <a:rPr lang="en-US" dirty="0"/>
              <a:t>T</a:t>
            </a:r>
            <a:r>
              <a:rPr lang="en-US" noProof="0" dirty="0"/>
              <a:t>he 18th and 19th centuries experiences</a:t>
            </a:r>
            <a:endParaRPr lang="en-GB" noProof="0" dirty="0"/>
          </a:p>
        </p:txBody>
      </p:sp>
      <p:sp>
        <p:nvSpPr>
          <p:cNvPr id="3" name="Segnaposto contenuto 2">
            <a:extLst>
              <a:ext uri="{FF2B5EF4-FFF2-40B4-BE49-F238E27FC236}">
                <a16:creationId xmlns:a16="http://schemas.microsoft.com/office/drawing/2014/main" id="{313D6F42-F041-EBE6-3EC1-B2EA9049FE2F}"/>
              </a:ext>
            </a:extLst>
          </p:cNvPr>
          <p:cNvSpPr txBox="1">
            <a:spLocks/>
          </p:cNvSpPr>
          <p:nvPr/>
        </p:nvSpPr>
        <p:spPr>
          <a:xfrm>
            <a:off x="1271016" y="1685544"/>
            <a:ext cx="8659368" cy="40111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noProof="0" dirty="0"/>
              <a:t>In the experiences traced historically between the 18th and 19th centuries, it should be noted that those who practiced agriculture did not intend for therapeutic purposes.</a:t>
            </a:r>
          </a:p>
          <a:p>
            <a:pPr algn="l">
              <a:buFont typeface="Arial" panose="020B0604020202020204" pitchFamily="34" charset="0"/>
              <a:buChar char="•"/>
            </a:pPr>
            <a:r>
              <a:rPr lang="en-US" noProof="0" dirty="0"/>
              <a:t>At the turn of the century, agricultural practices began to flourish, often linked to psychiatric facilities, where psychiatric patients or simply indigent people found employment.</a:t>
            </a:r>
          </a:p>
          <a:p>
            <a:pPr algn="l">
              <a:buFont typeface="Arial" panose="020B0604020202020204" pitchFamily="34" charset="0"/>
              <a:buChar char="•"/>
            </a:pPr>
            <a:r>
              <a:rPr lang="en-US" noProof="0" dirty="0"/>
              <a:t>Among the most significant experiences are those of </a:t>
            </a:r>
            <a:r>
              <a:rPr lang="en-US" noProof="0" dirty="0" err="1"/>
              <a:t>Gheel</a:t>
            </a:r>
            <a:r>
              <a:rPr lang="en-US" noProof="0" dirty="0"/>
              <a:t> in Belgium, Clermont-Ferrand in France, and the York Retreat in England.</a:t>
            </a:r>
            <a:endParaRPr lang="en-GB" noProof="0" dirty="0"/>
          </a:p>
        </p:txBody>
      </p:sp>
    </p:spTree>
    <p:extLst>
      <p:ext uri="{BB962C8B-B14F-4D97-AF65-F5344CB8AC3E}">
        <p14:creationId xmlns:p14="http://schemas.microsoft.com/office/powerpoint/2010/main" val="3183050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49242DB6-9EBF-97F5-0AE5-94E14DD315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BEAB0B-207E-3BB4-9FD4-F05CA9622081}"/>
              </a:ext>
            </a:extLst>
          </p:cNvPr>
          <p:cNvSpPr txBox="1">
            <a:spLocks/>
          </p:cNvSpPr>
          <p:nvPr/>
        </p:nvSpPr>
        <p:spPr>
          <a:xfrm>
            <a:off x="1837944" y="-127698"/>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Geel</a:t>
            </a:r>
          </a:p>
        </p:txBody>
      </p:sp>
      <p:sp>
        <p:nvSpPr>
          <p:cNvPr id="3" name="Segnaposto contenuto 2">
            <a:extLst>
              <a:ext uri="{FF2B5EF4-FFF2-40B4-BE49-F238E27FC236}">
                <a16:creationId xmlns:a16="http://schemas.microsoft.com/office/drawing/2014/main" id="{5BE82067-BD12-6C4B-9FF6-4B2EC1F3D50F}"/>
              </a:ext>
            </a:extLst>
          </p:cNvPr>
          <p:cNvSpPr txBox="1">
            <a:spLocks/>
          </p:cNvSpPr>
          <p:nvPr/>
        </p:nvSpPr>
        <p:spPr>
          <a:xfrm>
            <a:off x="-111318" y="1008065"/>
            <a:ext cx="5899868" cy="50453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sz="1600" noProof="0" dirty="0"/>
              <a:t>Geel was a small town near Antwerp. At the beginning of the 19th century, it had about 7,000 inhabitants and was famous because hundreds of people with mental health problems were placed permanently by relatives in the families who lived there.</a:t>
            </a:r>
          </a:p>
          <a:p>
            <a:pPr algn="l">
              <a:buFont typeface="Arial" panose="020B0604020202020204" pitchFamily="34" charset="0"/>
              <a:buChar char="•"/>
            </a:pPr>
            <a:r>
              <a:rPr lang="en-US" sz="1600" noProof="0" dirty="0"/>
              <a:t>In the village, there were no suitable shelters, so these people were hosted in numbers of one or two (rarely three or more) in the houses of the village farmers or on farms in the surrounding countryside.</a:t>
            </a:r>
          </a:p>
          <a:p>
            <a:pPr algn="l">
              <a:buFont typeface="Arial" panose="020B0604020202020204" pitchFamily="34" charset="0"/>
              <a:buChar char="•"/>
            </a:pPr>
            <a:r>
              <a:rPr lang="en-US" sz="1600" noProof="0" dirty="0"/>
              <a:t>In the Belgian town, “the alienated” simply participated in the life and work of those who hosted them, who “had become familiar with these unfortunates… (had) such a habit that they did not fear even the most furious” and knew how to “lead them like children”.</a:t>
            </a:r>
          </a:p>
          <a:p>
            <a:pPr algn="l">
              <a:buFont typeface="Arial" panose="020B0604020202020204" pitchFamily="34" charset="0"/>
              <a:buChar char="•"/>
            </a:pPr>
            <a:r>
              <a:rPr lang="en-GB" sz="1600" noProof="0" dirty="0"/>
              <a:t>This kind </a:t>
            </a:r>
            <a:r>
              <a:rPr lang="en-GB" sz="1600" dirty="0"/>
              <a:t>of social experiment </a:t>
            </a:r>
            <a:r>
              <a:rPr lang="en-US" sz="1600" noProof="0" dirty="0"/>
              <a:t>primarily struck doctors and psychiatrists who visited the village: "although free, these patients were never the cause of serious accidents for pregnant women or children.“</a:t>
            </a:r>
          </a:p>
          <a:p>
            <a:pPr algn="l">
              <a:buFont typeface="Arial" panose="020B0604020202020204" pitchFamily="34" charset="0"/>
              <a:buChar char="•"/>
            </a:pPr>
            <a:r>
              <a:rPr lang="en-GB" sz="1600" noProof="0" dirty="0"/>
              <a:t>Geel </a:t>
            </a:r>
            <a:r>
              <a:rPr lang="en-US" sz="1600" noProof="0" dirty="0"/>
              <a:t>hosted a large number of people with mental disabilities: from 400-500 guests in 1821, it increased to around 800 in the middle of the century.</a:t>
            </a:r>
            <a:endParaRPr lang="en-GB" sz="1600" noProof="0" dirty="0"/>
          </a:p>
        </p:txBody>
      </p:sp>
      <p:pic>
        <p:nvPicPr>
          <p:cNvPr id="4" name="Immagine 3" descr="geel.PNG">
            <a:extLst>
              <a:ext uri="{FF2B5EF4-FFF2-40B4-BE49-F238E27FC236}">
                <a16:creationId xmlns:a16="http://schemas.microsoft.com/office/drawing/2014/main" id="{60A1C4C7-A97C-9873-8D52-21119E6039E9}"/>
              </a:ext>
            </a:extLst>
          </p:cNvPr>
          <p:cNvPicPr>
            <a:picLocks noChangeAspect="1"/>
          </p:cNvPicPr>
          <p:nvPr/>
        </p:nvPicPr>
        <p:blipFill>
          <a:blip r:embed="rId4" cstate="print"/>
          <a:stretch>
            <a:fillRect/>
          </a:stretch>
        </p:blipFill>
        <p:spPr>
          <a:xfrm>
            <a:off x="5711568" y="866424"/>
            <a:ext cx="4355976" cy="2736304"/>
          </a:xfrm>
          <a:prstGeom prst="rect">
            <a:avLst/>
          </a:prstGeom>
        </p:spPr>
      </p:pic>
      <p:pic>
        <p:nvPicPr>
          <p:cNvPr id="5" name="Immagine 4" descr="geel2.PNG">
            <a:extLst>
              <a:ext uri="{FF2B5EF4-FFF2-40B4-BE49-F238E27FC236}">
                <a16:creationId xmlns:a16="http://schemas.microsoft.com/office/drawing/2014/main" id="{2D0A2B82-500A-2D2C-9282-828D2FBAE0E4}"/>
              </a:ext>
            </a:extLst>
          </p:cNvPr>
          <p:cNvPicPr>
            <a:picLocks noChangeAspect="1"/>
          </p:cNvPicPr>
          <p:nvPr/>
        </p:nvPicPr>
        <p:blipFill>
          <a:blip r:embed="rId5" cstate="print"/>
          <a:stretch>
            <a:fillRect/>
          </a:stretch>
        </p:blipFill>
        <p:spPr>
          <a:xfrm>
            <a:off x="5711568" y="3530720"/>
            <a:ext cx="4355976" cy="2780928"/>
          </a:xfrm>
          <a:prstGeom prst="rect">
            <a:avLst/>
          </a:prstGeom>
        </p:spPr>
      </p:pic>
    </p:spTree>
    <p:extLst>
      <p:ext uri="{BB962C8B-B14F-4D97-AF65-F5344CB8AC3E}">
        <p14:creationId xmlns:p14="http://schemas.microsoft.com/office/powerpoint/2010/main" val="1139216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0748D569-49CC-965D-7213-55899362588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F03EC48-ED58-FEC7-72F5-4F5024935119}"/>
              </a:ext>
            </a:extLst>
          </p:cNvPr>
          <p:cNvSpPr txBox="1">
            <a:spLocks/>
          </p:cNvSpPr>
          <p:nvPr/>
        </p:nvSpPr>
        <p:spPr>
          <a:xfrm>
            <a:off x="3211036" y="189574"/>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Clermont-Ferrand</a:t>
            </a:r>
          </a:p>
        </p:txBody>
      </p:sp>
      <p:sp>
        <p:nvSpPr>
          <p:cNvPr id="3" name="Segnaposto contenuto 2">
            <a:extLst>
              <a:ext uri="{FF2B5EF4-FFF2-40B4-BE49-F238E27FC236}">
                <a16:creationId xmlns:a16="http://schemas.microsoft.com/office/drawing/2014/main" id="{128B66D2-289A-71AC-5D9E-7627C9F86C67}"/>
              </a:ext>
            </a:extLst>
          </p:cNvPr>
          <p:cNvSpPr txBox="1">
            <a:spLocks/>
          </p:cNvSpPr>
          <p:nvPr/>
        </p:nvSpPr>
        <p:spPr>
          <a:xfrm>
            <a:off x="1318437" y="1258127"/>
            <a:ext cx="5910239" cy="469610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sz="1800" noProof="0" dirty="0"/>
              <a:t>The agricultural colony of Clermont-Ferrand, in France’s Massif Central, adopted a different model: a farm detached from but still connected to the psychiatric hospital. Management of the hospital and therefore the associated agricultural activities was not private, but rather public.</a:t>
            </a:r>
          </a:p>
          <a:p>
            <a:pPr algn="l">
              <a:buFont typeface="Arial" panose="020B0604020202020204" pitchFamily="34" charset="0"/>
              <a:buChar char="•"/>
            </a:pPr>
            <a:r>
              <a:rPr lang="en-GB" sz="1800" noProof="0" dirty="0"/>
              <a:t>People were occupied in the various </a:t>
            </a:r>
            <a:r>
              <a:rPr lang="en-US" sz="1800" noProof="0" dirty="0"/>
              <a:t>agricultural tasks in the belief that life and work in the fields represented "one of the most precious means of healing and well-being for the mentally ill".</a:t>
            </a:r>
            <a:endParaRPr lang="en-GB" sz="1800" noProof="0" dirty="0"/>
          </a:p>
          <a:p>
            <a:pPr algn="l">
              <a:buFont typeface="Arial" panose="020B0604020202020204" pitchFamily="34" charset="0"/>
              <a:buChar char="•"/>
            </a:pPr>
            <a:r>
              <a:rPr lang="en-GB" sz="1800" noProof="0" dirty="0"/>
              <a:t>Agricultural work </a:t>
            </a:r>
            <a:r>
              <a:rPr lang="en-GB" sz="1800" dirty="0"/>
              <a:t>were functional to the production of goods </a:t>
            </a:r>
            <a:r>
              <a:rPr lang="en-US" sz="1800" noProof="0" dirty="0"/>
              <a:t>necessary for the maintenance of the hospital itself</a:t>
            </a:r>
            <a:endParaRPr lang="en-GB" sz="1800" noProof="0" dirty="0"/>
          </a:p>
          <a:p>
            <a:pPr algn="l">
              <a:buFont typeface="Arial" panose="020B0604020202020204" pitchFamily="34" charset="0"/>
              <a:buChar char="•"/>
            </a:pPr>
            <a:r>
              <a:rPr lang="en-US" sz="1800" noProof="0" dirty="0"/>
              <a:t>The creation of farms connected to or detached from psychiatric hospitals was considered “a new advance in the fate of the insane” and became quite widespread in Northern Europe.</a:t>
            </a:r>
            <a:r>
              <a:rPr lang="en-GB" sz="1800" noProof="0" dirty="0"/>
              <a:t> </a:t>
            </a:r>
          </a:p>
        </p:txBody>
      </p:sp>
      <p:pic>
        <p:nvPicPr>
          <p:cNvPr id="4" name="Immagine 3" descr="clermont ferrand.PNG">
            <a:extLst>
              <a:ext uri="{FF2B5EF4-FFF2-40B4-BE49-F238E27FC236}">
                <a16:creationId xmlns:a16="http://schemas.microsoft.com/office/drawing/2014/main" id="{05D66419-02ED-1916-C9CA-7AEE513B69C9}"/>
              </a:ext>
            </a:extLst>
          </p:cNvPr>
          <p:cNvPicPr>
            <a:picLocks noChangeAspect="1"/>
          </p:cNvPicPr>
          <p:nvPr/>
        </p:nvPicPr>
        <p:blipFill>
          <a:blip r:embed="rId4" cstate="print"/>
          <a:stretch>
            <a:fillRect/>
          </a:stretch>
        </p:blipFill>
        <p:spPr>
          <a:xfrm>
            <a:off x="7300684" y="1255704"/>
            <a:ext cx="3991532" cy="4991797"/>
          </a:xfrm>
          <a:prstGeom prst="rect">
            <a:avLst/>
          </a:prstGeom>
        </p:spPr>
      </p:pic>
    </p:spTree>
    <p:extLst>
      <p:ext uri="{BB962C8B-B14F-4D97-AF65-F5344CB8AC3E}">
        <p14:creationId xmlns:p14="http://schemas.microsoft.com/office/powerpoint/2010/main" val="46974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B6FC82F7-EF62-E272-A4A6-D848DB734BA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805FE9-6EAC-648F-FD37-8F9029425513}"/>
              </a:ext>
            </a:extLst>
          </p:cNvPr>
          <p:cNvSpPr txBox="1">
            <a:spLocks/>
          </p:cNvSpPr>
          <p:nvPr/>
        </p:nvSpPr>
        <p:spPr>
          <a:xfrm>
            <a:off x="2402961" y="-12443"/>
            <a:ext cx="7772400" cy="994122"/>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The York Retreat</a:t>
            </a:r>
          </a:p>
        </p:txBody>
      </p:sp>
      <p:sp>
        <p:nvSpPr>
          <p:cNvPr id="3" name="Segnaposto contenuto 2">
            <a:extLst>
              <a:ext uri="{FF2B5EF4-FFF2-40B4-BE49-F238E27FC236}">
                <a16:creationId xmlns:a16="http://schemas.microsoft.com/office/drawing/2014/main" id="{A2989611-162D-68D1-DEFF-2C79BE0533A6}"/>
              </a:ext>
            </a:extLst>
          </p:cNvPr>
          <p:cNvSpPr txBox="1">
            <a:spLocks/>
          </p:cNvSpPr>
          <p:nvPr/>
        </p:nvSpPr>
        <p:spPr>
          <a:xfrm>
            <a:off x="776177" y="1244009"/>
            <a:ext cx="5644424" cy="478465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GB" noProof="0" dirty="0"/>
              <a:t>The York Retreat was </a:t>
            </a:r>
            <a:r>
              <a:rPr lang="en-GB" dirty="0"/>
              <a:t>founded in</a:t>
            </a:r>
            <a:r>
              <a:rPr lang="en-GB" noProof="0" dirty="0"/>
              <a:t> 1796 by Samuel Tuke, </a:t>
            </a:r>
            <a:r>
              <a:rPr lang="en-US" noProof="0" dirty="0"/>
              <a:t>a member of the Quaker Society, a religious group that since 1649, under the leadership of George Fox, had been concerned with people with mental health problems</a:t>
            </a:r>
          </a:p>
          <a:p>
            <a:pPr algn="l">
              <a:buFont typeface="Arial" panose="020B0604020202020204" pitchFamily="34" charset="0"/>
              <a:buChar char="•"/>
            </a:pPr>
            <a:r>
              <a:rPr lang="en-GB" dirty="0"/>
              <a:t>The Retreat</a:t>
            </a:r>
            <a:r>
              <a:rPr lang="en-US" dirty="0"/>
              <a:t> was a country house where the "alienated" could live in the open air and cultivate vegetable gardens and gardens in contact with the outside world, deriving health benefits from it</a:t>
            </a:r>
          </a:p>
        </p:txBody>
      </p:sp>
      <p:pic>
        <p:nvPicPr>
          <p:cNvPr id="4" name="Immagine 3" descr="york.PNG">
            <a:extLst>
              <a:ext uri="{FF2B5EF4-FFF2-40B4-BE49-F238E27FC236}">
                <a16:creationId xmlns:a16="http://schemas.microsoft.com/office/drawing/2014/main" id="{A33A3FE8-A8B2-0D2B-C3C4-0D789C3AB14C}"/>
              </a:ext>
            </a:extLst>
          </p:cNvPr>
          <p:cNvPicPr>
            <a:picLocks noChangeAspect="1"/>
          </p:cNvPicPr>
          <p:nvPr/>
        </p:nvPicPr>
        <p:blipFill>
          <a:blip r:embed="rId4" cstate="print"/>
          <a:stretch>
            <a:fillRect/>
          </a:stretch>
        </p:blipFill>
        <p:spPr>
          <a:xfrm>
            <a:off x="6567238" y="981679"/>
            <a:ext cx="4065323" cy="2701556"/>
          </a:xfrm>
          <a:prstGeom prst="rect">
            <a:avLst/>
          </a:prstGeom>
        </p:spPr>
      </p:pic>
      <p:pic>
        <p:nvPicPr>
          <p:cNvPr id="5" name="Immagine 4" descr="york2.PNG">
            <a:extLst>
              <a:ext uri="{FF2B5EF4-FFF2-40B4-BE49-F238E27FC236}">
                <a16:creationId xmlns:a16="http://schemas.microsoft.com/office/drawing/2014/main" id="{DB175080-3863-FEFC-9867-ED179D422D64}"/>
              </a:ext>
            </a:extLst>
          </p:cNvPr>
          <p:cNvPicPr>
            <a:picLocks noChangeAspect="1"/>
          </p:cNvPicPr>
          <p:nvPr/>
        </p:nvPicPr>
        <p:blipFill>
          <a:blip r:embed="rId5" cstate="print"/>
          <a:stretch>
            <a:fillRect/>
          </a:stretch>
        </p:blipFill>
        <p:spPr>
          <a:xfrm>
            <a:off x="6564617" y="3645975"/>
            <a:ext cx="4067943" cy="2592288"/>
          </a:xfrm>
          <a:prstGeom prst="rect">
            <a:avLst/>
          </a:prstGeom>
        </p:spPr>
      </p:pic>
    </p:spTree>
    <p:extLst>
      <p:ext uri="{BB962C8B-B14F-4D97-AF65-F5344CB8AC3E}">
        <p14:creationId xmlns:p14="http://schemas.microsoft.com/office/powerpoint/2010/main" val="387170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EADC4C36-5498-3173-D81D-C07A580066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2F0CAD8-2CBB-6D2D-8F99-8F499D889C6B}"/>
              </a:ext>
            </a:extLst>
          </p:cNvPr>
          <p:cNvSpPr txBox="1">
            <a:spLocks/>
          </p:cNvSpPr>
          <p:nvPr/>
        </p:nvSpPr>
        <p:spPr>
          <a:xfrm>
            <a:off x="2679406" y="274638"/>
            <a:ext cx="7772400" cy="1143000"/>
          </a:xfrm>
          <a:prstGeom prst="rect">
            <a:avLst/>
          </a:prstGeom>
          <a:noFill/>
          <a:ln>
            <a:noFill/>
          </a:ln>
        </p:spPr>
        <p:txBody>
          <a:bodyPr spcFirstLastPara="1" wrap="square" lIns="91425" tIns="45700" rIns="91425" bIns="45700" anchor="b" anchorCtr="0">
            <a:normAutofit fontScale="67500" lnSpcReduction="2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GB" dirty="0"/>
              <a:t>Social Farming history – </a:t>
            </a:r>
            <a:r>
              <a:rPr lang="en-US" dirty="0"/>
              <a:t>The 19th and 20th centuries experiences</a:t>
            </a:r>
            <a:endParaRPr lang="en-GB" dirty="0"/>
          </a:p>
        </p:txBody>
      </p:sp>
      <p:sp>
        <p:nvSpPr>
          <p:cNvPr id="3" name="Segnaposto contenuto 2">
            <a:extLst>
              <a:ext uri="{FF2B5EF4-FFF2-40B4-BE49-F238E27FC236}">
                <a16:creationId xmlns:a16="http://schemas.microsoft.com/office/drawing/2014/main" id="{BBA475F9-7863-4858-68ED-779476015558}"/>
              </a:ext>
            </a:extLst>
          </p:cNvPr>
          <p:cNvSpPr txBox="1">
            <a:spLocks/>
          </p:cNvSpPr>
          <p:nvPr/>
        </p:nvSpPr>
        <p:spPr>
          <a:xfrm>
            <a:off x="1158949" y="1447800"/>
            <a:ext cx="10717618" cy="4572000"/>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noProof="0" dirty="0"/>
              <a:t>Many monasteries, educational and therapeutic social institutions, and psychiatric hospitals were associated with agricultural facilities used for self-sufficiency in milk, vegetables, meat, eggs, and other foodstuffs.</a:t>
            </a:r>
          </a:p>
          <a:p>
            <a:pPr algn="l">
              <a:buFont typeface="Arial" panose="020B0604020202020204" pitchFamily="34" charset="0"/>
              <a:buChar char="•"/>
            </a:pPr>
            <a:r>
              <a:rPr lang="en-US" noProof="0" dirty="0"/>
              <a:t>Healthcare workers were also aware of the benefits agricultural work brought to their patients.</a:t>
            </a:r>
          </a:p>
          <a:p>
            <a:pPr algn="l">
              <a:buFont typeface="Arial" panose="020B0604020202020204" pitchFamily="34" charset="0"/>
              <a:buChar char="•"/>
            </a:pPr>
            <a:r>
              <a:rPr lang="en-US" noProof="0" dirty="0"/>
              <a:t>However, in these contexts, cases of child labor exploitation also occurred in orphanages and institutions for young adults, specifically in the agricultural sector.</a:t>
            </a:r>
          </a:p>
          <a:p>
            <a:pPr algn="l">
              <a:buFont typeface="Arial" panose="020B0604020202020204" pitchFamily="34" charset="0"/>
              <a:buChar char="•"/>
            </a:pPr>
            <a:r>
              <a:rPr lang="en-US" noProof="0" dirty="0"/>
              <a:t>It remains undoubtedly interesting to understand and trace the history of social farming and, above all, to reconstruct the moment and experiences at which a true understanding of the therapeutic potential of agriculture emerged.</a:t>
            </a:r>
            <a:r>
              <a:rPr lang="it-IT" noProof="0" dirty="0"/>
              <a:t>.</a:t>
            </a:r>
          </a:p>
          <a:p>
            <a:pPr algn="l">
              <a:buFont typeface="Arial" panose="020B0604020202020204" pitchFamily="34" charset="0"/>
              <a:buChar char="•"/>
            </a:pPr>
            <a:r>
              <a:rPr lang="en-US" noProof="0" dirty="0"/>
              <a:t>In Europe, social farming is a phenomenon that is still at different stages of development today and much depends on individual national contexts, implemented policies and institutions, as well as, obviously, the different approaches to the topic.</a:t>
            </a:r>
            <a:endParaRPr lang="en-GB" noProof="0" dirty="0"/>
          </a:p>
        </p:txBody>
      </p:sp>
    </p:spTree>
    <p:extLst>
      <p:ext uri="{BB962C8B-B14F-4D97-AF65-F5344CB8AC3E}">
        <p14:creationId xmlns:p14="http://schemas.microsoft.com/office/powerpoint/2010/main" val="58583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9CEF0FF3-56B1-C565-32EF-FC54C30066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8519BF6-1F58-B780-3699-762B6A4AE3EC}"/>
              </a:ext>
            </a:extLst>
          </p:cNvPr>
          <p:cNvSpPr txBox="1">
            <a:spLocks/>
          </p:cNvSpPr>
          <p:nvPr/>
        </p:nvSpPr>
        <p:spPr>
          <a:xfrm>
            <a:off x="2498652" y="274638"/>
            <a:ext cx="9569303" cy="11430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4000" dirty="0"/>
              <a:t>Social Farming history – The </a:t>
            </a:r>
            <a:r>
              <a:rPr lang="en-GB" sz="4000" noProof="0" dirty="0"/>
              <a:t>’70s in Italy and the first social agriculture’s experiences</a:t>
            </a:r>
          </a:p>
        </p:txBody>
      </p:sp>
      <p:sp>
        <p:nvSpPr>
          <p:cNvPr id="3" name="Segnaposto contenuto 2">
            <a:extLst>
              <a:ext uri="{FF2B5EF4-FFF2-40B4-BE49-F238E27FC236}">
                <a16:creationId xmlns:a16="http://schemas.microsoft.com/office/drawing/2014/main" id="{F46F0CDE-748D-98A6-848D-DE170DF08F16}"/>
              </a:ext>
            </a:extLst>
          </p:cNvPr>
          <p:cNvSpPr txBox="1">
            <a:spLocks/>
          </p:cNvSpPr>
          <p:nvPr/>
        </p:nvSpPr>
        <p:spPr>
          <a:xfrm>
            <a:off x="956930" y="1671090"/>
            <a:ext cx="9569303" cy="4572000"/>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393700" indent="-342900" algn="l">
              <a:buFont typeface="Arial" panose="020B0604020202020204" pitchFamily="34" charset="0"/>
              <a:buChar char="•"/>
            </a:pPr>
            <a:r>
              <a:rPr lang="en-US" noProof="0" dirty="0"/>
              <a:t>In Italy, Social Agriculture emerged between the late 1970s and early 1980s within the framework of social cooperation with two main objectives: producing goods and services for sale on the market and integrating people with limited employment opportunities into the labor market, particularly those considered disadvantaged (people with disabilities, mental disorders, etc.).</a:t>
            </a:r>
          </a:p>
          <a:p>
            <a:pPr marL="393700" indent="-342900" algn="l">
              <a:buFont typeface="Arial" panose="020B0604020202020204" pitchFamily="34" charset="0"/>
              <a:buChar char="•"/>
            </a:pPr>
            <a:r>
              <a:rPr lang="en-US" noProof="0" dirty="0"/>
              <a:t>This movement was part of the cultural ferment of the time: it is no coincidence that these were the years of the </a:t>
            </a:r>
            <a:r>
              <a:rPr lang="en-US" noProof="0" dirty="0" err="1"/>
              <a:t>Basaglia</a:t>
            </a:r>
            <a:r>
              <a:rPr lang="en-US" noProof="0" dirty="0"/>
              <a:t> reform (1978), which led to the closure of mental hospitals and the de-institutionalization of people with mental illness.</a:t>
            </a:r>
          </a:p>
          <a:p>
            <a:pPr marL="393700" indent="-342900" algn="l">
              <a:buFont typeface="Arial" panose="020B0604020202020204" pitchFamily="34" charset="0"/>
              <a:buChar char="•"/>
            </a:pPr>
            <a:r>
              <a:rPr lang="en-US" noProof="0" dirty="0"/>
              <a:t>However, we had to wait until the new millennium for the formalization and conceptualization of this practice, when the Network of Social </a:t>
            </a:r>
            <a:r>
              <a:rPr lang="en-US" dirty="0"/>
              <a:t>F</a:t>
            </a:r>
            <a:r>
              <a:rPr lang="en-US" noProof="0" dirty="0"/>
              <a:t>arms united in the National Forum of Social Agriculture (2011) brought this phenomenon to the attention of politicians and only in 2015 for its recognition with National Law 141 – thanks to the requests that this organization put forward and to a series of European directives that pushed towards the enactment of national laws in the sector.</a:t>
            </a:r>
            <a:endParaRPr lang="en-GB" noProof="0" dirty="0"/>
          </a:p>
        </p:txBody>
      </p:sp>
    </p:spTree>
    <p:extLst>
      <p:ext uri="{BB962C8B-B14F-4D97-AF65-F5344CB8AC3E}">
        <p14:creationId xmlns:p14="http://schemas.microsoft.com/office/powerpoint/2010/main" val="413891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a:extLst>
            <a:ext uri="{FF2B5EF4-FFF2-40B4-BE49-F238E27FC236}">
              <a16:creationId xmlns:a16="http://schemas.microsoft.com/office/drawing/2014/main" id="{CE928E42-9741-038D-916F-3819329D433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9DB6FF5-E11C-2EC8-EC55-3C24B8C4EAEF}"/>
              </a:ext>
            </a:extLst>
          </p:cNvPr>
          <p:cNvSpPr txBox="1">
            <a:spLocks/>
          </p:cNvSpPr>
          <p:nvPr/>
        </p:nvSpPr>
        <p:spPr>
          <a:xfrm>
            <a:off x="2209800" y="274638"/>
            <a:ext cx="7772400" cy="11430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noProof="0" dirty="0"/>
              <a:t>Social Farming Models</a:t>
            </a:r>
          </a:p>
        </p:txBody>
      </p:sp>
      <p:sp>
        <p:nvSpPr>
          <p:cNvPr id="3" name="Segnaposto contenuto 2">
            <a:extLst>
              <a:ext uri="{FF2B5EF4-FFF2-40B4-BE49-F238E27FC236}">
                <a16:creationId xmlns:a16="http://schemas.microsoft.com/office/drawing/2014/main" id="{715FCA75-E0DE-A2CE-BF7D-369E2E67A1CE}"/>
              </a:ext>
            </a:extLst>
          </p:cNvPr>
          <p:cNvSpPr txBox="1">
            <a:spLocks/>
          </p:cNvSpPr>
          <p:nvPr/>
        </p:nvSpPr>
        <p:spPr>
          <a:xfrm>
            <a:off x="1286542" y="1532861"/>
            <a:ext cx="8814388" cy="45720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Arial" panose="020B0604020202020204" pitchFamily="34" charset="0"/>
              <a:buChar char="•"/>
            </a:pPr>
            <a:r>
              <a:rPr lang="en-US" noProof="0" dirty="0"/>
              <a:t>The Italian model of social farming, precisely because of its bottom-up origins, focuses primarily on an inclusive approach through the social and employment inclusion of disadvantaged people.</a:t>
            </a:r>
          </a:p>
          <a:p>
            <a:pPr algn="l">
              <a:buFont typeface="Arial" panose="020B0604020202020204" pitchFamily="34" charset="0"/>
              <a:buChar char="•"/>
            </a:pPr>
            <a:r>
              <a:rPr lang="en-GB" noProof="0" dirty="0"/>
              <a:t>In this sense, Italy </a:t>
            </a:r>
            <a:r>
              <a:rPr lang="en-US" noProof="0" dirty="0"/>
              <a:t> fits within a "Mediterranean" model that unites it with the experiences of Greece, Spain, and Portugal.</a:t>
            </a:r>
          </a:p>
          <a:p>
            <a:pPr algn="l">
              <a:buFont typeface="Arial" panose="020B0604020202020204" pitchFamily="34" charset="0"/>
              <a:buChar char="•"/>
            </a:pPr>
            <a:r>
              <a:rPr lang="en-US" noProof="0" dirty="0"/>
              <a:t>Northern European countries, however, have identified different approaches where social assistance is oriented towards care and assistance, as in the case of the Dutch experience of care farming or care farms in Germany and France, carried out by facilities accredited by the national health system and characterized by a high prevalence of the social and health dimension.</a:t>
            </a:r>
            <a:endParaRPr lang="en-GB" noProof="0" dirty="0"/>
          </a:p>
        </p:txBody>
      </p:sp>
    </p:spTree>
    <p:extLst>
      <p:ext uri="{BB962C8B-B14F-4D97-AF65-F5344CB8AC3E}">
        <p14:creationId xmlns:p14="http://schemas.microsoft.com/office/powerpoint/2010/main" val="3044682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2" name="Titolo 1">
            <a:extLst>
              <a:ext uri="{FF2B5EF4-FFF2-40B4-BE49-F238E27FC236}">
                <a16:creationId xmlns:a16="http://schemas.microsoft.com/office/drawing/2014/main" id="{8B6E6BCD-743F-0EF4-BF9D-30D382C24BAB}"/>
              </a:ext>
            </a:extLst>
          </p:cNvPr>
          <p:cNvSpPr>
            <a:spLocks noGrp="1"/>
          </p:cNvSpPr>
          <p:nvPr>
            <p:ph type="title"/>
          </p:nvPr>
        </p:nvSpPr>
        <p:spPr>
          <a:xfrm>
            <a:off x="2892056" y="295903"/>
            <a:ext cx="7772400" cy="1143000"/>
          </a:xfrm>
        </p:spPr>
        <p:txBody>
          <a:bodyPr>
            <a:normAutofit/>
          </a:bodyPr>
          <a:lstStyle/>
          <a:p>
            <a:r>
              <a:rPr lang="en-GB" sz="6000" dirty="0"/>
              <a:t>Social Farming Models</a:t>
            </a:r>
            <a:endParaRPr lang="en-GB" sz="6000" noProof="0" dirty="0"/>
          </a:p>
        </p:txBody>
      </p:sp>
      <p:graphicFrame>
        <p:nvGraphicFramePr>
          <p:cNvPr id="3" name="Segnaposto contenuto 4">
            <a:extLst>
              <a:ext uri="{FF2B5EF4-FFF2-40B4-BE49-F238E27FC236}">
                <a16:creationId xmlns:a16="http://schemas.microsoft.com/office/drawing/2014/main" id="{8BA06B5D-C828-1559-BE4B-2EF244CBBAF5}"/>
              </a:ext>
            </a:extLst>
          </p:cNvPr>
          <p:cNvGraphicFramePr>
            <a:graphicFrameLocks/>
          </p:cNvGraphicFramePr>
          <p:nvPr>
            <p:extLst>
              <p:ext uri="{D42A27DB-BD31-4B8C-83A1-F6EECF244321}">
                <p14:modId xmlns:p14="http://schemas.microsoft.com/office/powerpoint/2010/main" val="1790636557"/>
              </p:ext>
            </p:extLst>
          </p:nvPr>
        </p:nvGraphicFramePr>
        <p:xfrm>
          <a:off x="2892056" y="1469065"/>
          <a:ext cx="7772400"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2010</Words>
  <Application>Microsoft Office PowerPoint</Application>
  <PresentationFormat>Widescreen</PresentationFormat>
  <Paragraphs>81</Paragraphs>
  <Slides>18</Slides>
  <Notes>18</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18</vt:i4>
      </vt:variant>
    </vt:vector>
  </HeadingPairs>
  <TitlesOfParts>
    <vt:vector size="21"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Social Farming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staff2 maggio82</cp:lastModifiedBy>
  <cp:revision>4</cp:revision>
  <dcterms:modified xsi:type="dcterms:W3CDTF">2025-09-05T11:25:26Z</dcterms:modified>
</cp:coreProperties>
</file>