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110512C-2FE3-5BBB-A429-4FE51C127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8C25EB1-CC88-BE9E-71AA-EBECBE4437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2D15EE0-E939-1487-A37F-F8380D0917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4074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A679925-93E7-C5FE-8F3C-05015C886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A919975-7D0D-D72C-061B-4E1E2082E3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B71DF9E-03A0-6D13-4F52-F0774BFE3F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7879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B987442-D973-8DF7-E866-C0CCA6127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EBA4DD1-D2D2-1680-EE4C-FC3D9BB9EA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ACE4F91-D279-7037-1130-A1A6E5FAA2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2411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D7FAE73-DF45-CC58-EA0C-7DBAEA771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FEB1A6E-A622-CC2F-6AB2-F3D8EEE668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8B4C0E1-9DBD-D3A0-E261-329B8E5200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9453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0EC1349-A386-1D74-56D1-C674BBF51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F7BF7C77-FA36-BDCF-5ED4-A382C1C169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F1365F7-1B61-15F7-F1D0-0DC1F5C90C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1835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A0BB476D-4F9A-FA33-0654-42ECF2A10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E4D62DE-24FD-44FE-070F-B3A33062D9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69698C3-5A59-9C36-7EA4-113347B99C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692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AB470484-3170-28B7-60EE-4D44FA67C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5A95243-0B0D-679F-138C-15DA78B5E5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D40B2C5-2DAE-28B5-F001-538E7BDCBD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3278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92BB42C-8312-C70D-50B3-60FAFE138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76D9C7A-BB3A-95DD-53DE-793CD8B7F7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C0E4FA11-0B5A-8B83-E33B-B63AA0F79B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9343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C604F10-986A-F5CC-E7F5-0044C05B8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7D6CCD2-4180-CD57-9968-E8FC780F78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3735141-41B9-5F51-9761-5F30302ABD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1757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E17EE7E-23B2-37B3-E878-9B02F33DC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DC07AF3-B33A-6D89-5538-47B232790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FE4906A-2CD4-6207-E957-B7B4B60F3E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805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8BC9C26-53A1-3C87-112F-EC7DDF878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411BFC5-317C-51B7-CA0F-DCCB5C1445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1689972-48D4-5A13-13A9-8FB7A9F652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4820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E5F1F98-76CA-E007-FE00-4535EF6C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77531AC-D841-92BC-13DE-3DEF8DC826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ACE2303-6A78-70F3-6DAD-A14B339CCC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92553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BEC7717-0484-AC16-F3C3-DD52A51ED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FF8205E-8FB3-5F94-353B-5A24013D35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61B88A7B-B5A5-4A01-62B0-7876079A59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3970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6B4A8153-E6C5-1A67-BE1C-E457CC331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4049BB0-FFFF-FE85-207F-9515AF7C71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4F5E41C-8CEF-B543-F77D-FFAB653B54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54087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41518F4-1092-905C-A722-2748B9F42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962CD60-99D1-E2DA-61F4-AD678CECC2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6428333-255D-AEBD-BD9D-F988CE43A2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6866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366A877-25F9-EC4A-EA73-6F787E7F9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29DE79C-512C-AFF0-8B49-75713BD71F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98D7262-A0DF-7167-C591-6A97C1A37A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67216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F1628AC-5842-ADC5-D963-ABA2F4724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87A6F61-5A21-3861-442F-8619E23A67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8CF91B6-D330-BC3F-FAE1-0F208404C3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1657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6238EA3D-9941-FC95-BCE3-7B9166792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7849C4D-3165-F75F-10E3-18EDC7AED0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F295C312-BDE8-05F0-F2A7-9D09D4359D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46226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339BD9A-0C85-EDD6-619D-B4E7F40A6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93E0B05-DBEB-8D62-DFBC-8327EF74EC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5625C8E-2D3F-4E03-287C-5312DB8194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7365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734ECD3-8636-9C4A-F3CD-59B318110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BE8C7375-2D3C-F42C-B468-DC46DAB652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CD3ABA82-A35E-9C3C-D488-E9AF901708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36090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6CB4F76-3A27-F75E-5DED-341BA6DFC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FE28EDD-E718-DE47-EE96-EBF6608522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F428F49-04BB-DA42-5626-19C1560632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994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8A0F9A4-BFD2-B017-38F6-FBD20A1D2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E161B47E-EE8C-8DD3-E7EE-8A4E36AAF1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4820390-2696-34B7-7614-D8040BB2FC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60706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685D194-714A-0657-593B-8660CA9B6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79E8C7ED-89F3-3CAB-32E1-A138942357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BC4BA85-9786-F150-3392-A85F4929A3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47379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1E4862A-A10E-922F-8DA8-CC79B15E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76D2CA17-3444-C815-D7ED-401230CEDB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3FF6147-F39C-C276-3C72-229A1D29B9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26828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0DF6467-ACE6-81A5-8E96-D15761239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F866BDD-1D2D-CE3A-D881-52D110126D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FED05E6-63E0-B00E-8556-BE1800E340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703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journals.sagepub.com/doi/abs/10.1177/0030727020928256?utm_source=chatgpt.com" TargetMode="External"/><Relationship Id="rId5" Type="http://schemas.openxmlformats.org/officeDocument/2006/relationships/hyperlink" Target="https://foodtank.com/news/2023/05/growth-of-regenerative-farming-in-greece/?utm_source=chatgpt.com" TargetMode="External"/><Relationship Id="rId4" Type="http://schemas.openxmlformats.org/officeDocument/2006/relationships/hyperlink" Target="https://fableconsortium.org/greece/?utm_source=chatgpt.com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@piraeusbank/videos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youtu.be/xnxq7lC0Lnw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youtu.be/_olF6zUzcQA" TargetMode="External"/><Relationship Id="rId5" Type="http://schemas.openxmlformats.org/officeDocument/2006/relationships/hyperlink" Target="https://www.youtube.com/watch?v=6nZA1uALhAU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www.youtube.com/watch?v=pkm8EBcxZDY" TargetMode="External"/><Relationship Id="rId9" Type="http://schemas.openxmlformats.org/officeDocument/2006/relationships/hyperlink" Target="https://youtu.be/0zYnOjE_HPc?si=1kKl48ZABLSBo0Vz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ec.europa.eu/programmes/erasmus-plus/project-result-content/df7fd33e-76eb-4b28-b6c0-6c97bce18c7a/COFARM_Ireland%20All%20Case%20Studies.pdf?utm_source=chatgpt.com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ec.europa.eu/eurostat/statistics-explained/index.php?title=Agriculture_statistics_-_family_farming_in_the_EU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c.europa.eu/eurostat/statistics-explained/index.php?title=Farms_and_farmland_in_the_European_Union_-_statistics" TargetMode="External"/><Relationship Id="rId5" Type="http://schemas.openxmlformats.org/officeDocument/2006/relationships/hyperlink" Target="https://ec.europa.eu/enrd/enrd-static/themes/social-aspects/social-farming/gr/social-farming_gr.html?utm_source=chatgpt.com" TargetMode="External"/><Relationship Id="rId4" Type="http://schemas.openxmlformats.org/officeDocument/2006/relationships/hyperlink" Target="https://agriculture.ec.europa.eu/common-agricultural-policy/cap-overview/cap-glance_en?prefLang=el" TargetMode="External"/><Relationship Id="rId9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ctrTitle"/>
          </p:nvPr>
        </p:nvSpPr>
        <p:spPr>
          <a:xfrm>
            <a:off x="1524000" y="155779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lvl="0"/>
            <a:r>
              <a:rPr lang="en-US" altLang="el-GR" b="1" dirty="0">
                <a:latin typeface="Arial"/>
                <a:cs typeface="Arial"/>
              </a:rPr>
              <a:t>Lesson 1: </a:t>
            </a:r>
            <a:r>
              <a:rPr lang="en-US" altLang="el-GR" b="1" i="1" dirty="0">
                <a:latin typeface="Arial"/>
                <a:cs typeface="Arial"/>
              </a:rPr>
              <a:t>Creating a Social Farming Business Model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altLang="el-GR" b="1" dirty="0">
                <a:latin typeface="Arial"/>
                <a:cs typeface="Arial"/>
              </a:rPr>
              <a:t>Lesson 1: Creating a Social Farming Business Model</a:t>
            </a:r>
            <a:endParaRPr dirty="0"/>
          </a:p>
        </p:txBody>
      </p:sp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50800">
              <a:spcBef>
                <a:spcPts val="0"/>
              </a:spcBef>
              <a:buSzPts val="2800"/>
              <a:buNone/>
            </a:pPr>
            <a:r>
              <a:rPr lang="en-US" dirty="0"/>
              <a:t>🧩 </a:t>
            </a:r>
            <a:r>
              <a:rPr lang="en-US" b="1" dirty="0"/>
              <a:t>In-depth &amp; Analytical Approach</a:t>
            </a:r>
            <a:br>
              <a:rPr lang="en-US" dirty="0"/>
            </a:br>
            <a:r>
              <a:rPr lang="en-US" dirty="0"/>
              <a:t>Social farming represents an innovative way of linking agricultural production with social inclusion and solidarity. For it to operate effectively and sustainably, a clear, well-structured, and functional business model is required. This model should define "who we are," "who we serve," "what we offer," "how we remain financially viable," and "how we grow."</a:t>
            </a:r>
            <a:endParaRPr lang="el-G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0987900-BA63-337E-0C76-D539F98F3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4B5B7A1F-E118-271E-8A8F-0BB5A5935A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n-US" b="1" dirty="0"/>
              <a:t>1.1 What is a Business Model?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A0A50DF4-C06F-29B1-2EB4-BC2CB1D0DF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50800">
              <a:spcBef>
                <a:spcPts val="0"/>
              </a:spcBef>
              <a:buSzPts val="2800"/>
              <a:buNone/>
            </a:pPr>
            <a:r>
              <a:rPr lang="en-US" dirty="0"/>
              <a:t>It describes how a business creates, delivers, and captures value.</a:t>
            </a:r>
            <a:br>
              <a:rPr lang="en-US" dirty="0"/>
            </a:br>
            <a:r>
              <a:rPr lang="en-US" dirty="0"/>
              <a:t>In social farming, the model is hybrid: it combines a social mission with economic operation.</a:t>
            </a:r>
            <a:br>
              <a:rPr lang="en-US" dirty="0"/>
            </a:br>
            <a:r>
              <a:rPr lang="en-US" u="sng" dirty="0"/>
              <a:t>For example</a:t>
            </a:r>
            <a:r>
              <a:rPr lang="en-US" dirty="0"/>
              <a:t>, it produces agricultural products while integrating vulnerable groups.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237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B8DBB15-D6A7-711E-B46F-C42D22920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94324C07-0564-9D69-DF56-D9DD0C6447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b="1" kern="1200" dirty="0">
                <a:solidFill>
                  <a:schemeClr val="tx1"/>
                </a:solidFill>
              </a:rPr>
              <a:t>Give me an example of a Business Model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CEBC2AC4-7DAF-1F51-525A-CD3C15AFAE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349829"/>
            <a:ext cx="10515600" cy="482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50800">
              <a:spcBef>
                <a:spcPts val="0"/>
              </a:spcBef>
              <a:buSzPts val="2800"/>
              <a:buNone/>
            </a:pPr>
            <a:r>
              <a:rPr lang="en-US" sz="2400" b="1" i="1" u="sng" kern="1200" dirty="0">
                <a:solidFill>
                  <a:schemeClr val="tx1"/>
                </a:solidFill>
              </a:rPr>
              <a:t>🌾 Business Model Canvas – Social Farm “Green Horizons”</a:t>
            </a:r>
            <a:endParaRPr lang="en-US" sz="2400" i="1" u="sng" kern="1200" dirty="0">
              <a:solidFill>
                <a:schemeClr val="tx1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2" name="Εικόνα 6" descr="Εικόνα που περιέχει κείμενο, στιγμιότυπο οθόνης, γραμματοσειρά, αριθμός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C8224181-14AB-01A0-0B57-6FF73A570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9611" y="1890763"/>
            <a:ext cx="8164332" cy="40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59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4BFAA33B-8932-D100-4EDC-0648B44B2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D3427165-3611-F16B-873C-F946357417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n-US" b="1" dirty="0"/>
              <a:t>1.2 Value Proposition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9D2A48E8-9893-AB7F-FC9D-6949825EE3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371601"/>
            <a:ext cx="5072743" cy="2982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sz="2400" dirty="0"/>
              <a:t>The value proposition is the cornerstone of a business. It answers the fundamental question: </a:t>
            </a:r>
            <a:r>
              <a:rPr lang="en-US" sz="2400" i="1" dirty="0"/>
              <a:t>“Why should someone choose us?”</a:t>
            </a:r>
            <a:br>
              <a:rPr lang="en-US" sz="2400" dirty="0"/>
            </a:br>
            <a:r>
              <a:rPr lang="en-US" sz="2400" dirty="0"/>
              <a:t>In social farming, this goes beyond the practical value of a product and includes:</a:t>
            </a:r>
            <a:endParaRPr lang="el-GR" sz="24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4AEED8-649C-B89F-6939-96464C357BBC}"/>
              </a:ext>
            </a:extLst>
          </p:cNvPr>
          <p:cNvSpPr txBox="1"/>
          <p:nvPr/>
        </p:nvSpPr>
        <p:spPr>
          <a:xfrm>
            <a:off x="6662056" y="1371601"/>
            <a:ext cx="461554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Qualitative value</a:t>
            </a:r>
            <a:r>
              <a:rPr kumimoji="0" lang="el-GR" altLang="el-G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(the product itself: fresh, organic, local, authentic)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value</a:t>
            </a:r>
            <a:r>
              <a:rPr kumimoji="0" lang="el-GR" altLang="el-G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(e.g., empowerment and employment of vulnerable groups, combating social exclusion)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Environmental awareness</a:t>
            </a:r>
            <a:r>
              <a:rPr kumimoji="0" lang="el-GR" altLang="el-G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(use of sustainable farming methods, respect for the ecosystem)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205DB8-8323-8FD6-2710-AB67BADBD823}"/>
              </a:ext>
            </a:extLst>
          </p:cNvPr>
          <p:cNvSpPr txBox="1"/>
          <p:nvPr/>
        </p:nvSpPr>
        <p:spPr>
          <a:xfrm>
            <a:off x="1975758" y="4591978"/>
            <a:ext cx="78703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Organic products produced by individuals with mental health challenges.</a:t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Questions: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What social change are you aiming for? What emotions do you evoke?</a:t>
            </a:r>
            <a:endParaRPr lang="el-G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65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807BFB2-D4FF-6625-1BE9-70CC586F9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005861CC-379D-73B9-469C-E6F8A7766F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dirty="0"/>
              <a:t>1.3 Customer Segments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22168AF3-9A61-6A9A-2382-4E6267B150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r>
              <a:rPr lang="en-US" dirty="0"/>
              <a:t>A social farming enterprise, unlike a simple production unit, has a diverse audience. The term “customers” refers not only to product consumers but also to social partners and beneficiaries.</a:t>
            </a:r>
          </a:p>
          <a:p>
            <a:r>
              <a:rPr lang="en-US" b="1" dirty="0"/>
              <a:t>Main categories:</a:t>
            </a:r>
            <a:endParaRPr lang="en-US" dirty="0"/>
          </a:p>
          <a:p>
            <a:r>
              <a:rPr lang="en-US" b="1" dirty="0"/>
              <a:t>Consumers:</a:t>
            </a:r>
            <a:r>
              <a:rPr lang="en-US" dirty="0"/>
              <a:t> Individuals or families who purchase products either for their quality or for their social significance (ethical consumption).</a:t>
            </a:r>
          </a:p>
          <a:p>
            <a:r>
              <a:rPr lang="en-US" b="1" dirty="0"/>
              <a:t>Social actors:</a:t>
            </a:r>
            <a:r>
              <a:rPr lang="en-US" dirty="0"/>
              <a:t> Municipalities, NGOs, schools, and social services that collaborate with or fund integration or awareness-raising initiatives.</a:t>
            </a:r>
          </a:p>
          <a:p>
            <a:r>
              <a:rPr lang="en-US" b="1" dirty="0"/>
              <a:t>Funders / Investors:</a:t>
            </a:r>
            <a:r>
              <a:rPr lang="en-US" dirty="0"/>
              <a:t> Foundations, companies, and philanthropic entities that support the social mission through grants or donations.</a:t>
            </a:r>
          </a:p>
          <a:p>
            <a:r>
              <a:rPr lang="en-US" b="1" dirty="0"/>
              <a:t>Beneficiaries:</a:t>
            </a:r>
            <a:r>
              <a:rPr lang="en-US" dirty="0"/>
              <a:t> The individuals who work or participate in the farm. They are both contributors to production and ultimate "customers" of the social value created.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8276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C68A5ED-6E1A-5477-B8EC-FB8D1624A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95286502-E5FF-DF3C-F199-A378287885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n-US" dirty="0"/>
              <a:t>1.4 Revenue Streams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0B1501EB-B8D5-14E8-5285-DCFF19A5CB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6057" y="1306286"/>
            <a:ext cx="10787743" cy="4870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l-GR" sz="2200" dirty="0">
                <a:latin typeface="Arial" panose="020B0604020202020204" pitchFamily="34" charset="0"/>
              </a:rPr>
              <a:t>Social Farming is often not financially sustainable through product sales alone. It requires diversified income sources to withstand challenges—economic, social, environmental, or political.</a:t>
            </a:r>
            <a:endParaRPr lang="en-US" altLang="el-GR" sz="2200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l-GR" altLang="el-GR" sz="2200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l-GR" sz="2200" b="1" dirty="0">
                <a:latin typeface="Arial" panose="020B0604020202020204" pitchFamily="34" charset="0"/>
              </a:rPr>
              <a:t>Possible sources of income:</a:t>
            </a:r>
            <a:endParaRPr lang="en-US" altLang="el-GR" sz="2200" b="1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l-GR" altLang="el-GR" sz="22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2200" b="1" dirty="0">
                <a:latin typeface="Arial" panose="020B0604020202020204" pitchFamily="34" charset="0"/>
              </a:rPr>
              <a:t>Sales of agricultural products:</a:t>
            </a:r>
            <a:r>
              <a:rPr lang="el-GR" altLang="el-GR" sz="2200" dirty="0">
                <a:latin typeface="Arial" panose="020B0604020202020204" pitchFamily="34" charset="0"/>
              </a:rPr>
              <a:t> Direct sales, partnerships with shops, cooperatives, e-shops, subscription-based produce boxes.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2200" b="1" dirty="0">
                <a:latin typeface="Arial" panose="020B0604020202020204" pitchFamily="34" charset="0"/>
              </a:rPr>
              <a:t>Service provision:</a:t>
            </a:r>
            <a:r>
              <a:rPr lang="el-GR" altLang="el-GR" sz="2200" dirty="0">
                <a:latin typeface="Arial" panose="020B0604020202020204" pitchFamily="34" charset="0"/>
              </a:rPr>
              <a:t> Educational programs, agritourism experiences, workshops, space rentals.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altLang="el-GR" sz="22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2200" b="1" dirty="0">
                <a:latin typeface="Arial" panose="020B0604020202020204" pitchFamily="34" charset="0"/>
              </a:rPr>
              <a:t>Donations and sponsorships:</a:t>
            </a:r>
            <a:r>
              <a:rPr lang="el-GR" altLang="el-GR" sz="2200" dirty="0">
                <a:latin typeface="Arial" panose="020B0604020202020204" pitchFamily="34" charset="0"/>
              </a:rPr>
              <a:t> From individuals or companies that support social initiatives.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2200" b="1" dirty="0">
                <a:latin typeface="Arial" panose="020B0604020202020204" pitchFamily="34" charset="0"/>
              </a:rPr>
              <a:t>Grants and funding programs:</a:t>
            </a:r>
            <a:r>
              <a:rPr lang="el-GR" altLang="el-GR" sz="2200" dirty="0">
                <a:latin typeface="Arial" panose="020B0604020202020204" pitchFamily="34" charset="0"/>
              </a:rPr>
              <a:t> Such as ESF, LEADER, Erasmus+, social economy schemes, innovation, and environmental initiatives.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altLang="el-GR" sz="2200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l-GR" sz="2200" b="1" dirty="0">
                <a:latin typeface="Arial" panose="020B0604020202020204" pitchFamily="34" charset="0"/>
              </a:rPr>
              <a:t>Challenge:</a:t>
            </a:r>
            <a:r>
              <a:rPr lang="el-GR" altLang="el-GR" sz="2200" dirty="0">
                <a:latin typeface="Arial" panose="020B0604020202020204" pitchFamily="34" charset="0"/>
              </a:rPr>
              <a:t> Avoid overdependence on subsidies. Maintaining a balance between stable sources and occasional funding is crucial.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l-GR" sz="2200" b="1" dirty="0">
                <a:latin typeface="Arial" panose="020B0604020202020204" pitchFamily="34" charset="0"/>
              </a:rPr>
              <a:t>Strategic direction:</a:t>
            </a:r>
            <a:r>
              <a:rPr lang="el-GR" altLang="el-GR" sz="2200" dirty="0">
                <a:latin typeface="Arial" panose="020B0604020202020204" pitchFamily="34" charset="0"/>
              </a:rPr>
              <a:t> Develop a </a:t>
            </a:r>
            <a:r>
              <a:rPr lang="el-GR" altLang="el-GR" sz="2200" b="1" dirty="0">
                <a:latin typeface="Arial" panose="020B0604020202020204" pitchFamily="34" charset="0"/>
              </a:rPr>
              <a:t>“blended economic model”</a:t>
            </a:r>
            <a:r>
              <a:rPr lang="el-GR" altLang="el-GR" sz="2200" dirty="0">
                <a:latin typeface="Arial" panose="020B0604020202020204" pitchFamily="34" charset="0"/>
              </a:rPr>
              <a:t> with revenue streams coming from both the market and the social sector.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4713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3DFAA698-F2B1-30AB-F7E7-BE400AA4E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E0DCB9A7-D836-7286-03E4-6594E0A71A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dirty="0"/>
              <a:t>Practical tools:</a:t>
            </a:r>
            <a:br>
              <a:rPr lang="en-US" dirty="0"/>
            </a:br>
            <a:r>
              <a:rPr lang="en-US" dirty="0"/>
              <a:t>1.5 Business Model Canvas (BMC) 1/2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58D9E57E-E2DA-7462-70C0-41980442ED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6057" y="1306286"/>
            <a:ext cx="10787743" cy="4870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The </a:t>
            </a:r>
            <a:r>
              <a:rPr lang="en-US" sz="2400" b="1" dirty="0"/>
              <a:t>Business Model Canvas (BMC)</a:t>
            </a:r>
            <a:r>
              <a:rPr lang="en-US" sz="2400" dirty="0"/>
              <a:t> is a visual design tool that allows you to view your entire business "on a single page."</a:t>
            </a:r>
            <a:br>
              <a:rPr lang="en-US" sz="2400" dirty="0"/>
            </a:br>
            <a:r>
              <a:rPr lang="en-US" sz="2400" dirty="0"/>
              <a:t>It helps connect the different components of the business model and understand how value is created and delivered.</a:t>
            </a:r>
            <a:endParaRPr lang="el-GR" sz="2400" b="1" dirty="0"/>
          </a:p>
          <a:p>
            <a:r>
              <a:rPr lang="en-US" sz="2400" dirty="0"/>
              <a:t>The </a:t>
            </a:r>
            <a:r>
              <a:rPr lang="en-US" sz="2400" b="1" dirty="0"/>
              <a:t>9 Building Blocks of the Business Model Canvas (BMC):</a:t>
            </a:r>
            <a:endParaRPr lang="en-US" sz="2400" dirty="0"/>
          </a:p>
          <a:p>
            <a:r>
              <a:rPr lang="en-US" sz="2400" b="1" dirty="0"/>
              <a:t>Value Proposition</a:t>
            </a:r>
            <a:r>
              <a:rPr lang="en-US" sz="2400" dirty="0"/>
              <a:t> – What value you offer</a:t>
            </a:r>
          </a:p>
          <a:p>
            <a:r>
              <a:rPr lang="en-US" sz="2400" b="1" dirty="0"/>
              <a:t>Customer Segments</a:t>
            </a:r>
            <a:r>
              <a:rPr lang="en-US" sz="2400" dirty="0"/>
              <a:t> – Who your target audiences are</a:t>
            </a:r>
          </a:p>
          <a:p>
            <a:r>
              <a:rPr lang="en-US" sz="2400" b="1" dirty="0"/>
              <a:t>Channels</a:t>
            </a:r>
            <a:r>
              <a:rPr lang="en-US" sz="2400" dirty="0"/>
              <a:t> – How you reach your customers</a:t>
            </a:r>
          </a:p>
          <a:p>
            <a:r>
              <a:rPr lang="en-US" sz="2400" b="1" dirty="0"/>
              <a:t>Customer Relationships</a:t>
            </a:r>
            <a:r>
              <a:rPr lang="en-US" sz="2400" dirty="0"/>
              <a:t> – How you maintain and grow customer relationships</a:t>
            </a:r>
          </a:p>
          <a:p>
            <a:r>
              <a:rPr lang="en-US" sz="2400" b="1" dirty="0"/>
              <a:t>Revenue Streams</a:t>
            </a:r>
            <a:r>
              <a:rPr lang="en-US" sz="2400" dirty="0"/>
              <a:t> – How your business earns income</a:t>
            </a:r>
          </a:p>
          <a:p>
            <a:r>
              <a:rPr lang="en-US" sz="2400" b="1" dirty="0"/>
              <a:t>Key Activities</a:t>
            </a:r>
            <a:r>
              <a:rPr lang="en-US" sz="2400" dirty="0"/>
              <a:t> – What you do daily to keep the business running</a:t>
            </a:r>
          </a:p>
          <a:p>
            <a:r>
              <a:rPr lang="en-US" sz="2400" b="1" dirty="0"/>
              <a:t>Key Resources</a:t>
            </a:r>
            <a:r>
              <a:rPr lang="en-US" sz="2400" dirty="0"/>
              <a:t> – Human, physical, and financial resources</a:t>
            </a:r>
          </a:p>
          <a:p>
            <a:r>
              <a:rPr lang="en-US" sz="2400" b="1" dirty="0"/>
              <a:t>Key Partners</a:t>
            </a:r>
            <a:r>
              <a:rPr lang="en-US" sz="2400" dirty="0"/>
              <a:t> – The network that supports your mission</a:t>
            </a:r>
          </a:p>
          <a:p>
            <a:r>
              <a:rPr lang="en-US" sz="2400" b="1" dirty="0"/>
              <a:t>Cost Structure</a:t>
            </a:r>
            <a:r>
              <a:rPr lang="en-US" sz="2400" dirty="0"/>
              <a:t> – Where and why you spend resources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1991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F111BA0-BACF-6113-4FFA-977678A6A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95C975FC-5D21-C100-6182-87BCABD2F7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l-GR" sz="4000" dirty="0"/>
              <a:t>Practical tools:</a:t>
            </a:r>
            <a:br>
              <a:rPr lang="el-GR" sz="4000" dirty="0"/>
            </a:br>
            <a:r>
              <a:rPr lang="en-US" dirty="0"/>
              <a:t>1.5 Business Model Canvas (BMC) 2/2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B61E34E3-0574-ED4E-3809-0384B64351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5" y="1306287"/>
            <a:ext cx="10907486" cy="4637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14300" indent="0">
              <a:buNone/>
            </a:pPr>
            <a:r>
              <a:rPr lang="en-US" sz="2400" b="1" dirty="0"/>
              <a:t>Advantages of the BMC:</a:t>
            </a:r>
            <a:endParaRPr lang="en-US" sz="2400" dirty="0"/>
          </a:p>
          <a:p>
            <a:r>
              <a:rPr lang="en-US" sz="2400" dirty="0"/>
              <a:t>Encourages collective thinking and strategic discussion</a:t>
            </a:r>
          </a:p>
          <a:p>
            <a:r>
              <a:rPr lang="en-US" sz="2400" dirty="0"/>
              <a:t>Suitable tool for newly formed teams or for evaluating existing plans</a:t>
            </a:r>
          </a:p>
          <a:p>
            <a:r>
              <a:rPr lang="en-US" sz="2400" dirty="0"/>
              <a:t>Provides a clear link between social goals and economic operations</a:t>
            </a:r>
          </a:p>
          <a:p>
            <a:pPr marL="114300" indent="0">
              <a:buNone/>
            </a:pPr>
            <a:r>
              <a:rPr lang="en-US" sz="2400" b="1" dirty="0"/>
              <a:t>Application in Social Farming:</a:t>
            </a:r>
            <a:br>
              <a:rPr lang="en-US" sz="2400" dirty="0"/>
            </a:br>
            <a:r>
              <a:rPr lang="en-US" sz="2400" dirty="0"/>
              <a:t>The BMC can effectively capture the complexity of the initiative. For example:</a:t>
            </a:r>
          </a:p>
          <a:p>
            <a:r>
              <a:rPr lang="en-US" sz="2400" b="1" dirty="0"/>
              <a:t>Key Partners:</a:t>
            </a:r>
            <a:r>
              <a:rPr lang="en-US" sz="2400" dirty="0"/>
              <a:t> Municipality, social services, cooperatives, volunteers</a:t>
            </a:r>
          </a:p>
          <a:p>
            <a:r>
              <a:rPr lang="en-US" sz="2400" b="1" dirty="0"/>
              <a:t>Key Activities:</a:t>
            </a:r>
            <a:r>
              <a:rPr lang="en-US" sz="2400" dirty="0"/>
              <a:t> Cultivation, training, agritourism, awareness campaigns</a:t>
            </a:r>
          </a:p>
          <a:p>
            <a:r>
              <a:rPr lang="en-US" sz="2400" b="1" dirty="0"/>
              <a:t>Revenue Streams:</a:t>
            </a:r>
            <a:r>
              <a:rPr lang="en-US" sz="2400" dirty="0"/>
              <a:t> Product sales, participation in EU-funded programs, supporter subscriptions</a:t>
            </a:r>
          </a:p>
          <a:p>
            <a:r>
              <a:rPr lang="en-US" sz="2400" b="1" dirty="0"/>
              <a:t>Customer Segments:</a:t>
            </a:r>
            <a:r>
              <a:rPr lang="en-US" sz="2400" dirty="0"/>
              <a:t> Consumers, schools, families, organizations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5544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4C3DAFAD-3580-4FC3-EE03-C99EE1B8D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9B90FA13-AEDE-B495-B4D4-59A11BB92B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l-GR" altLang="el-GR" sz="4000" b="1" dirty="0">
                <a:solidFill>
                  <a:schemeClr val="tx1"/>
                </a:solidFill>
                <a:latin typeface="Arial" panose="020B0604020202020204" pitchFamily="34" charset="0"/>
              </a:rPr>
              <a:t>Example: Social Farm “Land of Solidarity”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C8B57438-0EA4-2AD8-52BA-6DA5D1ADFE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855561"/>
            <a:ext cx="10907486" cy="4637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sz="2400" b="1" dirty="0"/>
              <a:t>Location:</a:t>
            </a:r>
            <a:r>
              <a:rPr lang="en-US" sz="2400" dirty="0"/>
              <a:t> Peloponnese </a:t>
            </a:r>
          </a:p>
          <a:p>
            <a:r>
              <a:rPr lang="en-US" sz="2400" dirty="0"/>
              <a:t> </a:t>
            </a:r>
            <a:r>
              <a:rPr lang="en-US" sz="2400" b="1" dirty="0"/>
              <a:t>Model:</a:t>
            </a:r>
            <a:r>
              <a:rPr lang="en-US" sz="2400" dirty="0"/>
              <a:t> Social enterprise in organic farming</a:t>
            </a:r>
          </a:p>
          <a:p>
            <a:r>
              <a:rPr lang="en-US" sz="2400" b="1" dirty="0"/>
              <a:t>Goal:</a:t>
            </a:r>
            <a:r>
              <a:rPr lang="en-US" sz="2400" dirty="0"/>
              <a:t> Social inclusion of vulnerable groups (unemployed 50+, people with mental health conditions)</a:t>
            </a:r>
          </a:p>
          <a:p>
            <a:r>
              <a:rPr lang="en-US" sz="2400" b="1" dirty="0"/>
              <a:t>Products:</a:t>
            </a:r>
            <a:r>
              <a:rPr lang="en-US" sz="2400" dirty="0"/>
              <a:t> Organic vegetables, aromatic herbs</a:t>
            </a:r>
          </a:p>
          <a:p>
            <a:r>
              <a:rPr lang="en-US" sz="2400" b="1" dirty="0"/>
              <a:t>Services:</a:t>
            </a:r>
            <a:r>
              <a:rPr lang="en-US" sz="2400" dirty="0"/>
              <a:t> Training, agritourism, collaboration with schools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0108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60DF710-4533-B111-4F02-A9C00D2FE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3EA0345B-B241-397F-C165-D4BD28307A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sz="4000" b="1" dirty="0"/>
              <a:t>Business Model Canvas – Land of Solidarity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600CFFFB-74A9-B68B-2A73-CBB09988C2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556659"/>
            <a:ext cx="10907486" cy="4365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Value Proposition:</a:t>
            </a:r>
            <a:r>
              <a:rPr lang="en-US" sz="2400" dirty="0"/>
              <a:t> Organic products + social inclusion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Customer Segments:</a:t>
            </a:r>
            <a:r>
              <a:rPr lang="en-US" sz="2400" dirty="0"/>
              <a:t> Local consumers, schools, tourists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Channels:</a:t>
            </a:r>
            <a:r>
              <a:rPr lang="en-US" sz="2400" dirty="0"/>
              <a:t> E-shop, local markets, community events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Customer Relationships:</a:t>
            </a:r>
            <a:r>
              <a:rPr lang="en-US" sz="2400" dirty="0"/>
              <a:t> Education, subscriptions, events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Revenue Streams:</a:t>
            </a:r>
            <a:r>
              <a:rPr lang="en-US" sz="2400" dirty="0"/>
              <a:t> Sales, subscriptions, donations, grants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Key Activities:</a:t>
            </a:r>
            <a:r>
              <a:rPr lang="en-US" sz="2400" dirty="0"/>
              <a:t> Cultivation, distribution, education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Key Resources:</a:t>
            </a:r>
            <a:r>
              <a:rPr lang="en-US" sz="2400" dirty="0"/>
              <a:t> Land, staff, greenhouses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Key Partners:</a:t>
            </a:r>
            <a:r>
              <a:rPr lang="en-US" sz="2400" dirty="0"/>
              <a:t> Municipality, Social Cooperative Enterprise (</a:t>
            </a:r>
            <a:r>
              <a:rPr lang="en-US" sz="2400" dirty="0" err="1"/>
              <a:t>Koin.S.Ep</a:t>
            </a:r>
            <a:r>
              <a:rPr lang="en-US" sz="2400" dirty="0"/>
              <a:t>.), NGOs, cooperatives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b="1" dirty="0"/>
              <a:t>Cost Structure:</a:t>
            </a:r>
            <a:r>
              <a:rPr lang="en-US" sz="2400" dirty="0"/>
              <a:t> Salaries, cultivation, packaging, marketing</a:t>
            </a:r>
            <a:endParaRPr lang="el-GR" sz="24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6796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D1F75A9-5BE9-19CE-1891-01B990EE8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A9F01E87-E509-009F-66B2-0A6D9B35B9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sz="4000" b="1" dirty="0"/>
              <a:t>📊 European Statistics on Social Farming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BB171F56-AFCE-C4BE-46F7-870BCA5DF3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690688"/>
            <a:ext cx="10907486" cy="4365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sz="2400" b="1" dirty="0"/>
              <a:t>Social farming is rapidly expanding across Europe, offering both social and economic value:</a:t>
            </a:r>
          </a:p>
          <a:p>
            <a:pPr marL="114300" indent="0">
              <a:buNone/>
            </a:pPr>
            <a:endParaRPr lang="en-US" sz="24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Netherlands: From €11.3 million (2011) to €88.6 million (2018)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Estimated sector value: Approximately €250 million overall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Average income per farm: Around €200,000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8717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01A5C20-26FD-C2AC-3B3C-64DDC11F3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6D8A03E4-F547-5B90-016B-4BF34D001C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sz="4000" b="1" dirty="0"/>
              <a:t>📈 Measuring Social Impact (Social Return Metrics)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31867A1F-B5A3-1370-6EE2-AE72773AE2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42257" y="1690688"/>
            <a:ext cx="10907486" cy="4365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sz="2400" b="1" dirty="0"/>
              <a:t>To evaluate social impact, various tools are used, such as:</a:t>
            </a:r>
          </a:p>
          <a:p>
            <a:pPr marL="114300" indent="0">
              <a:buNone/>
            </a:pPr>
            <a:endParaRPr lang="en-US" sz="2400" b="1" dirty="0"/>
          </a:p>
          <a:p>
            <a:r>
              <a:rPr lang="en-US" sz="2400" b="1" dirty="0"/>
              <a:t>SROI (Social Return on Investment)</a:t>
            </a:r>
          </a:p>
          <a:p>
            <a:r>
              <a:rPr lang="en-US" sz="2400" b="1" dirty="0"/>
              <a:t>SWOT, AHP, and the Business Model Canvas</a:t>
            </a:r>
          </a:p>
          <a:p>
            <a:r>
              <a:rPr lang="en-US" sz="2400" b="1" dirty="0"/>
              <a:t>A combination of quantitative and qualitative data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4432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A12E0A8E-4B85-B3F0-F302-C75732BFC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326815A7-ECA9-A3BB-D7F6-629A3091AD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sz="4000" dirty="0"/>
              <a:t>👩‍🌾 </a:t>
            </a:r>
            <a:r>
              <a:rPr lang="en-US" sz="4000" dirty="0"/>
              <a:t>Greek Reality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B507D86C-CBDA-AAD7-092C-724D2C315C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690688"/>
            <a:ext cx="10907486" cy="296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sz="2400" b="1" dirty="0"/>
              <a:t>Social farming in Greece is mainly supported by family farms:</a:t>
            </a:r>
          </a:p>
          <a:p>
            <a:pPr marL="114300" indent="0">
              <a:buNone/>
            </a:pPr>
            <a:endParaRPr lang="en-US" sz="2400" dirty="0"/>
          </a:p>
          <a:p>
            <a:r>
              <a:rPr lang="en-US" sz="2400" b="1" dirty="0"/>
              <a:t>80%</a:t>
            </a:r>
            <a:r>
              <a:rPr lang="en-US" sz="2400" dirty="0"/>
              <a:t> of agricultural production comes from family-run farms</a:t>
            </a:r>
          </a:p>
          <a:p>
            <a:r>
              <a:rPr lang="en-US" sz="2400" b="1" dirty="0"/>
              <a:t>1 in 3 farms</a:t>
            </a:r>
            <a:r>
              <a:rPr lang="en-US" sz="2400" dirty="0"/>
              <a:t> is owned by women</a:t>
            </a:r>
          </a:p>
          <a:p>
            <a:r>
              <a:rPr lang="en-US" sz="2400" b="1" dirty="0"/>
              <a:t>High development potential</a:t>
            </a:r>
            <a:r>
              <a:rPr lang="en-US" sz="2400" dirty="0"/>
              <a:t> through </a:t>
            </a:r>
            <a:r>
              <a:rPr lang="en-US" sz="2400" b="1" dirty="0"/>
              <a:t>ESPA</a:t>
            </a:r>
            <a:r>
              <a:rPr lang="en-US" sz="2400" dirty="0"/>
              <a:t> and </a:t>
            </a:r>
            <a:r>
              <a:rPr lang="en-US" sz="2400" b="1" dirty="0"/>
              <a:t>LEADER</a:t>
            </a:r>
            <a:r>
              <a:rPr lang="en-US" sz="2400" dirty="0"/>
              <a:t> funding programs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9164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D958655-E771-F277-4DDE-CA0E65169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B9762559-70FA-A920-EF89-B1B3F36D6D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sz="4000" b="1" dirty="0"/>
              <a:t>📌 </a:t>
            </a:r>
            <a:r>
              <a:rPr lang="en-US" sz="4000" b="1" dirty="0"/>
              <a:t>Application Examples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752A0073-F399-D348-8EF0-5FED827BFD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690688"/>
            <a:ext cx="10907486" cy="296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sz="2400" b="1" dirty="0"/>
              <a:t>Indicative Examples of Social Farming:</a:t>
            </a:r>
          </a:p>
          <a:p>
            <a:pPr marL="114300" indent="0">
              <a:buNone/>
            </a:pPr>
            <a:endParaRPr lang="en-US" sz="2400" dirty="0"/>
          </a:p>
          <a:p>
            <a:r>
              <a:rPr lang="en-US" sz="2400" b="1" dirty="0"/>
              <a:t>Cultivation by individuals with disabilities or mental health conditions</a:t>
            </a:r>
            <a:endParaRPr lang="en-US" sz="2400" dirty="0"/>
          </a:p>
          <a:p>
            <a:r>
              <a:rPr lang="en-US" sz="2400" b="1" dirty="0"/>
              <a:t>Partnerships with schools and municipalities</a:t>
            </a:r>
            <a:r>
              <a:rPr lang="en-US" sz="2400" dirty="0"/>
              <a:t> for educational projects</a:t>
            </a:r>
          </a:p>
          <a:p>
            <a:r>
              <a:rPr lang="en-US" sz="2400" b="1" dirty="0"/>
              <a:t>Agritourism &amp; experience farms</a:t>
            </a:r>
            <a:r>
              <a:rPr lang="en-US" sz="2400" dirty="0"/>
              <a:t> that engage local communities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8499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736C3B2-41B5-8D6D-B593-60B22C435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DF7D7429-F5B1-7DC1-EDD3-B71F9F42ED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sz="4000" dirty="0"/>
              <a:t>🌾 </a:t>
            </a:r>
            <a:r>
              <a:rPr lang="en-US" sz="4000" dirty="0"/>
              <a:t>FARM’IN PROGRAM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AC443722-A64C-CECA-3BC2-1CC3EC8543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690688"/>
            <a:ext cx="10907486" cy="356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14300" indent="0">
              <a:buNone/>
            </a:pPr>
            <a:r>
              <a:rPr lang="en-US" b="1" dirty="0"/>
              <a:t>Erasmus+ European Project on Social Farming (2020–2022):</a:t>
            </a:r>
          </a:p>
          <a:p>
            <a:endParaRPr lang="en-US" dirty="0"/>
          </a:p>
          <a:p>
            <a:r>
              <a:rPr lang="en-US" dirty="0"/>
              <a:t>Development of </a:t>
            </a:r>
            <a:r>
              <a:rPr lang="en-US" b="1" dirty="0"/>
              <a:t>training tools</a:t>
            </a:r>
            <a:r>
              <a:rPr lang="en-US" dirty="0"/>
              <a:t> for social farming</a:t>
            </a:r>
          </a:p>
          <a:p>
            <a:r>
              <a:rPr lang="en-US" dirty="0"/>
              <a:t>Focus on </a:t>
            </a:r>
            <a:r>
              <a:rPr lang="en-US" b="1" dirty="0"/>
              <a:t>three key roles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Social Farm Tutor</a:t>
            </a:r>
            <a:endParaRPr lang="en-US" dirty="0"/>
          </a:p>
          <a:p>
            <a:pPr lvl="1"/>
            <a:r>
              <a:rPr lang="en-US" b="1" dirty="0"/>
              <a:t>Manager</a:t>
            </a:r>
            <a:endParaRPr lang="en-US" dirty="0"/>
          </a:p>
          <a:p>
            <a:pPr lvl="1"/>
            <a:r>
              <a:rPr lang="en-US" b="1" dirty="0"/>
              <a:t>Educator</a:t>
            </a:r>
            <a:endParaRPr lang="en-US" dirty="0"/>
          </a:p>
          <a:p>
            <a:r>
              <a:rPr lang="en-US" dirty="0"/>
              <a:t>Promotion of </a:t>
            </a:r>
            <a:r>
              <a:rPr lang="en-US" b="1" dirty="0"/>
              <a:t>inclusion for people with disabilities</a:t>
            </a:r>
            <a:endParaRPr lang="en-US" dirty="0"/>
          </a:p>
          <a:p>
            <a:r>
              <a:rPr lang="en-US" dirty="0"/>
              <a:t>Participating countries: </a:t>
            </a:r>
            <a:r>
              <a:rPr lang="en-US" b="1" dirty="0"/>
              <a:t>Italy, Spain, the Netherlands, Austria, Turkey</a:t>
            </a:r>
            <a:endParaRPr lang="en-US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379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0902553-9EEB-938F-A907-AACAD29BF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A7EDC915-2FD1-A30B-AD45-6CAC538DF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n-US" sz="4000" b="1" dirty="0"/>
              <a:t>🌍 Examples of Good Practices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3D78AB27-72ED-DC05-E392-7467CC83F8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436915"/>
            <a:ext cx="10907486" cy="439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sz="2400" b="1" dirty="0"/>
              <a:t>Social Farms in Europe:</a:t>
            </a:r>
            <a:endParaRPr lang="en-US" sz="2400" dirty="0"/>
          </a:p>
          <a:p>
            <a:r>
              <a:rPr lang="en-US" sz="2400" b="1" dirty="0"/>
              <a:t>Kerry Social Farming (Ireland):</a:t>
            </a:r>
            <a:br>
              <a:rPr lang="en-US" sz="2400" dirty="0"/>
            </a:br>
            <a:r>
              <a:rPr lang="en-US" sz="2400" dirty="0"/>
              <a:t>14 farms, 22 farmers involved in the inclusion of people with disabilities</a:t>
            </a:r>
          </a:p>
          <a:p>
            <a:r>
              <a:rPr lang="en-US" sz="2400" b="1" dirty="0" err="1"/>
              <a:t>FarmElder</a:t>
            </a:r>
            <a:r>
              <a:rPr lang="en-US" sz="2400" b="1" dirty="0"/>
              <a:t>:</a:t>
            </a:r>
            <a:br>
              <a:rPr lang="en-US" sz="2400" dirty="0"/>
            </a:br>
            <a:r>
              <a:rPr lang="en-US" sz="2400" dirty="0"/>
              <a:t>Programs designed for elderly people in rural areas, promoting active aging and social connection</a:t>
            </a:r>
          </a:p>
          <a:p>
            <a:r>
              <a:rPr lang="en-US" sz="2400" b="1" dirty="0" err="1"/>
              <a:t>GermSocialFarm</a:t>
            </a:r>
            <a:r>
              <a:rPr lang="en-US" sz="2400" b="1" dirty="0"/>
              <a:t> (Germany):</a:t>
            </a:r>
            <a:br>
              <a:rPr lang="en-US" sz="2400" dirty="0"/>
            </a:br>
            <a:r>
              <a:rPr lang="en-US" sz="2400" dirty="0"/>
              <a:t>Integration of specific vulnerable populations, funded by the </a:t>
            </a:r>
            <a:r>
              <a:rPr lang="en-US" sz="2400" b="1" dirty="0"/>
              <a:t>EAFRD</a:t>
            </a:r>
            <a:r>
              <a:rPr lang="en-US" sz="2400" dirty="0"/>
              <a:t> (European Agricultural Fund for Rural Development)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0391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7B33742-916D-0731-94E8-A71BB97F6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0584828F-409D-145F-92F5-F1A0AC4C37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n-US" sz="4000" b="1" dirty="0"/>
              <a:t>📊 Tools for Evaluating Social Impact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53D08064-FF26-550E-F3BC-E5213B92CB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436915"/>
            <a:ext cx="10907486" cy="439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sz="2400" b="1" dirty="0"/>
              <a:t>Combined Use of Tools for Impact Measurement:</a:t>
            </a:r>
            <a:endParaRPr lang="en-US" sz="2400" dirty="0"/>
          </a:p>
          <a:p>
            <a:r>
              <a:rPr lang="en-US" sz="2400" b="1" dirty="0"/>
              <a:t>SROI – Social Return on Investment</a:t>
            </a:r>
            <a:endParaRPr lang="en-US" sz="2400" dirty="0"/>
          </a:p>
          <a:p>
            <a:r>
              <a:rPr lang="en-US" sz="2400" b="1" dirty="0"/>
              <a:t>SWOT – Analysis of Strengths and Risks</a:t>
            </a:r>
            <a:endParaRPr lang="en-US" sz="2400" dirty="0"/>
          </a:p>
          <a:p>
            <a:r>
              <a:rPr lang="en-US" sz="2400" b="1" dirty="0"/>
              <a:t>BMC – Business Model Canvas</a:t>
            </a:r>
            <a:endParaRPr lang="en-US" sz="2400" dirty="0"/>
          </a:p>
          <a:p>
            <a:r>
              <a:rPr lang="en-US" sz="2400" b="1" dirty="0"/>
              <a:t>AHP – Analytic Hierarchy Process</a:t>
            </a:r>
            <a:endParaRPr lang="en-US" sz="2400" dirty="0"/>
          </a:p>
          <a:p>
            <a:r>
              <a:rPr lang="en-US" sz="2400" b="1" dirty="0"/>
              <a:t>Applied in:</a:t>
            </a:r>
            <a:r>
              <a:rPr lang="en-US" sz="2400" dirty="0"/>
              <a:t> Italy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8820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AB48F2F-C3E7-21DD-377B-7636CF78C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B8352887-731B-45EF-684A-E1E4F3A820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sz="4000" b="1" dirty="0"/>
              <a:t>SWOT Analysis for Social Farming in Greece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18D1A4AB-B0EA-1451-1EF5-A23E31F4C1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436915"/>
            <a:ext cx="10907486" cy="439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sz="2400" b="1" dirty="0" err="1"/>
              <a:t>Strengths:</a:t>
            </a:r>
            <a:r>
              <a:rPr lang="en-US" sz="2400" dirty="0" err="1"/>
              <a:t>High</a:t>
            </a:r>
            <a:r>
              <a:rPr lang="en-US" sz="2400" dirty="0"/>
              <a:t> level of </a:t>
            </a:r>
            <a:r>
              <a:rPr lang="en-US" sz="2400" b="1" dirty="0"/>
              <a:t>social acceptance</a:t>
            </a:r>
            <a:r>
              <a:rPr lang="el-GR" sz="2400" b="1" dirty="0"/>
              <a:t>, </a:t>
            </a:r>
            <a:r>
              <a:rPr lang="en-US" sz="2400" dirty="0"/>
              <a:t>strong </a:t>
            </a:r>
            <a:r>
              <a:rPr lang="en-US" sz="2400" b="1" dirty="0"/>
              <a:t>local community support</a:t>
            </a:r>
            <a:r>
              <a:rPr lang="el-GR" sz="2400" b="1" dirty="0"/>
              <a:t>, </a:t>
            </a:r>
            <a:r>
              <a:rPr lang="en-US" sz="2400" dirty="0"/>
              <a:t>established </a:t>
            </a:r>
            <a:r>
              <a:rPr lang="en-US" sz="2400" b="1" dirty="0"/>
              <a:t>family-based farm structures</a:t>
            </a:r>
            <a:endParaRPr lang="en-US" sz="2400" dirty="0"/>
          </a:p>
          <a:p>
            <a:r>
              <a:rPr lang="en-US" sz="2400" b="1" dirty="0"/>
              <a:t>Weaknesses: Limited training and education</a:t>
            </a:r>
            <a:r>
              <a:rPr lang="en-US" sz="2400" dirty="0"/>
              <a:t> in social farming practices, </a:t>
            </a:r>
            <a:r>
              <a:rPr lang="en-US" sz="2400" b="1" dirty="0"/>
              <a:t>dependency on subsidies</a:t>
            </a:r>
            <a:r>
              <a:rPr lang="en-US" sz="2400" dirty="0"/>
              <a:t> for financial sustainability</a:t>
            </a:r>
          </a:p>
          <a:p>
            <a:r>
              <a:rPr lang="en-US" sz="2400" b="1" dirty="0"/>
              <a:t>Opportunities: </a:t>
            </a:r>
            <a:r>
              <a:rPr lang="en-US" sz="2400" dirty="0"/>
              <a:t>Availability of </a:t>
            </a:r>
            <a:r>
              <a:rPr lang="en-US" sz="2400" b="1" dirty="0"/>
              <a:t>EU funding programs</a:t>
            </a:r>
            <a:r>
              <a:rPr lang="en-US" sz="2400" dirty="0"/>
              <a:t> (e.g., ESPA), support through the </a:t>
            </a:r>
            <a:r>
              <a:rPr lang="en-US" sz="2400" b="1" dirty="0"/>
              <a:t>Green Transition</a:t>
            </a:r>
            <a:r>
              <a:rPr lang="en-US" sz="2400" dirty="0"/>
              <a:t> and environmental initiatives, growth potential in </a:t>
            </a:r>
            <a:r>
              <a:rPr lang="en-US" sz="2400" b="1" dirty="0"/>
              <a:t>agritourism</a:t>
            </a:r>
            <a:r>
              <a:rPr lang="en-US" sz="2400" dirty="0"/>
              <a:t> and experiential farming</a:t>
            </a:r>
          </a:p>
          <a:p>
            <a:r>
              <a:rPr lang="en-US" sz="2400" b="1" dirty="0"/>
              <a:t>Threats: </a:t>
            </a:r>
            <a:r>
              <a:rPr lang="en-US" sz="2400" dirty="0"/>
              <a:t>Persistent </a:t>
            </a:r>
            <a:r>
              <a:rPr lang="en-US" sz="2400" b="1" dirty="0"/>
              <a:t>economic uncertainty</a:t>
            </a:r>
            <a:r>
              <a:rPr lang="en-US" sz="2400" dirty="0"/>
              <a:t>, </a:t>
            </a:r>
            <a:r>
              <a:rPr lang="en-US" sz="2400" b="1" dirty="0"/>
              <a:t>climate change</a:t>
            </a:r>
            <a:r>
              <a:rPr lang="en-US" sz="2400" dirty="0"/>
              <a:t> impacting agricultural stability and productivity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8230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19007EF-60CA-2D64-0301-1E426AF7D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4CCABF9F-34CD-1515-D083-AE67A36C0E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sz="4000" b="1" dirty="0"/>
              <a:t>Roadmap for Implementing a Social Farm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1EF78D31-5216-7894-0923-F73B9426B2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436915"/>
            <a:ext cx="10907486" cy="439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sz="2400" b="1" dirty="0"/>
              <a:t>Steps to Create a Sustainable Model:</a:t>
            </a:r>
          </a:p>
          <a:p>
            <a:pPr marL="571500" indent="-457200">
              <a:buFont typeface="+mj-lt"/>
              <a:buAutoNum type="arabicPeriod"/>
            </a:pPr>
            <a:endParaRPr lang="en-US" sz="2400" dirty="0"/>
          </a:p>
          <a:p>
            <a:pPr indent="-457200">
              <a:buFont typeface="+mj-lt"/>
              <a:buAutoNum type="arabicPeriod"/>
            </a:pPr>
            <a:r>
              <a:rPr lang="en-US" sz="2400" dirty="0"/>
              <a:t>Analysis of local needs &amp; mission planning</a:t>
            </a:r>
          </a:p>
          <a:p>
            <a:pPr indent="-457200">
              <a:buFont typeface="+mj-lt"/>
              <a:buAutoNum type="arabicPeriod"/>
            </a:pPr>
            <a:r>
              <a:rPr lang="en-US" sz="2400" dirty="0"/>
              <a:t>Development of a business model (BMC)</a:t>
            </a:r>
          </a:p>
          <a:p>
            <a:pPr indent="-457200">
              <a:buFont typeface="+mj-lt"/>
              <a:buAutoNum type="arabicPeriod"/>
            </a:pPr>
            <a:r>
              <a:rPr lang="en-US" sz="2400" dirty="0"/>
              <a:t>Securing funding (ESPA, LEADER, Social Cooperative Enterprises)</a:t>
            </a:r>
          </a:p>
          <a:p>
            <a:pPr indent="-457200">
              <a:buFont typeface="+mj-lt"/>
              <a:buAutoNum type="arabicPeriod"/>
            </a:pPr>
            <a:r>
              <a:rPr lang="en-US" sz="2400" dirty="0"/>
              <a:t>Staff training – Building partnerships</a:t>
            </a:r>
          </a:p>
          <a:p>
            <a:pPr indent="-457200">
              <a:buFont typeface="+mj-lt"/>
              <a:buAutoNum type="arabicPeriod"/>
            </a:pPr>
            <a:r>
              <a:rPr lang="en-US" sz="2400" dirty="0"/>
              <a:t>Pilot implementation &amp; evaluation (SROI, SWOT)</a:t>
            </a:r>
          </a:p>
          <a:p>
            <a:pPr indent="-457200">
              <a:buFont typeface="+mj-lt"/>
              <a:buAutoNum type="arabicPeriod"/>
            </a:pPr>
            <a:r>
              <a:rPr lang="en-US" sz="2400" dirty="0"/>
              <a:t>Dissemination &amp; networking (NGOs, Municipalities, Schools)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67782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482BFAB3-A68A-572C-05A3-AA280C491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435DF7B2-B191-59E9-8462-53E69F0F27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sz="4000" b="1" dirty="0"/>
              <a:t>Visual Representation of the Business Model Canvas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5C6A93D6-E18E-78CE-7BEB-A627BF4195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48343" y="2340072"/>
            <a:ext cx="6183086" cy="3744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buNone/>
            </a:pPr>
            <a:r>
              <a:rPr lang="el-GR" sz="2000" b="1" dirty="0"/>
              <a:t>1.</a:t>
            </a:r>
            <a:r>
              <a:rPr lang="en-US" sz="2000" b="1" dirty="0"/>
              <a:t>Value Proposition:</a:t>
            </a:r>
            <a:br>
              <a:rPr lang="en-US" sz="2000" dirty="0"/>
            </a:br>
            <a:r>
              <a:rPr lang="en-US" sz="2000" dirty="0"/>
              <a:t>Organic products + social inclusion</a:t>
            </a:r>
          </a:p>
          <a:p>
            <a:pPr marL="0" indent="0">
              <a:buNone/>
            </a:pPr>
            <a:r>
              <a:rPr lang="el-GR" sz="2000" b="1" dirty="0"/>
              <a:t>2.</a:t>
            </a:r>
            <a:r>
              <a:rPr lang="en-US" sz="2000" b="1" dirty="0"/>
              <a:t>Customer Segments:</a:t>
            </a:r>
            <a:br>
              <a:rPr lang="en-US" sz="2000" dirty="0"/>
            </a:br>
            <a:r>
              <a:rPr lang="en-US" sz="2000" dirty="0"/>
              <a:t>Consumers, municipalities, schools</a:t>
            </a:r>
          </a:p>
          <a:p>
            <a:pPr marL="0" indent="0">
              <a:buNone/>
            </a:pPr>
            <a:r>
              <a:rPr lang="el-GR" sz="2000" b="1" dirty="0"/>
              <a:t>3.</a:t>
            </a:r>
            <a:r>
              <a:rPr lang="en-US" sz="2000" b="1" dirty="0"/>
              <a:t>Channels:</a:t>
            </a:r>
            <a:br>
              <a:rPr lang="en-US" sz="2000" dirty="0"/>
            </a:br>
            <a:r>
              <a:rPr lang="en-US" sz="2000" dirty="0"/>
              <a:t>Local markets, e-shop</a:t>
            </a:r>
          </a:p>
          <a:p>
            <a:pPr marL="0" indent="0">
              <a:buNone/>
            </a:pPr>
            <a:r>
              <a:rPr lang="el-GR" sz="2000" b="1" dirty="0"/>
              <a:t>4.</a:t>
            </a:r>
            <a:r>
              <a:rPr lang="en-US" sz="2000" b="1" dirty="0"/>
              <a:t>Customer Relationships:</a:t>
            </a:r>
            <a:br>
              <a:rPr lang="en-US" sz="2000" dirty="0"/>
            </a:br>
            <a:r>
              <a:rPr lang="en-US" sz="2000" dirty="0"/>
              <a:t>Educational programs, subscriptions</a:t>
            </a:r>
          </a:p>
          <a:p>
            <a:pPr marL="0" indent="0">
              <a:buNone/>
            </a:pPr>
            <a:r>
              <a:rPr lang="el-GR" sz="2000" b="1" dirty="0">
                <a:solidFill>
                  <a:srgbClr val="000000"/>
                </a:solidFill>
              </a:rPr>
              <a:t>5.</a:t>
            </a:r>
            <a:r>
              <a:rPr lang="en-US" sz="2000" b="1" dirty="0">
                <a:solidFill>
                  <a:srgbClr val="000000"/>
                </a:solidFill>
              </a:rPr>
              <a:t>Revenue Streams: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Product sales, donations, grants</a:t>
            </a:r>
          </a:p>
          <a:p>
            <a:pPr marL="0" indent="0">
              <a:buNone/>
            </a:pPr>
            <a:endParaRPr lang="en-US" sz="2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609918-62E3-2EC5-E155-FB5AA7762F90}"/>
              </a:ext>
            </a:extLst>
          </p:cNvPr>
          <p:cNvSpPr txBox="1"/>
          <p:nvPr/>
        </p:nvSpPr>
        <p:spPr>
          <a:xfrm>
            <a:off x="6248399" y="2525130"/>
            <a:ext cx="5943601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6.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Key Activities: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Cultivation, education, distribution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7.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Key Resources: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Staff, land/facilities, partnerships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8.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Key Partners: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Municipalities, social cooperatives (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Koin.S.Ep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.), NGOs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9.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Cost Structure: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Salaries, supplies, promotion/marketing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1DCE92-15B3-49AE-332C-B41BEF2D747E}"/>
              </a:ext>
            </a:extLst>
          </p:cNvPr>
          <p:cNvSpPr txBox="1"/>
          <p:nvPr/>
        </p:nvSpPr>
        <p:spPr>
          <a:xfrm>
            <a:off x="2280557" y="1443388"/>
            <a:ext cx="76308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en-US" sz="2000" b="1" dirty="0"/>
              <a:t>The 9 Core Elements of the Business Model Canvas with Examples for a Social Farm: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73590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4F63095-D238-86F1-0EAC-3D7FBF719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CC31C4E4-6B51-B0A1-2B1A-E81E45D971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sz="4000" b="1" dirty="0"/>
              <a:t>Key funding instruments for social farming in Greece (2025)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7D93FD8C-E349-3A8E-BFE3-98548CA198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690688"/>
            <a:ext cx="10907486" cy="439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sz="2400" b="1" dirty="0"/>
              <a:t>Funding Sources for Social Farms:</a:t>
            </a:r>
            <a:endParaRPr lang="en-US" sz="2400" dirty="0"/>
          </a:p>
          <a:p>
            <a:pPr marL="114300" indent="0">
              <a:buNone/>
            </a:pPr>
            <a:r>
              <a:rPr lang="en-US" sz="2400" dirty="0"/>
              <a:t>➤ </a:t>
            </a:r>
            <a:r>
              <a:rPr lang="en-US" sz="2400" b="1" dirty="0"/>
              <a:t>ESPA 2021–2027:</a:t>
            </a:r>
            <a:r>
              <a:rPr lang="en-US" sz="2400" dirty="0"/>
              <a:t> Green Transition, Social Economy</a:t>
            </a:r>
            <a:br>
              <a:rPr lang="en-US" sz="2400" dirty="0"/>
            </a:br>
            <a:r>
              <a:rPr lang="en-US" sz="2400" dirty="0"/>
              <a:t>➤ </a:t>
            </a:r>
            <a:r>
              <a:rPr lang="en-US" sz="2400" b="1" dirty="0"/>
              <a:t>LEADER:</a:t>
            </a:r>
            <a:r>
              <a:rPr lang="en-US" sz="2400" dirty="0"/>
              <a:t> Local development through Local Action Groups (LAGs)</a:t>
            </a:r>
            <a:br>
              <a:rPr lang="en-US" sz="2400" dirty="0"/>
            </a:br>
            <a:r>
              <a:rPr lang="en-US" sz="2400" dirty="0"/>
              <a:t>➤ </a:t>
            </a:r>
            <a:r>
              <a:rPr lang="en-US" sz="2400" b="1" dirty="0"/>
              <a:t>Green Fund:</a:t>
            </a:r>
            <a:r>
              <a:rPr lang="en-US" sz="2400" dirty="0"/>
              <a:t> Environmental projects and sustainability initiatives</a:t>
            </a:r>
            <a:br>
              <a:rPr lang="en-US" sz="2400" dirty="0"/>
            </a:br>
            <a:r>
              <a:rPr lang="en-US" sz="2400" dirty="0"/>
              <a:t>➤ </a:t>
            </a:r>
            <a:r>
              <a:rPr lang="en-US" sz="2400" b="1" dirty="0"/>
              <a:t>European Social Fund Plus (ESF+)</a:t>
            </a:r>
            <a:br>
              <a:rPr lang="en-US" sz="2400" dirty="0"/>
            </a:br>
            <a:r>
              <a:rPr lang="en-US" sz="2400" dirty="0"/>
              <a:t>➤ </a:t>
            </a:r>
            <a:r>
              <a:rPr lang="en-US" sz="2400" b="1" dirty="0"/>
              <a:t>Crowdfunding platforms</a:t>
            </a:r>
            <a:r>
              <a:rPr lang="en-US" sz="2400" dirty="0"/>
              <a:t> &amp; </a:t>
            </a:r>
            <a:r>
              <a:rPr lang="en-US" sz="2400" b="1" dirty="0"/>
              <a:t>Social Cooperative Enterprises (</a:t>
            </a:r>
            <a:r>
              <a:rPr lang="en-US" sz="2400" b="1" dirty="0" err="1"/>
              <a:t>Koin.S.Ep</a:t>
            </a:r>
            <a:r>
              <a:rPr lang="en-US" sz="2400" b="1" dirty="0"/>
              <a:t>.)</a:t>
            </a:r>
            <a:endParaRPr lang="en-US" sz="24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25080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95D811E-E4A5-BF87-3D3A-E79320DC6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E1D61966-D7CD-C0F2-030C-1AEECE9BDC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br>
              <a:rPr lang="en-US"/>
            </a:br>
            <a:endParaRPr lang="en-US" dirty="0"/>
          </a:p>
        </p:txBody>
      </p:sp>
      <p:pic>
        <p:nvPicPr>
          <p:cNvPr id="6" name="Picture 5" descr="A graph showing the number of farmers in the country&#10;&#10;AI-generated content may be incorrect.">
            <a:extLst>
              <a:ext uri="{FF2B5EF4-FFF2-40B4-BE49-F238E27FC236}">
                <a16:creationId xmlns:a16="http://schemas.microsoft.com/office/drawing/2014/main" id="{93DC3E8D-2978-EF80-7442-8BECB731E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14" y="1296761"/>
            <a:ext cx="8056789" cy="483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98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497E2711-B3D1-CE7E-DF25-D8D74BD93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2EC73411-6305-507A-830C-D60E779020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br>
              <a:rPr lang="en-US" dirty="0"/>
            </a:br>
            <a:endParaRPr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149ECE-DB99-99C8-01C9-7DCEB65FE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585818"/>
              </p:ext>
            </p:extLst>
          </p:nvPr>
        </p:nvGraphicFramePr>
        <p:xfrm>
          <a:off x="457200" y="2762794"/>
          <a:ext cx="6161316" cy="2936457"/>
        </p:xfrm>
        <a:graphic>
          <a:graphicData uri="http://schemas.openxmlformats.org/drawingml/2006/table">
            <a:tbl>
              <a:tblPr/>
              <a:tblGrid>
                <a:gridCol w="1540329">
                  <a:extLst>
                    <a:ext uri="{9D8B030D-6E8A-4147-A177-3AD203B41FA5}">
                      <a16:colId xmlns:a16="http://schemas.microsoft.com/office/drawing/2014/main" val="788125496"/>
                    </a:ext>
                  </a:extLst>
                </a:gridCol>
                <a:gridCol w="1540329">
                  <a:extLst>
                    <a:ext uri="{9D8B030D-6E8A-4147-A177-3AD203B41FA5}">
                      <a16:colId xmlns:a16="http://schemas.microsoft.com/office/drawing/2014/main" val="3644164252"/>
                    </a:ext>
                  </a:extLst>
                </a:gridCol>
                <a:gridCol w="1540329">
                  <a:extLst>
                    <a:ext uri="{9D8B030D-6E8A-4147-A177-3AD203B41FA5}">
                      <a16:colId xmlns:a16="http://schemas.microsoft.com/office/drawing/2014/main" val="2327686218"/>
                    </a:ext>
                  </a:extLst>
                </a:gridCol>
                <a:gridCol w="1540329">
                  <a:extLst>
                    <a:ext uri="{9D8B030D-6E8A-4147-A177-3AD203B41FA5}">
                      <a16:colId xmlns:a16="http://schemas.microsoft.com/office/drawing/2014/main" val="489404184"/>
                    </a:ext>
                  </a:extLst>
                </a:gridCol>
              </a:tblGrid>
              <a:tr h="345465">
                <a:tc>
                  <a:txBody>
                    <a:bodyPr/>
                    <a:lstStyle/>
                    <a:p>
                      <a:r>
                        <a:rPr lang="en-US" dirty="0">
                          <a:ln>
                            <a:noFill/>
                          </a:ln>
                        </a:rPr>
                        <a:t>Statistic</a:t>
                      </a:r>
                      <a:endParaRPr lang="el-GR" dirty="0">
                        <a:ln>
                          <a:noFill/>
                        </a:ln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Percentage</a:t>
                      </a:r>
                      <a:r>
                        <a:rPr lang="en-US" dirty="0"/>
                        <a:t> </a:t>
                      </a:r>
                      <a:endParaRPr lang="el-GR" dirty="0">
                        <a:ln>
                          <a:noFill/>
                        </a:ln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n>
                            <a:noFill/>
                          </a:ln>
                        </a:rPr>
                        <a:t>Year</a:t>
                      </a:r>
                      <a:endParaRPr lang="el-GR" dirty="0">
                        <a:ln>
                          <a:noFill/>
                        </a:ln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n>
                            <a:noFill/>
                          </a:ln>
                        </a:rPr>
                        <a:t>Source</a:t>
                      </a:r>
                      <a:endParaRPr lang="el-GR" dirty="0">
                        <a:ln>
                          <a:noFill/>
                        </a:ln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04235"/>
                  </a:ext>
                </a:extLst>
              </a:tr>
              <a:tr h="863664">
                <a:tc>
                  <a:txBody>
                    <a:bodyPr/>
                    <a:lstStyle/>
                    <a:p>
                      <a:r>
                        <a:rPr lang="en-US" dirty="0">
                          <a:ln>
                            <a:noFill/>
                          </a:ln>
                        </a:rPr>
                        <a:t>Family farms</a:t>
                      </a:r>
                      <a:endParaRPr lang="el-GR" dirty="0">
                        <a:ln>
                          <a:noFill/>
                        </a:ln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ln>
                            <a:noFill/>
                          </a:ln>
                        </a:rPr>
                        <a:t>~80%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>
                          <a:ln>
                            <a:noFill/>
                          </a:ln>
                        </a:rPr>
                        <a:t>2020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n>
                            <a:noFill/>
                          </a:ln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Eurostat / FABLE Consortium</a:t>
                      </a:r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351618"/>
                  </a:ext>
                </a:extLst>
              </a:tr>
              <a:tr h="863664">
                <a:tc>
                  <a:txBody>
                    <a:bodyPr/>
                    <a:lstStyle/>
                    <a:p>
                      <a:r>
                        <a:rPr lang="en-US" b="1" dirty="0"/>
                        <a:t>Organic farming</a:t>
                      </a:r>
                      <a:endParaRPr lang="en-US" dirty="0"/>
                    </a:p>
                    <a:p>
                      <a:endParaRPr lang="el-GR" dirty="0">
                        <a:ln>
                          <a:noFill/>
                        </a:ln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ln>
                            <a:noFill/>
                          </a:ln>
                        </a:rPr>
                        <a:t>~10%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ln>
                            <a:noFill/>
                          </a:ln>
                        </a:rPr>
                        <a:t>2021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FoodTank</a:t>
                      </a:r>
                      <a:r>
                        <a:rPr lang="en-US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/ URGENCI</a:t>
                      </a:r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324759"/>
                  </a:ext>
                </a:extLst>
              </a:tr>
              <a:tr h="863664">
                <a:tc>
                  <a:txBody>
                    <a:bodyPr/>
                    <a:lstStyle/>
                    <a:p>
                      <a:r>
                        <a:rPr lang="en-US" dirty="0">
                          <a:ln>
                            <a:noFill/>
                          </a:ln>
                        </a:rPr>
                        <a:t>Owned by women farmers</a:t>
                      </a:r>
                      <a:endParaRPr lang="el-GR" dirty="0">
                        <a:ln>
                          <a:noFill/>
                        </a:ln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>
                          <a:ln>
                            <a:noFill/>
                          </a:ln>
                        </a:rPr>
                        <a:t>~33%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ln>
                            <a:noFill/>
                          </a:ln>
                        </a:rPr>
                        <a:t>2019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n>
                            <a:noFill/>
                          </a:ln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SAGE Journals</a:t>
                      </a:r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42737"/>
                  </a:ext>
                </a:extLst>
              </a:tr>
            </a:tbl>
          </a:graphicData>
        </a:graphic>
      </p:graphicFrame>
      <p:pic>
        <p:nvPicPr>
          <p:cNvPr id="5" name="Picture 4" descr="A graph showing the number of farmers&#10;&#10;AI-generated content may be incorrect.">
            <a:extLst>
              <a:ext uri="{FF2B5EF4-FFF2-40B4-BE49-F238E27FC236}">
                <a16:creationId xmlns:a16="http://schemas.microsoft.com/office/drawing/2014/main" id="{EC89B796-3F37-1920-E9C4-4961A08DDD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8516" y="365125"/>
            <a:ext cx="5386614" cy="322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471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AF0CF70-DFD6-41E4-0166-E1529348C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E10BEE59-82BE-F9F3-7DEE-3014697711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22768" y="769484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ts val="4400"/>
            </a:pPr>
            <a:r>
              <a:rPr lang="el-GR" altLang="el-GR" sz="4000" b="1" dirty="0">
                <a:solidFill>
                  <a:schemeClr val="tx1"/>
                </a:solidFill>
                <a:latin typeface="Arial" panose="020B0604020202020204" pitchFamily="34" charset="0"/>
              </a:rPr>
              <a:t>Useful Links</a:t>
            </a:r>
            <a:br>
              <a:rPr lang="el-GR" altLang="el-GR" sz="40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8D5C6E38-7D22-E907-F888-B9EDE8D7EF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690688"/>
            <a:ext cx="10907486" cy="439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14300" indent="0">
              <a:buNone/>
            </a:pPr>
            <a:r>
              <a:rPr lang="en-US" sz="2400" b="1" dirty="0"/>
              <a:t>1. Social </a:t>
            </a:r>
            <a:r>
              <a:rPr lang="en-US" sz="2400" b="1" dirty="0" err="1"/>
              <a:t>Farmin</a:t>
            </a:r>
            <a:r>
              <a:rPr lang="en-US" sz="2400" b="1" dirty="0"/>
              <a:t>: </a:t>
            </a:r>
            <a:r>
              <a:rPr lang="en-US" sz="2400" dirty="0">
                <a:hlinkClick r:id="rId4"/>
              </a:rPr>
              <a:t>https://www.youtube.com/watch?v=pkm8EBcxZDY</a:t>
            </a:r>
            <a:endParaRPr lang="en-US" sz="2400" dirty="0"/>
          </a:p>
          <a:p>
            <a:pPr marL="114300" indent="0">
              <a:buNone/>
            </a:pPr>
            <a:r>
              <a:rPr lang="en-US" sz="2400" b="1" dirty="0"/>
              <a:t>2. Network Building for Social farming     </a:t>
            </a:r>
            <a:r>
              <a:rPr lang="en-US" sz="2400" b="1" dirty="0">
                <a:hlinkClick r:id="rId5"/>
              </a:rPr>
              <a:t>https://www.youtube.com/watch?v=6nZA1uALhAU</a:t>
            </a:r>
            <a:r>
              <a:rPr lang="en-US" sz="2400" b="1" dirty="0"/>
              <a:t> </a:t>
            </a:r>
          </a:p>
          <a:p>
            <a:pPr marL="114300" indent="0">
              <a:buNone/>
            </a:pPr>
            <a:r>
              <a:rPr lang="en-US" sz="2400" b="1" dirty="0"/>
              <a:t>3. Regenerative Farming in Greece</a:t>
            </a:r>
          </a:p>
          <a:p>
            <a:r>
              <a:rPr lang="en-US" sz="2400" dirty="0">
                <a:hlinkClick r:id="rId6"/>
              </a:rPr>
              <a:t>https://youtu.be/_olF6zUzcQA</a:t>
            </a:r>
            <a:r>
              <a:rPr lang="el-GR" sz="2400" dirty="0"/>
              <a:t> </a:t>
            </a:r>
          </a:p>
          <a:p>
            <a:pPr marL="114300" indent="0">
              <a:buNone/>
            </a:pPr>
            <a:r>
              <a:rPr lang="en-US" sz="2400" b="1" dirty="0"/>
              <a:t>4. Networks for Regenerative Farming Greece</a:t>
            </a:r>
          </a:p>
          <a:p>
            <a:r>
              <a:rPr lang="en-US" sz="2400" dirty="0">
                <a:hlinkClick r:id="rId7"/>
              </a:rPr>
              <a:t>https://youtu.be/xnxq7lC0Lnw</a:t>
            </a:r>
            <a:r>
              <a:rPr lang="el-GR" sz="2400" dirty="0"/>
              <a:t> </a:t>
            </a:r>
          </a:p>
          <a:p>
            <a:pPr marL="114300" indent="0">
              <a:buNone/>
            </a:pPr>
            <a:r>
              <a:rPr lang="en-US" sz="2400" b="1" dirty="0"/>
              <a:t>5. Piraeus</a:t>
            </a:r>
          </a:p>
          <a:p>
            <a:r>
              <a:rPr lang="en-US" sz="2400" dirty="0">
                <a:hlinkClick r:id="rId8"/>
              </a:rPr>
              <a:t>https://www.youtube.com/@piraeusbank/videos</a:t>
            </a:r>
            <a:r>
              <a:rPr lang="el-GR" sz="2400" dirty="0"/>
              <a:t> </a:t>
            </a:r>
          </a:p>
          <a:p>
            <a:pPr marL="114300" indent="0">
              <a:buNone/>
            </a:pPr>
            <a:r>
              <a:rPr lang="en-US" sz="2400" b="1" dirty="0"/>
              <a:t>5.1 </a:t>
            </a:r>
            <a:r>
              <a:rPr lang="el-GR" sz="2400" b="1" dirty="0"/>
              <a:t>Επ. 1, 2ος κύκλος: ΒΙΩΣΙΜΗ ΓΕΩΡΓΙΑ, ΒΙΩΣΙΜΟΣ ΠΛΑΝΗΤΗΣ | Νερό: Ο θησαυρός που πρέπει να σώσουμε</a:t>
            </a:r>
          </a:p>
          <a:p>
            <a:r>
              <a:rPr lang="en-US" sz="2400" dirty="0">
                <a:hlinkClick r:id="rId9"/>
              </a:rPr>
              <a:t>https://youtu.be/0zYnOjE_HPc?si=1kKl48ZABLSBo0Vz</a:t>
            </a:r>
            <a:r>
              <a:rPr lang="el-GR" sz="2400" dirty="0"/>
              <a:t> 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2" name="Content Placeholder 4" descr="A red and white play button&#10;&#10;AI-generated content may be incorrect.">
            <a:extLst>
              <a:ext uri="{FF2B5EF4-FFF2-40B4-BE49-F238E27FC236}">
                <a16:creationId xmlns:a16="http://schemas.microsoft.com/office/drawing/2014/main" id="{E74292E8-168A-C7AC-909A-60B4C12231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8825" y="429746"/>
            <a:ext cx="981061" cy="679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1139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E2F7E47-E660-F7DE-660A-22A8ABB3C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82E9FBCA-EBAF-A7D5-E74C-CAC7A0AC3C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2511" y="753609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ts val="4400"/>
            </a:pPr>
            <a:r>
              <a:rPr lang="en-US" b="1" dirty="0"/>
              <a:t>Useful Links</a:t>
            </a:r>
            <a:br>
              <a:rPr lang="el-GR" altLang="el-GR" sz="40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1EC6B0E0-A6B0-5B1C-2404-62F8D1845F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690688"/>
            <a:ext cx="10907486" cy="439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r>
              <a:rPr lang="en-US" dirty="0"/>
              <a:t>The common agricultural policy supports farmers and ensures Europe’s food security : </a:t>
            </a:r>
            <a:r>
              <a:rPr lang="en-US" dirty="0">
                <a:hlinkClick r:id="rId4"/>
              </a:rPr>
              <a:t>https://agriculture.ec.europa.eu/common-agricultural-policy/cap-overview/cap-glance_en?prefLang=el</a:t>
            </a:r>
            <a:r>
              <a:rPr lang="en-US" dirty="0"/>
              <a:t> </a:t>
            </a:r>
          </a:p>
          <a:p>
            <a:r>
              <a:rPr lang="el-GR" dirty="0"/>
              <a:t>Κοινωνική γεωργία</a:t>
            </a:r>
            <a:r>
              <a:rPr lang="en-US" dirty="0"/>
              <a:t>|</a:t>
            </a:r>
            <a:r>
              <a:rPr lang="el-GR" dirty="0"/>
              <a:t>Ευρωπαική Επιτροπή : </a:t>
            </a:r>
            <a:r>
              <a:rPr lang="en-US" dirty="0">
                <a:hlinkClick r:id="rId5"/>
              </a:rPr>
              <a:t>https://ec.europa.eu/enrd/enrd-static/themes/social-aspects/social-farming/gr/social-farming_gr.html?utm_source=chatgpt.com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171A22"/>
                </a:solidFill>
                <a:cs typeface="Arial"/>
              </a:rPr>
              <a:t>Farms and farmland in the European Union – statistics: </a:t>
            </a:r>
            <a:r>
              <a:rPr lang="en-US" dirty="0">
                <a:solidFill>
                  <a:srgbClr val="000000"/>
                </a:solidFill>
                <a:hlinkClick r:id="rId6"/>
              </a:rPr>
              <a:t>https</a:t>
            </a:r>
            <a:r>
              <a:rPr lang="en-US" dirty="0">
                <a:hlinkClick r:id="rId6"/>
              </a:rPr>
              <a:t>://ec.europa.eu/eurostat/statistics-explained/index.php?title=Farms_and_farmland_in_the_European_Union_-_statistics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171A22"/>
                </a:solidFill>
                <a:cs typeface="Arial"/>
              </a:rPr>
              <a:t>Agriculture statistics - family farming in the EU: </a:t>
            </a:r>
            <a:r>
              <a:rPr lang="en-US" dirty="0">
                <a:solidFill>
                  <a:srgbClr val="000000"/>
                </a:solidFill>
                <a:hlinkClick r:id="rId7"/>
              </a:rPr>
              <a:t>https</a:t>
            </a:r>
            <a:r>
              <a:rPr lang="en-US" dirty="0">
                <a:hlinkClick r:id="rId7"/>
              </a:rPr>
              <a:t>://ec.europa.eu/eurostat/statistics-explained/index.php?title=Agriculture_statistics_-_family_farming_in_the_EU</a:t>
            </a:r>
            <a:r>
              <a:rPr lang="en-US" dirty="0"/>
              <a:t> </a:t>
            </a:r>
          </a:p>
          <a:p>
            <a:r>
              <a:rPr lang="en-US" dirty="0">
                <a:ea typeface="+mn-lt"/>
                <a:cs typeface="+mn-lt"/>
              </a:rPr>
              <a:t>CASE  STUDY: Kerry Social Farming </a:t>
            </a:r>
            <a:r>
              <a:rPr lang="en-US" dirty="0"/>
              <a:t> :</a:t>
            </a:r>
            <a:r>
              <a:rPr lang="en-US" dirty="0">
                <a:hlinkClick r:id="rId8"/>
              </a:rPr>
              <a:t>https://ec.europa.eu/programmes/erasmus-plus/project-result-content/df7fd33e-76eb-4b28-b6c0-6c97bce18c7a/COFARM_Ireland%20All%20Case%20Studies.pdf?utm_source=chatgpt.com</a:t>
            </a:r>
            <a:r>
              <a:rPr lang="el-GR" dirty="0"/>
              <a:t> 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2" name="Content Placeholder 4" descr="A red and white play button&#10;&#10;AI-generated content may be incorrect.">
            <a:extLst>
              <a:ext uri="{FF2B5EF4-FFF2-40B4-BE49-F238E27FC236}">
                <a16:creationId xmlns:a16="http://schemas.microsoft.com/office/drawing/2014/main" id="{B01C4915-0884-C966-B5C2-9AEE95AF79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429746"/>
            <a:ext cx="981061" cy="679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5910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63406BF-591F-68BE-2BE7-74A62D500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CCBC2F0F-33DE-283E-4D84-9AF62F7F62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92139" y="4413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n-US" sz="4000" b="1" dirty="0" err="1"/>
              <a:t>Conslusions</a:t>
            </a:r>
            <a:br>
              <a:rPr lang="en-US" dirty="0"/>
            </a:br>
            <a:endParaRPr dirty="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798A50B6-6434-7B7C-8ABF-A59E1B3A3F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6314" y="1690688"/>
            <a:ext cx="10907486" cy="439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sz="2400" b="1" dirty="0"/>
              <a:t>The need for balance between social mission and economic operation.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The BMC provides a clear overview and enhances strategic thinking.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Understanding customers and revenue streams is critical for resilience.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3801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2071</Words>
  <Application>Microsoft Office PowerPoint</Application>
  <PresentationFormat>Widescreen</PresentationFormat>
  <Paragraphs>184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Office Theme</vt:lpstr>
      <vt:lpstr>PowerPoint Presentation</vt:lpstr>
      <vt:lpstr>Lesson 1: Creating a Social Farming Business Model</vt:lpstr>
      <vt:lpstr>Lesson 1: Creating a Social Farming Business Model</vt:lpstr>
      <vt:lpstr>1.1 What is a Business Model? </vt:lpstr>
      <vt:lpstr>Give me an example of a Business Model </vt:lpstr>
      <vt:lpstr>1.2 Value Proposition </vt:lpstr>
      <vt:lpstr>1.3 Customer Segments </vt:lpstr>
      <vt:lpstr>1.4 Revenue Streams </vt:lpstr>
      <vt:lpstr>Practical tools: 1.5 Business Model Canvas (BMC) 1/2 </vt:lpstr>
      <vt:lpstr>Practical tools: 1.5 Business Model Canvas (BMC) 2/2 </vt:lpstr>
      <vt:lpstr>Example: Social Farm “Land of Solidarity” </vt:lpstr>
      <vt:lpstr>Business Model Canvas – Land of Solidarity </vt:lpstr>
      <vt:lpstr>📊 European Statistics on Social Farming </vt:lpstr>
      <vt:lpstr>📈 Measuring Social Impact (Social Return Metrics) </vt:lpstr>
      <vt:lpstr>👩‍🌾 Greek Reality </vt:lpstr>
      <vt:lpstr>📌 Application Examples </vt:lpstr>
      <vt:lpstr>🌾 FARM’IN PROGRAM </vt:lpstr>
      <vt:lpstr>🌍 Examples of Good Practices </vt:lpstr>
      <vt:lpstr>📊 Tools for Evaluating Social Impact </vt:lpstr>
      <vt:lpstr>SWOT Analysis for Social Farming in Greece </vt:lpstr>
      <vt:lpstr>Roadmap for Implementing a Social Farm </vt:lpstr>
      <vt:lpstr>Visual Representation of the Business Model Canvas </vt:lpstr>
      <vt:lpstr>Key funding instruments for social farming in Greece (2025) </vt:lpstr>
      <vt:lpstr> </vt:lpstr>
      <vt:lpstr> </vt:lpstr>
      <vt:lpstr>Useful Links  </vt:lpstr>
      <vt:lpstr>Useful Links  </vt:lpstr>
      <vt:lpstr>Conslusions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Tele Icce</dc:creator>
  <cp:lastModifiedBy>Stefania Tyrosvouti</cp:lastModifiedBy>
  <cp:revision>2</cp:revision>
  <dcterms:modified xsi:type="dcterms:W3CDTF">2025-08-28T12:16:25Z</dcterms:modified>
</cp:coreProperties>
</file>