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88E6259-9113-DFD1-4C03-94132DCB8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D48A638-7E2C-AB9D-CB3C-3C552DF64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6FEA3D7-8CA8-B8AF-5402-9F84725026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90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FB9D3F6-CFD7-8418-6904-A04B307A6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9B3359-CF43-EC38-CD24-ACE94895F2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5A176BD-B76A-4695-E201-0D591B70B9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536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6141755-CD61-ACDE-E937-F4042678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0781CB5-5CCF-DC48-19B2-F8C88DDC61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96DC3C3-8E20-1F11-B36C-73E4F3E66E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449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A3A3E99-BDEB-2682-902D-B92B0E924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8FB5BC6-B208-2B50-D28E-DCE698E9E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9DDC3A8-AA50-E10D-5083-BE365011E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579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2AB121-552D-EE25-E945-4684955CC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2A06754-4400-855B-17DC-306C10B7BD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3B271E54-D92F-D277-C8C2-4A44B0AFC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117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912A665-0E2F-EE2B-E466-BBCC6A6F6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E9081D8-104D-8ED8-BEC3-4930B63920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F6749AA-2C8E-C3A0-7EA3-1864FDA5E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332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61BF3EF-5D8F-84E5-02CF-8B17A8E6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E593AE0-8D6C-69D7-9B91-7F4E66C93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56604F5-2527-451A-0C49-EB366F5506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588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280B643-3C94-EA01-F67C-3D78B88D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9D164DD-1A7F-5F97-3DAB-A8A071B465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D8F3699-1A56-BC0D-A472-15AADC32F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5651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2A9E8BC-E20B-6554-DE46-F8027E900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B5CB899-F6C5-025F-A949-F55FE05AB1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0E888F0-20DA-41E6-EA78-C23963ABD4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726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A0592E-BB9F-BF49-D21F-5ED99F0B2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E763FE-8D5D-1C16-3994-0E59E6188E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B8264D9-D09B-880D-14F6-4CE62BC6D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A67385-1E91-B164-BBBE-7D8B18CF9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4D81375-3A9C-B6A1-C81F-29C62DB7D2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994F17D-D899-F800-B51F-F0F8B2C97A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5893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207AA7-BEFD-F72B-1525-485941A90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D38017A-5E3A-F61E-CAD8-55FFD43D8A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1B04DFF-BBBD-1CF0-E201-0BC54F58AC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783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673D42-CD66-EB9A-BE38-23287171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CBF92D1-7A18-BC49-5F21-321E29718D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A1359A6-117A-E7F7-3756-EE0356372C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8255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39C9C60-D9CE-7CD6-867E-CA1CE2277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E362E81-F552-611A-8579-2A2E5C2B5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8CD5331-1836-F227-8CC4-3EB5276995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2406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A531C94-D2BE-9FC0-AC73-FD991E26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E0E6804-6178-5AA2-BF29-CD2FFDF4FF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D38CEF7-821D-1DCE-B3E6-A472BC51D8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1361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80D4AE1-C10A-CA52-5338-16755A7E3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7232DFC-1038-6DF3-B33A-49769C14C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692AA4E-FDE4-ABE5-B2FF-4F3C3E303D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5209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08D1859-3614-7FE0-38E0-5FA4B8D27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803FD49-84E8-0D46-4A11-B24ED17FC7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5B2985C-84B7-85E1-7ACC-6D2BAD0BB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0973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5A9A7DC-D6D1-90B5-0E4D-A92FA05E9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E72D34D-A085-4FF7-286E-5F544B3A9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5D6C4FA-1B97-2A7F-AC5B-CF66ACF8F9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368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742F114-DD8A-D957-5A4E-E08B3BE0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35D1019-28E7-5E83-E06B-FC09D8DBC4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990FCC5-7820-4BFF-8353-F4C0FF730A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982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DE9B60D-720E-FC33-8DB6-D1F1D706A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6BAA9C3-847F-7371-C2C8-259FA40014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6B2C27D-CCF2-0917-C592-3109FAD25D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8444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6184EE2-5C08-8701-E6A3-6782F8F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C2E1EB6-8987-58EF-A759-E97000291C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1E575F1-9F35-7B94-4194-3E1D0093B3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709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E704A09-A142-44C2-81E5-E4901A39F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5348B86-D38D-1E1F-2898-D127D8ECD6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242A025-4A50-9BD9-8687-681A167A29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127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96C8406-D2AA-88EE-F81B-B1DE53D9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332A6CC-C3B7-4E72-CA41-23746A275B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B3B3A79-9C96-2C69-53EE-296E9928F8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269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74BB2FE-375D-F516-5AFE-1AB9CFD25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EF7B409-A5E7-68BF-47D3-0E99E0A6F6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E254B72-1431-BB11-14CA-58298C1772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62900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BAFE3DD-9041-182A-1A17-402A41135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6EB4E74-3EC5-DC94-E1F0-8CD521E3F8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424D035-C978-2C56-AF49-12084E41B4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59772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AB12DFF-4B9B-3078-99C6-95A8632C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60280C2-CB4E-7316-D544-9214144156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C7192CE-071D-EA46-FF85-359C8EA9C4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5356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40F6F64-2A72-D6BF-F080-79C6F23AE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5CB5AE2-DBCA-2EFE-2945-F5CD7C039E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DCD00CA-BBBA-E553-C60E-0510B9448E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11095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7A13AE0-4D3E-C63A-C697-B7EE165A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AD854C2-6CD5-3425-633B-C05499557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652A9EE-134D-6C64-2C0B-0B4116B454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92624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15299A9-3A56-759C-BF17-9B6294250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4D94C8F-4205-EBEF-ACA7-F895028655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AF0D43B-4D2F-827B-C408-2E88C74EF2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08235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F23E5AA-E3A8-8E6B-6A71-97A6A578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61484D4-B233-B8F6-38BE-4DBE0D4B5A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7EF3FCC-AA0E-EC64-0F50-7C53A0FBC1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38789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27011DA-9DB2-3153-7FC6-18C388BF1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B8ADAA9-220B-230E-DE76-3BADB22F34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98BE6DB-95F9-5A56-761C-86EEB84A71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6104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C339EBD-83EC-4258-4A6D-5E181D60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D82A87D-1B4C-E28E-B701-A13F8E01CB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2533450-B85D-38C9-7651-FC6E82D8E0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025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A98787F-0EFB-D427-09B9-09C2405C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5FE1A9-E4E6-2AF5-7F9B-905EAE815E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D506851-8625-FC95-362F-DF5A743381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3076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103B77-4287-B6FF-D7B5-FE8CC0814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FEC4A242-082E-06EC-AE91-43BDA84A42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58535C1-B81F-C1AF-D4C6-8A5F5E2953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4398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784DD8F-E4B1-BC9D-8FB3-5B8B1C22F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6005EE8-F124-59F8-9CAB-83C1C9E568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6546E64-59F0-38EA-10C0-C5D1F533A7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6763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agnagrecia.gr/" TargetMode="Externa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524000" y="18081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n-US" b="1" dirty="0"/>
              <a:t>Chapter</a:t>
            </a:r>
            <a:r>
              <a:rPr lang="el-GR" b="1" dirty="0"/>
              <a:t> 3</a:t>
            </a:r>
            <a:br>
              <a:rPr lang="el-GR" b="1" dirty="0"/>
            </a:br>
            <a:r>
              <a:rPr lang="el-GR" b="1" dirty="0"/>
              <a:t>Networking and Stakeholder Engagement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465907" y="2130553"/>
            <a:ext cx="11312435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Social farming cannot function in isolation</a:t>
            </a:r>
            <a:r>
              <a:rPr lang="en-US" dirty="0"/>
              <a:t>. By its very nature, it is a collective, cross-sectoral, and socially rooted practice. </a:t>
            </a:r>
          </a:p>
          <a:p>
            <a:pPr marL="114300" indent="0">
              <a:buNone/>
            </a:pPr>
            <a:endParaRPr lang="el-GR" dirty="0"/>
          </a:p>
          <a:p>
            <a:r>
              <a:rPr lang="en-US" dirty="0"/>
              <a:t>To be effective and sustainable,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 requires the creation of an ecosystem of relationships, trust, and synergies</a:t>
            </a:r>
            <a:r>
              <a:rPr lang="en-US" dirty="0"/>
              <a:t> — in other words, networking with relevant stakeholders.</a:t>
            </a:r>
            <a:endParaRPr lang="el-G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87F5D7-3B24-D7DC-0377-54A16223E74B}"/>
              </a:ext>
            </a:extLst>
          </p:cNvPr>
          <p:cNvSpPr txBox="1"/>
          <p:nvPr/>
        </p:nvSpPr>
        <p:spPr>
          <a:xfrm>
            <a:off x="3145970" y="158522"/>
            <a:ext cx="892410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Networking and Stakeholder Engagement</a:t>
            </a:r>
            <a:br>
              <a:rPr lang="el-GR" sz="1200" dirty="0"/>
            </a:br>
            <a:endParaRPr lang="el-G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E7376FF-6DF4-61BE-05EA-8B5CB0E1C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AB03D00-B21B-CCBA-C9DD-37A71FD82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7404"/>
            <a:ext cx="11412148" cy="4599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What are Stakeholders?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lang="en-US" dirty="0"/>
          </a:p>
          <a:p>
            <a:r>
              <a:rPr lang="en-US" dirty="0"/>
              <a:t>They are individuals, groups, or organizations who:</a:t>
            </a:r>
          </a:p>
          <a:p>
            <a:r>
              <a:rPr lang="en-US" dirty="0"/>
              <a:t>Influence or are influenced by the operation of the social farming enterprise.</a:t>
            </a:r>
          </a:p>
          <a:p>
            <a:r>
              <a:rPr lang="en-US" dirty="0"/>
              <a:t>Can offer or need resources, support, or access to communities/networks.</a:t>
            </a:r>
          </a:p>
          <a:p>
            <a:r>
              <a:rPr lang="en-US" dirty="0"/>
              <a:t>Can be allies, partners, or even critical observers.</a:t>
            </a:r>
          </a:p>
          <a:p>
            <a:r>
              <a:rPr lang="en-US" dirty="0"/>
              <a:t>Mapping stakeholders is a crucial first step for any social initiative.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FE5B29-7B91-E6A9-B11E-795A73B2A907}"/>
              </a:ext>
            </a:extLst>
          </p:cNvPr>
          <p:cNvSpPr txBox="1"/>
          <p:nvPr/>
        </p:nvSpPr>
        <p:spPr>
          <a:xfrm>
            <a:off x="3145971" y="158522"/>
            <a:ext cx="86323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Identification and Collaboration with Key Stakeholders</a:t>
            </a:r>
            <a:br>
              <a:rPr lang="el-GR" sz="1400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2045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11D6A0B-BF4B-5F41-FEAE-83282C674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8">
            <a:extLst>
              <a:ext uri="{FF2B5EF4-FFF2-40B4-BE49-F238E27FC236}">
                <a16:creationId xmlns:a16="http://schemas.microsoft.com/office/drawing/2014/main" id="{A8614AAF-550E-6B54-6494-274D7988F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826524"/>
              </p:ext>
            </p:extLst>
          </p:nvPr>
        </p:nvGraphicFramePr>
        <p:xfrm>
          <a:off x="5148944" y="106589"/>
          <a:ext cx="6836229" cy="64146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82140">
                  <a:extLst>
                    <a:ext uri="{9D8B030D-6E8A-4147-A177-3AD203B41FA5}">
                      <a16:colId xmlns:a16="http://schemas.microsoft.com/office/drawing/2014/main" val="3078919739"/>
                    </a:ext>
                  </a:extLst>
                </a:gridCol>
                <a:gridCol w="3854089">
                  <a:extLst>
                    <a:ext uri="{9D8B030D-6E8A-4147-A177-3AD203B41FA5}">
                      <a16:colId xmlns:a16="http://schemas.microsoft.com/office/drawing/2014/main" val="2754949839"/>
                    </a:ext>
                  </a:extLst>
                </a:gridCol>
              </a:tblGrid>
              <a:tr h="38238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20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Benefit</a:t>
                      </a:r>
                      <a:endParaRPr lang="el-GR" sz="20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20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Example</a:t>
                      </a:r>
                      <a:endParaRPr lang="el-GR" sz="20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036586692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Improved Access to Resources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local suppliers for discounts on seeds.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111272229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Expansion of Customer Network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farm-to-table restaurants for increased recognition.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3138991731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Joint Promotion Campaigns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tourism organizations for agritourism days.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012244950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Innovation &amp; Knowledge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universities for new crop varieties.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363049641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Financial Support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NGOs for subsidized programs.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125047401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Enhancement of Social Image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schools for educational visits.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620655263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Risk Management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Collaboration with cooperatives for joint insurance.</a:t>
                      </a:r>
                      <a:endParaRPr lang="en-US" sz="16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34110011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825DAA-02EC-C455-2C6B-66C7CFD7D000}"/>
              </a:ext>
            </a:extLst>
          </p:cNvPr>
          <p:cNvSpPr txBox="1"/>
          <p:nvPr/>
        </p:nvSpPr>
        <p:spPr>
          <a:xfrm>
            <a:off x="87084" y="1871991"/>
            <a:ext cx="609600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Benefits of Collaborating with Stakeholders</a:t>
            </a:r>
            <a:br>
              <a:rPr lang="el-GR" sz="800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1350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2692193-1F11-3CB5-55AE-194A43A5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A9044C-42DE-1CCD-E163-26101D65E581}"/>
              </a:ext>
            </a:extLst>
          </p:cNvPr>
          <p:cNvSpPr txBox="1"/>
          <p:nvPr/>
        </p:nvSpPr>
        <p:spPr>
          <a:xfrm>
            <a:off x="2906485" y="228894"/>
            <a:ext cx="92855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Benefits of Collaborating with Stakeholders</a:t>
            </a:r>
            <a:endParaRPr lang="el-GR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909D54-2E85-352E-9EF2-C2EC0E474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11" y="1440930"/>
            <a:ext cx="5465692" cy="120180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514350" algn="just" eaLnBrk="0" fontAlgn="base" hangingPunct="0">
              <a:buFont typeface="Arial"/>
              <a:buAutoNum type="arabicPeriod"/>
            </a:pPr>
            <a:r>
              <a:rPr lang="en-US" sz="1600" b="1" dirty="0"/>
              <a:t>Improved Access to Resources</a:t>
            </a:r>
            <a:br>
              <a:rPr lang="en-US" sz="1600" dirty="0"/>
            </a:br>
            <a:r>
              <a:rPr lang="en-US" sz="1600" i="1" dirty="0"/>
              <a:t>Example:</a:t>
            </a:r>
            <a:r>
              <a:rPr lang="en-US" sz="1600" dirty="0"/>
              <a:t> Collaboration with local seed suppliers for discounts or free trial products.</a:t>
            </a:r>
            <a:br>
              <a:rPr lang="en-US" sz="1600" dirty="0"/>
            </a:br>
            <a:r>
              <a:rPr lang="en-US" sz="1600" i="1" dirty="0"/>
              <a:t>Benefit:</a:t>
            </a:r>
            <a:r>
              <a:rPr lang="en-US" sz="1600" dirty="0"/>
              <a:t> Cost reduction and improved production quality.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8743A-DEF1-7ACE-A9EF-D97DBC0834A1}"/>
              </a:ext>
            </a:extLst>
          </p:cNvPr>
          <p:cNvSpPr txBox="1"/>
          <p:nvPr/>
        </p:nvSpPr>
        <p:spPr>
          <a:xfrm>
            <a:off x="179747" y="2859613"/>
            <a:ext cx="5465957" cy="113877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2. </a:t>
            </a:r>
            <a:r>
              <a:rPr lang="en-US" sz="1600" b="1" dirty="0"/>
              <a:t>Expansion of Customer Network</a:t>
            </a:r>
            <a:br>
              <a:rPr lang="en-US" sz="1600" dirty="0"/>
            </a:br>
            <a:r>
              <a:rPr lang="en-US" sz="1600" i="1" dirty="0"/>
              <a:t>Example:</a:t>
            </a:r>
            <a:r>
              <a:rPr lang="en-US" sz="1600" dirty="0"/>
              <a:t> Collaboration with “farm-to-table” restaurants that feature the farm’s name on their menu.</a:t>
            </a:r>
            <a:br>
              <a:rPr lang="en-US" sz="1600" dirty="0"/>
            </a:br>
            <a:r>
              <a:rPr lang="en-US" sz="1600" i="1" dirty="0"/>
              <a:t>Benefit:</a:t>
            </a:r>
            <a:r>
              <a:rPr lang="en-US" sz="1600" dirty="0"/>
              <a:t> Increased recognition and steady demand.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1DCA4-D5FA-577E-6456-C6BD5093278B}"/>
              </a:ext>
            </a:extLst>
          </p:cNvPr>
          <p:cNvSpPr txBox="1"/>
          <p:nvPr/>
        </p:nvSpPr>
        <p:spPr>
          <a:xfrm>
            <a:off x="179746" y="4215265"/>
            <a:ext cx="5465957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3. Joint Promotion Campaigns</a:t>
            </a:r>
            <a:br>
              <a:rPr lang="en-US" sz="1600" dirty="0"/>
            </a:br>
            <a:r>
              <a:rPr lang="en-US" sz="1600" i="1" dirty="0"/>
              <a:t>Example:</a:t>
            </a:r>
            <a:r>
              <a:rPr lang="en-US" sz="1600" dirty="0"/>
              <a:t> Collaboration with tourism organizations to organize “agritourism days.”</a:t>
            </a:r>
            <a:br>
              <a:rPr lang="en-US" sz="1600" dirty="0"/>
            </a:br>
            <a:r>
              <a:rPr lang="en-US" sz="1600" i="1" dirty="0"/>
              <a:t>Benefit:</a:t>
            </a:r>
            <a:r>
              <a:rPr lang="en-US" sz="1600" dirty="0"/>
              <a:t> Exposure to new audiences and increased visitation.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3B25F-11C5-2B71-18AE-F74390C1C2E6}"/>
              </a:ext>
            </a:extLst>
          </p:cNvPr>
          <p:cNvSpPr txBox="1"/>
          <p:nvPr/>
        </p:nvSpPr>
        <p:spPr>
          <a:xfrm>
            <a:off x="6096000" y="813669"/>
            <a:ext cx="5633224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4. Innovation &amp; Knowledge</a:t>
            </a:r>
            <a:br>
              <a:rPr lang="en-US" sz="1600" dirty="0"/>
            </a:br>
            <a:r>
              <a:rPr lang="en-US" sz="1600" b="1" dirty="0"/>
              <a:t>Example:</a:t>
            </a:r>
            <a:r>
              <a:rPr lang="en-US" sz="1600" dirty="0"/>
              <a:t> Collaboration with a university for the experimental cultivation of new varieties.</a:t>
            </a:r>
            <a:br>
              <a:rPr lang="en-US" sz="1600" dirty="0"/>
            </a:br>
            <a:r>
              <a:rPr lang="en-US" sz="1600" b="1" dirty="0"/>
              <a:t>Benefit:</a:t>
            </a:r>
            <a:r>
              <a:rPr lang="en-US" sz="1600" dirty="0"/>
              <a:t> Access to research and expertise without significant cost.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370E0-73DA-A5DC-D73A-5FD3FB919BEA}"/>
              </a:ext>
            </a:extLst>
          </p:cNvPr>
          <p:cNvSpPr txBox="1"/>
          <p:nvPr/>
        </p:nvSpPr>
        <p:spPr>
          <a:xfrm>
            <a:off x="6096000" y="2235885"/>
            <a:ext cx="5633224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5. Financial Support</a:t>
            </a:r>
            <a:br>
              <a:rPr lang="en-US" sz="1600" dirty="0"/>
            </a:br>
            <a:r>
              <a:rPr lang="en-US" sz="1600" b="1" dirty="0"/>
              <a:t>Example:</a:t>
            </a:r>
            <a:r>
              <a:rPr lang="en-US" sz="1600" dirty="0"/>
              <a:t> Collaboration with an NGO or municipality for subsidized employment programs for vulnerable groups.</a:t>
            </a:r>
            <a:br>
              <a:rPr lang="en-US" sz="1600" dirty="0"/>
            </a:br>
            <a:r>
              <a:rPr lang="en-US" sz="1600" b="1" dirty="0"/>
              <a:t>Benefit:</a:t>
            </a:r>
            <a:r>
              <a:rPr lang="en-US" sz="1600" dirty="0"/>
              <a:t> Strengthening of social role and financial assistance.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7999B-9F12-CA96-4E7A-F65147FB9C3B}"/>
              </a:ext>
            </a:extLst>
          </p:cNvPr>
          <p:cNvSpPr txBox="1"/>
          <p:nvPr/>
        </p:nvSpPr>
        <p:spPr>
          <a:xfrm>
            <a:off x="6096000" y="3658101"/>
            <a:ext cx="5633224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6. Strengthening Social Image</a:t>
            </a:r>
            <a:br>
              <a:rPr lang="en-US" sz="1600" dirty="0"/>
            </a:br>
            <a:r>
              <a:rPr lang="en-US" sz="1600" b="1" dirty="0"/>
              <a:t>Example:</a:t>
            </a:r>
            <a:r>
              <a:rPr lang="en-US" sz="1600" dirty="0"/>
              <a:t> Collaboration with local schools for educational visits.</a:t>
            </a:r>
            <a:br>
              <a:rPr lang="en-US" sz="1600" dirty="0"/>
            </a:br>
            <a:r>
              <a:rPr lang="en-US" sz="1600" b="1" dirty="0"/>
              <a:t>Benefit:</a:t>
            </a:r>
            <a:r>
              <a:rPr lang="en-US" sz="1600" dirty="0"/>
              <a:t> Creation of a positive reputation and local support..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39D242-30E5-EE0C-852F-EAF0ED8A4038}"/>
              </a:ext>
            </a:extLst>
          </p:cNvPr>
          <p:cNvSpPr txBox="1"/>
          <p:nvPr/>
        </p:nvSpPr>
        <p:spPr>
          <a:xfrm>
            <a:off x="6096000" y="4876984"/>
            <a:ext cx="5633224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7. Risk Management</a:t>
            </a:r>
            <a:br>
              <a:rPr lang="en-US" sz="1600" dirty="0"/>
            </a:br>
            <a:r>
              <a:rPr lang="en-US" sz="1600" b="1" dirty="0"/>
              <a:t>Example:</a:t>
            </a:r>
            <a:r>
              <a:rPr lang="en-US" sz="1600" dirty="0"/>
              <a:t> Collaboration with cooperatives for joint crop insurance.</a:t>
            </a:r>
            <a:br>
              <a:rPr lang="en-US" sz="1600" dirty="0"/>
            </a:br>
            <a:r>
              <a:rPr lang="en-US" sz="1600" b="1" dirty="0"/>
              <a:t>Benefit:</a:t>
            </a:r>
            <a:r>
              <a:rPr lang="en-US" sz="1600" dirty="0"/>
              <a:t> Reduction of impacts from weather damage or crop diseases.</a:t>
            </a:r>
          </a:p>
        </p:txBody>
      </p:sp>
    </p:spTree>
    <p:extLst>
      <p:ext uri="{BB962C8B-B14F-4D97-AF65-F5344CB8AC3E}">
        <p14:creationId xmlns:p14="http://schemas.microsoft.com/office/powerpoint/2010/main" val="45079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C5E77C9-E571-4057-17F8-757FB2D5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7641170-8246-97A3-F964-48AE38D9BA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7404"/>
            <a:ext cx="10515600" cy="686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b="1" dirty="0"/>
              <a:t>Collaboration should be perceived as a strategic approach.</a:t>
            </a:r>
            <a:endParaRPr lang="en-US" dirty="0"/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CA8EF-E7F0-21AB-EC05-B2791B2FFFFE}"/>
              </a:ext>
            </a:extLst>
          </p:cNvPr>
          <p:cNvSpPr txBox="1"/>
          <p:nvPr/>
        </p:nvSpPr>
        <p:spPr>
          <a:xfrm>
            <a:off x="3145971" y="267379"/>
            <a:ext cx="8632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How is Collaboration Perceived?</a:t>
            </a:r>
            <a:br>
              <a:rPr lang="el-GR" sz="1400" dirty="0"/>
            </a:br>
            <a:endParaRPr lang="el-GR" dirty="0"/>
          </a:p>
        </p:txBody>
      </p:sp>
      <p:pic>
        <p:nvPicPr>
          <p:cNvPr id="2" name="Γραφικό 10" descr="Σήμα με σταυρό περίγραμμα">
            <a:extLst>
              <a:ext uri="{FF2B5EF4-FFF2-40B4-BE49-F238E27FC236}">
                <a16:creationId xmlns:a16="http://schemas.microsoft.com/office/drawing/2014/main" id="{32981FDE-89FF-2087-FDAB-AC9918F65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2860040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96B944-A90F-4638-9CD9-3C9C61672C4E}"/>
              </a:ext>
            </a:extLst>
          </p:cNvPr>
          <p:cNvSpPr txBox="1"/>
          <p:nvPr/>
        </p:nvSpPr>
        <p:spPr>
          <a:xfrm>
            <a:off x="2318658" y="3135202"/>
            <a:ext cx="81098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/>
              <a:t>Not merely contact or service exchange,</a:t>
            </a:r>
            <a:br>
              <a:rPr lang="en-US" sz="2400" dirty="0"/>
            </a:br>
            <a:endParaRPr lang="el-GR" sz="2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2400" b="1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but a strategic commitment:</a:t>
            </a:r>
            <a:br>
              <a:rPr lang="en-US" sz="2400" dirty="0"/>
            </a:br>
            <a:endParaRPr lang="el-GR" sz="2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/>
              <a:t>joint action, shared goals, and distribution of responsibilities and benefits.</a:t>
            </a:r>
            <a:endParaRPr kumimoji="0" lang="el-GR" altLang="el-G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Γραφικό 11" descr="Σημάδι1 περίγραμμα">
            <a:extLst>
              <a:ext uri="{FF2B5EF4-FFF2-40B4-BE49-F238E27FC236}">
                <a16:creationId xmlns:a16="http://schemas.microsoft.com/office/drawing/2014/main" id="{CF951B30-A823-9C44-6506-37E5C826D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600" y="47033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3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F74531C-0932-1710-E2E1-5FC8B3EB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775882-D90E-DD2C-8A87-771822F628A9}"/>
              </a:ext>
            </a:extLst>
          </p:cNvPr>
          <p:cNvSpPr txBox="1"/>
          <p:nvPr/>
        </p:nvSpPr>
        <p:spPr>
          <a:xfrm>
            <a:off x="424542" y="2493351"/>
            <a:ext cx="48550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Stakeholder Examples</a:t>
            </a:r>
            <a:endParaRPr lang="el-GR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Πίνακας 8">
            <a:extLst>
              <a:ext uri="{FF2B5EF4-FFF2-40B4-BE49-F238E27FC236}">
                <a16:creationId xmlns:a16="http://schemas.microsoft.com/office/drawing/2014/main" id="{8D54D183-F6FE-8530-19C2-2EF91AD81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846997"/>
              </p:ext>
            </p:extLst>
          </p:nvPr>
        </p:nvGraphicFramePr>
        <p:xfrm>
          <a:off x="4495799" y="849965"/>
          <a:ext cx="7188200" cy="4880979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974257">
                  <a:extLst>
                    <a:ext uri="{9D8B030D-6E8A-4147-A177-3AD203B41FA5}">
                      <a16:colId xmlns:a16="http://schemas.microsoft.com/office/drawing/2014/main" val="2951124178"/>
                    </a:ext>
                  </a:extLst>
                </a:gridCol>
                <a:gridCol w="4213943">
                  <a:extLst>
                    <a:ext uri="{9D8B030D-6E8A-4147-A177-3AD203B41FA5}">
                      <a16:colId xmlns:a16="http://schemas.microsoft.com/office/drawing/2014/main" val="3319480611"/>
                    </a:ext>
                  </a:extLst>
                </a:gridCol>
              </a:tblGrid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af-ZA" sz="16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Stakeholder</a:t>
                      </a:r>
                      <a:endParaRPr lang="af-ZA" sz="16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kern="1200" cap="none" spc="0" dirty="0" err="1">
                          <a:solidFill>
                            <a:srgbClr val="FFFFFF"/>
                          </a:solidFill>
                          <a:effectLst/>
                        </a:rPr>
                        <a:t>Discription</a:t>
                      </a:r>
                      <a:endParaRPr lang="el-GR" sz="16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967622234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Growers / Producers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/>
                        <a:t>✅ </a:t>
                      </a:r>
                      <a:r>
                        <a:rPr lang="en-US" sz="1600" b="1" dirty="0"/>
                        <a:t>Local growers and cooperatives</a:t>
                      </a:r>
                    </a:p>
                    <a:p>
                      <a:pPr marL="0" algn="l" rtl="0" eaLnBrk="1" latinLnBrk="0" hangingPunct="1">
                        <a:buNone/>
                      </a:pP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052292437"/>
                  </a:ext>
                </a:extLst>
              </a:tr>
              <a:tr h="686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🏢</a:t>
                      </a:r>
                      <a:r>
                        <a:rPr lang="el-GR" sz="1600" b="1" dirty="0"/>
                        <a:t> </a:t>
                      </a:r>
                      <a:r>
                        <a:rPr lang="en-US" sz="1600" b="1" dirty="0"/>
                        <a:t>Businesses</a:t>
                      </a:r>
                    </a:p>
                    <a:p>
                      <a:pPr marL="0" algn="l" rtl="0" eaLnBrk="1" latinLnBrk="0" hangingPunct="1">
                        <a:buNone/>
                      </a:pP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b="1" dirty="0"/>
                        <a:t>Restaurants and organic stores</a:t>
                      </a:r>
                      <a:r>
                        <a:rPr lang="el-GR" sz="1600" b="1" dirty="0"/>
                        <a:t>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26459429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🏛 </a:t>
                      </a:r>
                      <a:r>
                        <a:rPr lang="en-US" sz="1600" dirty="0"/>
                        <a:t>Public Institutions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Municipalities, regional authorities, and agricultural services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84794097"/>
                  </a:ext>
                </a:extLst>
              </a:tr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🎓 </a:t>
                      </a:r>
                      <a:r>
                        <a:rPr lang="en-US" sz="1600" dirty="0"/>
                        <a:t>Educational Institutions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Schools, universities, and training centers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765158867"/>
                  </a:ext>
                </a:extLst>
              </a:tr>
              <a:tr h="686318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🤝  </a:t>
                      </a:r>
                      <a:r>
                        <a:rPr lang="en-US" sz="1600" dirty="0"/>
                        <a:t>Schools, universities, and training centers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Organizations that promote social inclusion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521541726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💰 </a:t>
                      </a:r>
                      <a:r>
                        <a:rPr lang="en-US" sz="1600" dirty="0"/>
                        <a:t>Funders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Banks, investors, and EU funding programs (</a:t>
                      </a:r>
                      <a:r>
                        <a:rPr lang="en-US" sz="1600" dirty="0" err="1"/>
                        <a:t>NSRF</a:t>
                      </a:r>
                      <a:r>
                        <a:rPr lang="en-US" sz="1600" dirty="0"/>
                        <a:t>/ESPA)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94948479"/>
                  </a:ext>
                </a:extLst>
              </a:tr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📰  </a:t>
                      </a:r>
                      <a:r>
                        <a:rPr lang="en-US" sz="1600" dirty="0"/>
                        <a:t>Mass Media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Local newspapers, radio, and social media</a:t>
                      </a:r>
                      <a:endParaRPr lang="af-ZA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628363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462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F281D51-C847-1D14-BDE3-A2BA3851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586184-BA43-8AD4-C5B8-EADEB3A6C9A4}"/>
              </a:ext>
            </a:extLst>
          </p:cNvPr>
          <p:cNvSpPr txBox="1"/>
          <p:nvPr/>
        </p:nvSpPr>
        <p:spPr>
          <a:xfrm>
            <a:off x="3145971" y="158522"/>
            <a:ext cx="86323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Definition of Networking in a Rural / Social Farm</a:t>
            </a:r>
            <a:br>
              <a:rPr lang="el-GR" sz="1400" dirty="0"/>
            </a:b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DA363-9058-2E9C-D66F-05C772E4AA9C}"/>
              </a:ext>
            </a:extLst>
          </p:cNvPr>
          <p:cNvSpPr txBox="1"/>
          <p:nvPr/>
        </p:nvSpPr>
        <p:spPr>
          <a:xfrm>
            <a:off x="391886" y="1697404"/>
            <a:ext cx="10178578" cy="120032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Networking is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creation and maintenance of relationships with individuals, groups, or organizations that can contribute to the development, promotion, or support of the farm.</a:t>
            </a:r>
            <a:b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goal is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exchange knowledge, resources, and opportunities through mutually beneficial collaborations.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BAEBD-7435-A09E-7B6F-E484F574A05A}"/>
              </a:ext>
            </a:extLst>
          </p:cNvPr>
          <p:cNvSpPr txBox="1"/>
          <p:nvPr/>
        </p:nvSpPr>
        <p:spPr>
          <a:xfrm>
            <a:off x="4696823" y="3236288"/>
            <a:ext cx="7081520" cy="252376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social farm participates in a local organic food festival, where it meets:</a:t>
            </a:r>
          </a:p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producers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(for exchanging cultivation techniques)</a:t>
            </a:r>
          </a:p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Farm-to-table restaurants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(potential customers)</a:t>
            </a:r>
          </a:p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NGO representatives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(opportunities to join social programs)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Outcome: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farm establishes new partnerships, accesses new markets, and strengthens its visibility within the local community.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61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370C95C-4CC4-F914-DA4A-5AE4A0696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B4EE6F-792E-2870-6375-58DDB4A67693}"/>
              </a:ext>
            </a:extLst>
          </p:cNvPr>
          <p:cNvSpPr txBox="1"/>
          <p:nvPr/>
        </p:nvSpPr>
        <p:spPr>
          <a:xfrm>
            <a:off x="3004457" y="158522"/>
            <a:ext cx="86323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Benefits of Networking &amp; Example of Collaboration</a:t>
            </a:r>
            <a:br>
              <a:rPr lang="el-GR" sz="1400" dirty="0"/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2DE65-81F1-911B-2F2C-CF66023B59AD}"/>
              </a:ext>
            </a:extLst>
          </p:cNvPr>
          <p:cNvSpPr txBox="1"/>
          <p:nvPr/>
        </p:nvSpPr>
        <p:spPr>
          <a:xfrm>
            <a:off x="542544" y="2459504"/>
            <a:ext cx="57337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Exchange of knowledge and experience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Institutional recognition and support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Broader social and political acceptance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5CF74B-C169-90CF-5A04-E5AB00F2E93C}"/>
              </a:ext>
            </a:extLst>
          </p:cNvPr>
          <p:cNvSpPr txBox="1"/>
          <p:nvPr/>
        </p:nvSpPr>
        <p:spPr>
          <a:xfrm>
            <a:off x="6418653" y="1905506"/>
            <a:ext cx="53222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social farm collaborates with:</a:t>
            </a:r>
            <a:endParaRPr lang="el-GR" sz="24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OAED/DYPA for the training of beneficiaries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local municipality for the allocation of land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schools for experiential activities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0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6F7A1BD-A82B-AAEC-C2A6-C7267A644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D25567-2BB4-24AE-4C70-C1E9B90294D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933AB-37FF-C2B2-35B5-836760DFEC9C}"/>
              </a:ext>
            </a:extLst>
          </p:cNvPr>
          <p:cNvSpPr txBox="1"/>
          <p:nvPr/>
        </p:nvSpPr>
        <p:spPr>
          <a:xfrm>
            <a:off x="185057" y="2144132"/>
            <a:ext cx="539931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Networking Methodology for a Rural / Social Farm</a:t>
            </a:r>
            <a:br>
              <a:rPr lang="en-US" b="1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</a:br>
            <a:endParaRPr lang="el-GR" dirty="0"/>
          </a:p>
        </p:txBody>
      </p:sp>
      <p:graphicFrame>
        <p:nvGraphicFramePr>
          <p:cNvPr id="6" name="Πίνακας 3">
            <a:extLst>
              <a:ext uri="{FF2B5EF4-FFF2-40B4-BE49-F238E27FC236}">
                <a16:creationId xmlns:a16="http://schemas.microsoft.com/office/drawing/2014/main" id="{9D49A45F-1CA9-B62D-8B65-D4E3B800E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994681"/>
              </p:ext>
            </p:extLst>
          </p:nvPr>
        </p:nvGraphicFramePr>
        <p:xfrm>
          <a:off x="5704116" y="1170216"/>
          <a:ext cx="5720728" cy="451756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86667">
                  <a:extLst>
                    <a:ext uri="{9D8B030D-6E8A-4147-A177-3AD203B41FA5}">
                      <a16:colId xmlns:a16="http://schemas.microsoft.com/office/drawing/2014/main" val="808527186"/>
                    </a:ext>
                  </a:extLst>
                </a:gridCol>
                <a:gridCol w="3434061">
                  <a:extLst>
                    <a:ext uri="{9D8B030D-6E8A-4147-A177-3AD203B41FA5}">
                      <a16:colId xmlns:a16="http://schemas.microsoft.com/office/drawing/2014/main" val="408759937"/>
                    </a:ext>
                  </a:extLst>
                </a:gridCol>
              </a:tblGrid>
              <a:tr h="482596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2400" kern="1200" cap="none" spc="30" dirty="0">
                          <a:solidFill>
                            <a:srgbClr val="000000"/>
                          </a:solidFill>
                          <a:effectLst/>
                        </a:rPr>
                        <a:t>Step</a:t>
                      </a:r>
                      <a:endParaRPr lang="el-GR" sz="2400" cap="none" spc="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1684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2400" dirty="0"/>
                        <a:t>Description</a:t>
                      </a:r>
                      <a:endParaRPr lang="el-GR" sz="2400" cap="none" spc="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1684" marT="0" marB="0" anchor="ctr"/>
                </a:tc>
                <a:extLst>
                  <a:ext uri="{0D108BD9-81ED-4DB2-BD59-A6C34878D82A}">
                    <a16:rowId xmlns:a16="http://schemas.microsoft.com/office/drawing/2014/main" val="519480470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🎯 </a:t>
                      </a:r>
                      <a:r>
                        <a:rPr lang="en-US" sz="1600" dirty="0"/>
                        <a:t>Goal Setting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Defining clear networking goals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680427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🗺 </a:t>
                      </a:r>
                      <a:r>
                        <a:rPr lang="en-US" sz="1600" dirty="0"/>
                        <a:t>Stakeholder Mapping</a:t>
                      </a:r>
                      <a:endParaRPr lang="af-ZA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Classification and listing of potential partners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531405859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💬</a:t>
                      </a:r>
                      <a:r>
                        <a:rPr lang="en-US" sz="1600" dirty="0"/>
                        <a:t>Creating a Strategic Message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Clear message about the mission and products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6154656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📢 </a:t>
                      </a:r>
                      <a:r>
                        <a:rPr lang="en-US" sz="1600" dirty="0"/>
                        <a:t>Selection of Networking Channels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Events, social media, cooperatives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400110511"/>
                  </a:ext>
                </a:extLst>
              </a:tr>
              <a:tr h="64346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🤝</a:t>
                      </a:r>
                      <a:r>
                        <a:rPr lang="en-US" sz="1600" dirty="0"/>
                        <a:t>Relationship Building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cap="none" spc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600" dirty="0"/>
                        <a:t>Ongoing communication and   collaboration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8196089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📊 </a:t>
                      </a:r>
                      <a:r>
                        <a:rPr lang="en-US" sz="1600" dirty="0"/>
                        <a:t>Evaluation &amp; Improvement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/>
                        <a:t>Measuring results and making adjustments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014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40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C98F4E1-5013-886B-89BC-DEC103C4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5700EC-2595-4209-ED99-018DDAC33680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F7D6CC-1256-04DB-A63E-E9D91C762F41}"/>
              </a:ext>
            </a:extLst>
          </p:cNvPr>
          <p:cNvSpPr txBox="1"/>
          <p:nvPr/>
        </p:nvSpPr>
        <p:spPr>
          <a:xfrm>
            <a:off x="3004457" y="393950"/>
            <a:ext cx="8632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Objectives of Strategic Collaboration</a:t>
            </a:r>
            <a:br>
              <a:rPr lang="en-US" b="1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E26E7C-20CA-99DC-B968-61014AB6E06B}"/>
              </a:ext>
            </a:extLst>
          </p:cNvPr>
          <p:cNvSpPr txBox="1"/>
          <p:nvPr/>
        </p:nvSpPr>
        <p:spPr>
          <a:xfrm>
            <a:off x="486372" y="1389561"/>
            <a:ext cx="110272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Enhancement of social impact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Expansion of reach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(e.g., more vulnerable groups)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Multiplication of social interventions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Cultivation of a new social culture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(awareness, solidarity)</a:t>
            </a:r>
            <a:endParaRPr kumimoji="0" lang="en-US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l-GR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l-GR" altLang="el-GR" sz="1800" b="1" dirty="0">
                <a:solidFill>
                  <a:schemeClr val="tx1"/>
                </a:solidFill>
                <a:latin typeface="Arial" panose="020B0604020202020204" pitchFamily="34" charset="0"/>
              </a:rPr>
              <a:t>Enhancement of sustainability</a:t>
            </a:r>
            <a:endParaRPr lang="el-GR" altLang="el-GR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l-GR" altLang="el-GR" sz="1800" b="1" dirty="0">
                <a:solidFill>
                  <a:schemeClr val="tx1"/>
                </a:solidFill>
                <a:latin typeface="Arial" panose="020B0604020202020204" pitchFamily="34" charset="0"/>
              </a:rPr>
              <a:t>Long-term support flows</a:t>
            </a:r>
            <a:r>
              <a:rPr lang="el-GR" altLang="el-GR" sz="1800" dirty="0">
                <a:solidFill>
                  <a:schemeClr val="tx1"/>
                </a:solidFill>
                <a:latin typeface="Arial" panose="020B0604020202020204" pitchFamily="34" charset="0"/>
              </a:rPr>
              <a:t> (funding, volunteering)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l-GR" altLang="el-GR" sz="1800" b="1" dirty="0">
                <a:solidFill>
                  <a:schemeClr val="tx1"/>
                </a:solidFill>
                <a:latin typeface="Arial" panose="020B0604020202020204" pitchFamily="34" charset="0"/>
              </a:rPr>
              <a:t>Possibility of synergy instead of competition</a:t>
            </a:r>
            <a:endParaRPr lang="el-GR" altLang="el-GR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l-GR" altLang="el-GR" sz="1800" b="1" dirty="0">
                <a:solidFill>
                  <a:schemeClr val="tx1"/>
                </a:solidFill>
                <a:latin typeface="Arial" panose="020B0604020202020204" pitchFamily="34" charset="0"/>
              </a:rPr>
              <a:t>Building resilience to crises</a:t>
            </a:r>
            <a:endParaRPr lang="el-GR" altLang="el-GR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l-GR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 dirty="0"/>
              <a:t>Highlighting and Influencing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    A strong alliance of social actors can: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    Advocate for policy changes.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    Document positive impact.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    Promote the recognition of social farming’s role at the national or regional level.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79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4B5B5E2-6DDE-1AE6-F4BD-ADD48643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782669-BE94-9B5F-F1E8-B4441849DE3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88843-38DA-C284-3C94-0FCEA4CE7F3A}"/>
              </a:ext>
            </a:extLst>
          </p:cNvPr>
          <p:cNvSpPr txBox="1"/>
          <p:nvPr/>
        </p:nvSpPr>
        <p:spPr>
          <a:xfrm>
            <a:off x="3004457" y="393950"/>
            <a:ext cx="8632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Building Trusting Relationship</a:t>
            </a:r>
            <a:br>
              <a:rPr lang="en-US" b="1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18596-01F3-E60C-06F4-EDED7F80DB93}"/>
              </a:ext>
            </a:extLst>
          </p:cNvPr>
          <p:cNvSpPr txBox="1"/>
          <p:nvPr/>
        </p:nvSpPr>
        <p:spPr>
          <a:xfrm>
            <a:off x="391884" y="1393480"/>
            <a:ext cx="110272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Collaboration is not a "contract," but a relationship.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every relationship requires: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 communication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Reciprocity and trust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Clear definition of roles and goals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Recognition of the value of the other party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37BE-1027-8E99-7587-16A0CF3B075C}"/>
              </a:ext>
            </a:extLst>
          </p:cNvPr>
          <p:cNvSpPr txBox="1"/>
          <p:nvPr/>
        </p:nvSpPr>
        <p:spPr>
          <a:xfrm>
            <a:off x="391884" y="3121223"/>
            <a:ext cx="6456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 building tools:</a:t>
            </a:r>
            <a:endParaRPr kumimoji="0" lang="el-GR" altLang="el-G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900E08-DF62-BD56-C3D5-A46726349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002449"/>
              </p:ext>
            </p:extLst>
          </p:nvPr>
        </p:nvGraphicFramePr>
        <p:xfrm>
          <a:off x="1916116" y="3859544"/>
          <a:ext cx="7465628" cy="1756983"/>
        </p:xfrm>
        <a:graphic>
          <a:graphicData uri="http://schemas.openxmlformats.org/drawingml/2006/table">
            <a:tbl>
              <a:tblPr firstRow="1" firstCol="1" bandRow="1">
                <a:tableStyleId>{638B1855-1B75-4FBE-930C-398BA8C253C6}</a:tableStyleId>
              </a:tblPr>
              <a:tblGrid>
                <a:gridCol w="3292221">
                  <a:extLst>
                    <a:ext uri="{9D8B030D-6E8A-4147-A177-3AD203B41FA5}">
                      <a16:colId xmlns:a16="http://schemas.microsoft.com/office/drawing/2014/main" val="3828533717"/>
                    </a:ext>
                  </a:extLst>
                </a:gridCol>
                <a:gridCol w="4173407">
                  <a:extLst>
                    <a:ext uri="{9D8B030D-6E8A-4147-A177-3AD203B41FA5}">
                      <a16:colId xmlns:a16="http://schemas.microsoft.com/office/drawing/2014/main" val="3938229390"/>
                    </a:ext>
                  </a:extLst>
                </a:gridCol>
              </a:tblGrid>
              <a:tr h="265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Methods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does it help?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74217"/>
                  </a:ext>
                </a:extLst>
              </a:tr>
              <a:tr h="34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Introductory meeting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Identification of common ground and goals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854374"/>
                  </a:ext>
                </a:extLst>
              </a:tr>
              <a:tr h="34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Memorandum of Understanding (MoU)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Formal or informal framework of expectations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506486"/>
                  </a:ext>
                </a:extLst>
              </a:tr>
              <a:tr h="467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Joint action (event/project)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Consolidation of cooperation through action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71116"/>
                  </a:ext>
                </a:extLst>
              </a:tr>
              <a:tr h="34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Periodic feedback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Cultivation of transparency &amp; relationship maintenance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10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892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E997330-7280-CC35-6FAF-0B2FF9CA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F7E5D4-F559-ACFD-C8C4-9B8A44C8FFA3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E47F1D-130A-24C3-9EB6-02F5F9DD2517}"/>
              </a:ext>
            </a:extLst>
          </p:cNvPr>
          <p:cNvSpPr txBox="1"/>
          <p:nvPr/>
        </p:nvSpPr>
        <p:spPr>
          <a:xfrm>
            <a:off x="3004457" y="393950"/>
            <a:ext cx="8632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Strategic Stakeholder Mapping</a:t>
            </a:r>
            <a:endParaRPr lang="el-G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D22A7C-0B6C-4BCE-A334-2B21973BD4D4}"/>
              </a:ext>
            </a:extLst>
          </p:cNvPr>
          <p:cNvSpPr txBox="1"/>
          <p:nvPr/>
        </p:nvSpPr>
        <p:spPr>
          <a:xfrm>
            <a:off x="375920" y="1476248"/>
            <a:ext cx="4460240" cy="3048655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it?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stakeholder mapping is the systematic identification and analysis of all stakeholders who influence—or are influenced by—the activities of the farm.</a:t>
            </a:r>
            <a:b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goal is to understand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matters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much influence they have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they can contribute to the success of the enterprise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D9E1D-6517-2E66-0C3F-C2EA00BB2A52}"/>
              </a:ext>
            </a:extLst>
          </p:cNvPr>
          <p:cNvSpPr txBox="1"/>
          <p:nvPr/>
        </p:nvSpPr>
        <p:spPr>
          <a:xfrm>
            <a:off x="5322824" y="1489456"/>
            <a:ext cx="6085840" cy="4216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/>
              <a:t>What it means in practice</a:t>
            </a:r>
            <a:endParaRPr lang="en-US" sz="1800" dirty="0"/>
          </a:p>
          <a:p>
            <a:r>
              <a:rPr lang="en-US" sz="1800" dirty="0"/>
              <a:t>For an agricultural or social farm, strategic stakeholder mapping involves:</a:t>
            </a:r>
          </a:p>
          <a:p>
            <a:r>
              <a:rPr lang="en-US" sz="1800" b="1" dirty="0"/>
              <a:t>Identifying all stakeholders</a:t>
            </a:r>
            <a:r>
              <a:rPr lang="en-US" sz="1800" dirty="0"/>
              <a:t> (e.g., customers, suppliers, local authorities, NGOs, educational institutions, funders, media, etc.)</a:t>
            </a:r>
          </a:p>
          <a:p>
            <a:r>
              <a:rPr lang="en-US" sz="1800" b="1" dirty="0"/>
              <a:t>Categorizing them</a:t>
            </a:r>
            <a:r>
              <a:rPr lang="en-US" sz="1800" dirty="0"/>
              <a:t> based on:</a:t>
            </a:r>
          </a:p>
          <a:p>
            <a:pPr lvl="1"/>
            <a:r>
              <a:rPr lang="en-US" sz="1800" b="1" dirty="0"/>
              <a:t>Level of influence</a:t>
            </a:r>
            <a:r>
              <a:rPr lang="en-US" sz="1800" dirty="0"/>
              <a:t> (high, medium, low)</a:t>
            </a:r>
          </a:p>
          <a:p>
            <a:pPr lvl="1"/>
            <a:r>
              <a:rPr lang="en-US" sz="1800" b="1" dirty="0"/>
              <a:t>Level of interest</a:t>
            </a:r>
            <a:r>
              <a:rPr lang="en-US" sz="1800" dirty="0"/>
              <a:t> in the farm’s activities</a:t>
            </a:r>
          </a:p>
          <a:p>
            <a:r>
              <a:rPr lang="en-US" sz="1800" b="1" dirty="0"/>
              <a:t>Prioritizing</a:t>
            </a:r>
            <a:r>
              <a:rPr lang="en-US" sz="1800" dirty="0"/>
              <a:t> – focusing on the most important stakeholders based on current goals</a:t>
            </a:r>
          </a:p>
          <a:p>
            <a:r>
              <a:rPr lang="en-US" sz="1800" b="1" dirty="0"/>
              <a:t>Designing an engagement strategy</a:t>
            </a:r>
            <a:r>
              <a:rPr lang="en-US" sz="1800" dirty="0"/>
              <a:t> – determining how and with what message the farm will communicate with each stakeholder category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46721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6210404-43BE-1E92-7F5D-48B88386A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163524-2BDD-11A3-2B36-12735E0C5C84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1E2EC5-3827-66AF-3C9F-75340A53AC77}"/>
              </a:ext>
            </a:extLst>
          </p:cNvPr>
          <p:cNvSpPr txBox="1"/>
          <p:nvPr/>
        </p:nvSpPr>
        <p:spPr>
          <a:xfrm>
            <a:off x="3004457" y="393950"/>
            <a:ext cx="8632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Strategic Stakeholder Mapping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184CF3-71B6-0AAE-5C8C-2E2720016613}"/>
              </a:ext>
            </a:extLst>
          </p:cNvPr>
          <p:cNvSpPr txBox="1"/>
          <p:nvPr/>
        </p:nvSpPr>
        <p:spPr>
          <a:xfrm>
            <a:off x="402770" y="1458794"/>
            <a:ext cx="11027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8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20C8BB-CB31-2D3D-DEB6-83FF4E001A5F}"/>
              </a:ext>
            </a:extLst>
          </p:cNvPr>
          <p:cNvSpPr txBox="1">
            <a:spLocks/>
          </p:cNvSpPr>
          <p:nvPr/>
        </p:nvSpPr>
        <p:spPr>
          <a:xfrm>
            <a:off x="402770" y="1992004"/>
            <a:ext cx="5131527" cy="2568652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000" b="1" dirty="0"/>
              <a:t>How does stakeholder mapping help?</a:t>
            </a:r>
            <a:endParaRPr lang="en-US" sz="2000" dirty="0"/>
          </a:p>
          <a:p>
            <a:r>
              <a:rPr lang="en-US" sz="2000" dirty="0"/>
              <a:t>In </a:t>
            </a:r>
            <a:r>
              <a:rPr lang="en-US" sz="2000" b="1" dirty="0"/>
              <a:t>prioritizing key partners</a:t>
            </a:r>
            <a:endParaRPr lang="en-US" sz="2000" dirty="0"/>
          </a:p>
          <a:p>
            <a:r>
              <a:rPr lang="en-US" sz="2000" dirty="0"/>
              <a:t>In understanding their </a:t>
            </a:r>
            <a:r>
              <a:rPr lang="en-US" sz="2000" b="1" dirty="0"/>
              <a:t>influence and interests</a:t>
            </a:r>
            <a:endParaRPr lang="en-US" sz="2000" dirty="0"/>
          </a:p>
          <a:p>
            <a:r>
              <a:rPr lang="en-US" sz="2000" dirty="0"/>
              <a:t>In developing a </a:t>
            </a:r>
            <a:r>
              <a:rPr lang="en-US" sz="2000" b="1" dirty="0"/>
              <a:t>targeted engagement strategy</a:t>
            </a:r>
            <a:endParaRPr lang="en-US" sz="2000" dirty="0"/>
          </a:p>
          <a:p>
            <a:endParaRPr lang="el-G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12A73-3A88-04A7-05C0-D28D781BC59E}"/>
              </a:ext>
            </a:extLst>
          </p:cNvPr>
          <p:cNvSpPr txBox="1"/>
          <p:nvPr/>
        </p:nvSpPr>
        <p:spPr>
          <a:xfrm>
            <a:off x="5784231" y="1536484"/>
            <a:ext cx="6096000" cy="407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dirty="0"/>
              <a:t>🗺️</a:t>
            </a:r>
            <a:r>
              <a:rPr lang="en-US" sz="2000" dirty="0"/>
              <a:t>Stakeholder Mapping Matrix (Two-Axis Model):</a:t>
            </a:r>
            <a:endParaRPr lang="el-GR" sz="20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7FE683-14AC-1AFC-CC93-1D51A93BC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741988"/>
              </p:ext>
            </p:extLst>
          </p:nvPr>
        </p:nvGraphicFramePr>
        <p:xfrm>
          <a:off x="5976255" y="2214440"/>
          <a:ext cx="5453744" cy="2346216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1263416">
                  <a:extLst>
                    <a:ext uri="{9D8B030D-6E8A-4147-A177-3AD203B41FA5}">
                      <a16:colId xmlns:a16="http://schemas.microsoft.com/office/drawing/2014/main" val="2569994566"/>
                    </a:ext>
                  </a:extLst>
                </a:gridCol>
                <a:gridCol w="1951275">
                  <a:extLst>
                    <a:ext uri="{9D8B030D-6E8A-4147-A177-3AD203B41FA5}">
                      <a16:colId xmlns:a16="http://schemas.microsoft.com/office/drawing/2014/main" val="90932782"/>
                    </a:ext>
                  </a:extLst>
                </a:gridCol>
                <a:gridCol w="2239053">
                  <a:extLst>
                    <a:ext uri="{9D8B030D-6E8A-4147-A177-3AD203B41FA5}">
                      <a16:colId xmlns:a16="http://schemas.microsoft.com/office/drawing/2014/main" val="1903081815"/>
                    </a:ext>
                  </a:extLst>
                </a:gridCol>
              </a:tblGrid>
              <a:tr h="798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l-GR" sz="1200" kern="10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High Interest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Low Interest</a:t>
                      </a: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49809434"/>
                  </a:ext>
                </a:extLst>
              </a:tr>
              <a:tr h="727846">
                <a:tc>
                  <a:txBody>
                    <a:bodyPr/>
                    <a:lstStyle/>
                    <a:p>
                      <a:r>
                        <a:rPr lang="en-US" sz="1400" b="1" dirty="0"/>
                        <a:t>High Influence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Strategic partners (engage closely)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Key influencers (keep satisfied)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42667344"/>
                  </a:ext>
                </a:extLst>
              </a:tr>
              <a:tr h="727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Low Influence</a:t>
                      </a: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Community allies (keep informed)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Observers (monitor)</a:t>
                      </a:r>
                      <a:endParaRPr lang="en-US" sz="14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581838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658EF00-8BD2-AEDA-FCC0-0DE95852D7D2}"/>
              </a:ext>
            </a:extLst>
          </p:cNvPr>
          <p:cNvSpPr txBox="1"/>
          <p:nvPr/>
        </p:nvSpPr>
        <p:spPr>
          <a:xfrm>
            <a:off x="2565544" y="4995304"/>
            <a:ext cx="78433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20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Municipality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influence and high interest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partner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interest but low influence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 ally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555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6BC8233-3C65-209B-E1F0-04E63F1FD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9510BD-8C6B-C196-BF8A-C04C380446E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6216C4-7059-FC8E-AF57-F4434D7547EA}"/>
              </a:ext>
            </a:extLst>
          </p:cNvPr>
          <p:cNvSpPr txBox="1"/>
          <p:nvPr/>
        </p:nvSpPr>
        <p:spPr>
          <a:xfrm>
            <a:off x="119743" y="213211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“Stakeholder Mapping: Step-by-Step Example”</a:t>
            </a: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Πίνακας 9">
            <a:extLst>
              <a:ext uri="{FF2B5EF4-FFF2-40B4-BE49-F238E27FC236}">
                <a16:creationId xmlns:a16="http://schemas.microsoft.com/office/drawing/2014/main" id="{83C1759A-0F20-788E-5D27-E7616C340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578367"/>
              </p:ext>
            </p:extLst>
          </p:nvPr>
        </p:nvGraphicFramePr>
        <p:xfrm>
          <a:off x="5735091" y="198120"/>
          <a:ext cx="6093362" cy="63827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500688">
                  <a:extLst>
                    <a:ext uri="{9D8B030D-6E8A-4147-A177-3AD203B41FA5}">
                      <a16:colId xmlns:a16="http://schemas.microsoft.com/office/drawing/2014/main" val="1052871934"/>
                    </a:ext>
                  </a:extLst>
                </a:gridCol>
                <a:gridCol w="2073823">
                  <a:extLst>
                    <a:ext uri="{9D8B030D-6E8A-4147-A177-3AD203B41FA5}">
                      <a16:colId xmlns:a16="http://schemas.microsoft.com/office/drawing/2014/main" val="384896535"/>
                    </a:ext>
                  </a:extLst>
                </a:gridCol>
                <a:gridCol w="2518851">
                  <a:extLst>
                    <a:ext uri="{9D8B030D-6E8A-4147-A177-3AD203B41FA5}">
                      <a16:colId xmlns:a16="http://schemas.microsoft.com/office/drawing/2014/main" val="2616608558"/>
                    </a:ext>
                  </a:extLst>
                </a:gridCol>
              </a:tblGrid>
              <a:tr h="408649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Step</a:t>
                      </a:r>
                      <a:endParaRPr lang="el-GR" sz="1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l-G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Example (Social Farm)</a:t>
                      </a:r>
                      <a:endParaRPr lang="el-G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8794465"/>
                  </a:ext>
                </a:extLst>
              </a:tr>
              <a:tr h="536352">
                <a:tc>
                  <a:txBody>
                    <a:bodyPr/>
                    <a:lstStyle/>
                    <a:p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1)</a:t>
                      </a:r>
                      <a:r>
                        <a:rPr lang="en-US" sz="1400" dirty="0"/>
                        <a:t> 🎯 </a:t>
                      </a:r>
                      <a:r>
                        <a:rPr lang="en-US" sz="1400" b="1" dirty="0"/>
                        <a:t>Defining the Goal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What do we want from the mapping?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dirty="0"/>
                        <a:t>To find 3 new stable vegetable buyers.</a:t>
                      </a: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3788314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dirty="0"/>
                        <a:t>🗂️ </a:t>
                      </a:r>
                      <a:r>
                        <a:rPr lang="en-US" sz="1400" dirty="0"/>
                        <a:t>Information Gathering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dirty="0"/>
                        <a:t>📋 List of Potential Stakeholders for a Social Farm</a:t>
                      </a:r>
                      <a:endParaRPr lang="af-ZA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15 Contacts: Restaurants, Schools, NGOs, Tourism Agencies</a:t>
                      </a: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1800312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3) ⚖️ Influence–Interest Analysis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b="1" dirty="0"/>
                        <a:t>Evaluation of Each Contact on a Scale (Low – High)</a:t>
                      </a:r>
                      <a:br>
                        <a:rPr lang="en-US" sz="1400" dirty="0"/>
                      </a:b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b="1" dirty="0"/>
                        <a:t>The Municipality:</a:t>
                      </a:r>
                      <a:r>
                        <a:rPr lang="en-US" sz="1400" dirty="0"/>
                        <a:t> High Influence / High Interest</a:t>
                      </a:r>
                      <a:br>
                        <a:rPr lang="en-US" sz="1400" dirty="0"/>
                      </a:br>
                      <a:r>
                        <a:rPr lang="en-US" sz="1400" b="1" dirty="0"/>
                        <a:t>The Local Community:</a:t>
                      </a:r>
                      <a:r>
                        <a:rPr lang="en-US" sz="1400" dirty="0"/>
                        <a:t> Low Influence / High Interest</a:t>
                      </a: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6053142"/>
                  </a:ext>
                </a:extLst>
              </a:tr>
              <a:tr h="893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4)</a:t>
                      </a:r>
                      <a:r>
                        <a:rPr lang="en-US" sz="1400" b="1" dirty="0"/>
                        <a:t> 🗺️ Placement on the Power/Interest Map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af-ZA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dirty="0"/>
                        <a:t>Categorization of stakeholders into 4 quadrants</a:t>
                      </a: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b="1" dirty="0"/>
                        <a:t>Key Customers</a:t>
                      </a:r>
                      <a:r>
                        <a:rPr lang="en-US" sz="1400" dirty="0"/>
                        <a:t> ➜ </a:t>
                      </a:r>
                      <a:r>
                        <a:rPr lang="en-US" sz="1400" b="1" dirty="0"/>
                        <a:t>Engage Closely</a:t>
                      </a:r>
                      <a:br>
                        <a:rPr lang="en-US" sz="1400" dirty="0"/>
                      </a:br>
                      <a:r>
                        <a:rPr lang="en-US" sz="1400" b="1" dirty="0"/>
                        <a:t>Volunteers</a:t>
                      </a:r>
                      <a:r>
                        <a:rPr lang="en-US" sz="1400" dirty="0"/>
                        <a:t> ➜ </a:t>
                      </a:r>
                      <a:r>
                        <a:rPr lang="en-US" sz="1400" b="1" dirty="0"/>
                        <a:t>Keep Informed</a:t>
                      </a:r>
                      <a:endParaRPr lang="af-ZA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7916255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5) 📣 </a:t>
                      </a:r>
                      <a:r>
                        <a:rPr lang="en-US" sz="1400" b="1" dirty="0"/>
                        <a:t>Communication Plan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📣 Communication Plan by Stakeholder Category</a:t>
                      </a: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b="1" dirty="0"/>
                        <a:t>Municipality:</a:t>
                      </a:r>
                      <a:r>
                        <a:rPr lang="en-US" sz="1400" dirty="0"/>
                        <a:t> Monthly updates &amp; project proposals</a:t>
                      </a:r>
                      <a:br>
                        <a:rPr lang="en-US" sz="1400" dirty="0"/>
                      </a:br>
                      <a:r>
                        <a:rPr lang="en-US" sz="1400" b="1" dirty="0"/>
                        <a:t>Restaurants:</a:t>
                      </a:r>
                      <a:r>
                        <a:rPr lang="en-US" sz="1400" dirty="0"/>
                        <a:t> Product tastings &amp; farm visits</a:t>
                      </a: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7877858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6) ✅ </a:t>
                      </a:r>
                      <a:r>
                        <a:rPr lang="en-US" sz="1400" b="1" dirty="0"/>
                        <a:t>Implementation &amp; Follow‑up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af-ZA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Actions, Appointments, Contact Tracking &amp; Outcomes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dirty="0"/>
                        <a:t>2 tastings with chefs, 1 educational school visit, 1 application to a funding program.</a:t>
                      </a: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4889338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7) 📊 </a:t>
                      </a:r>
                      <a:r>
                        <a:rPr lang="en-US" sz="1400" b="1" dirty="0"/>
                        <a:t>Evaluation &amp; Improvement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✅ </a:t>
                      </a:r>
                      <a:r>
                        <a:rPr lang="en-US" sz="1400" b="1" dirty="0"/>
                        <a:t>What worked? 🔁 What do we change?</a:t>
                      </a:r>
                    </a:p>
                    <a:p>
                      <a:endParaRPr lang="en-US" sz="14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Better results from schools → strengthen partnerships with educators.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5074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23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1E3F9E5-59A8-3528-AA33-ECDA06124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765317-A965-2A2B-11A2-09AED50AFDB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7CAEC-829F-A297-0FE5-E6A106155245}"/>
              </a:ext>
            </a:extLst>
          </p:cNvPr>
          <p:cNvSpPr txBox="1"/>
          <p:nvPr/>
        </p:nvSpPr>
        <p:spPr>
          <a:xfrm>
            <a:off x="3004457" y="357871"/>
            <a:ext cx="863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altLang="el-GR" sz="3600" b="1" dirty="0">
                <a:solidFill>
                  <a:schemeClr val="tx1"/>
                </a:solidFill>
                <a:latin typeface="Arial" panose="020B0604020202020204" pitchFamily="34" charset="0"/>
              </a:rPr>
              <a:t>Stakeholder Engagement Strategies</a:t>
            </a: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643579-DB82-2424-3950-DEA32A1715B5}"/>
              </a:ext>
            </a:extLst>
          </p:cNvPr>
          <p:cNvSpPr txBox="1">
            <a:spLocks/>
          </p:cNvSpPr>
          <p:nvPr/>
        </p:nvSpPr>
        <p:spPr>
          <a:xfrm>
            <a:off x="217714" y="160791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/>
              <a:t>Engagement Tools:</a:t>
            </a:r>
            <a:endParaRPr lang="en-US" dirty="0"/>
          </a:p>
          <a:p>
            <a:r>
              <a:rPr lang="en-US" dirty="0"/>
              <a:t>Questionnaires / Consultations</a:t>
            </a:r>
          </a:p>
          <a:p>
            <a:r>
              <a:rPr lang="en-US" dirty="0"/>
              <a:t>Joint events / Workshops</a:t>
            </a:r>
          </a:p>
          <a:p>
            <a:r>
              <a:rPr lang="en-US" dirty="0"/>
              <a:t>Invitation to collaborate from the start (co-design)</a:t>
            </a:r>
          </a:p>
          <a:p>
            <a:r>
              <a:rPr lang="en-US" dirty="0"/>
              <a:t>Creation of a local “Friends of the Farm” council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📌 Active engagement is not just participation — it is co-creation.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9838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818DE52-A6B2-3F8E-40A2-A7FAC052A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FD9C9B-1944-71EB-DE73-486F28297B18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DB842E-8B43-5A82-82C0-F3FC9290FF63}"/>
              </a:ext>
            </a:extLst>
          </p:cNvPr>
          <p:cNvSpPr txBox="1"/>
          <p:nvPr/>
        </p:nvSpPr>
        <p:spPr>
          <a:xfrm>
            <a:off x="3004457" y="357871"/>
            <a:ext cx="8632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dirty="0"/>
              <a:t>How is a Strategic Partnership Built? (Part 1/2)</a:t>
            </a: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877CAC-372C-764B-1D4D-B25C097F50A1}"/>
              </a:ext>
            </a:extLst>
          </p:cNvPr>
          <p:cNvSpPr txBox="1">
            <a:spLocks/>
          </p:cNvSpPr>
          <p:nvPr/>
        </p:nvSpPr>
        <p:spPr>
          <a:xfrm>
            <a:off x="180566" y="1757549"/>
            <a:ext cx="5647781" cy="2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sz="2000" b="1" dirty="0"/>
              <a:t>Step 1: Stakeholder Mapping</a:t>
            </a:r>
            <a:endParaRPr lang="en-US" sz="2000" dirty="0"/>
          </a:p>
          <a:p>
            <a:r>
              <a:rPr lang="en-US" sz="2000" dirty="0"/>
              <a:t>Who are the existing stakeholders in my area?</a:t>
            </a:r>
          </a:p>
          <a:p>
            <a:r>
              <a:rPr lang="en-US" sz="2000" dirty="0"/>
              <a:t>What values do they hold?</a:t>
            </a:r>
          </a:p>
          <a:p>
            <a:r>
              <a:rPr lang="en-US" sz="2000" dirty="0"/>
              <a:t>What needs or capacities do they have?</a:t>
            </a:r>
          </a:p>
          <a:p>
            <a:r>
              <a:rPr lang="en-US" sz="2000" dirty="0"/>
              <a:t>What are the shared priorities?</a:t>
            </a:r>
          </a:p>
          <a:p>
            <a:pPr marL="0" indent="0">
              <a:buNone/>
            </a:pPr>
            <a:endParaRPr lang="el-GR" sz="2000" b="1" dirty="0"/>
          </a:p>
          <a:p>
            <a:endParaRPr lang="el-GR" sz="2000" dirty="0"/>
          </a:p>
          <a:p>
            <a:pPr marL="114300" indent="0">
              <a:buNone/>
            </a:pPr>
            <a:endParaRPr lang="el-GR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ABA0B-0E87-8580-479A-8704FCC3F97B}"/>
              </a:ext>
            </a:extLst>
          </p:cNvPr>
          <p:cNvSpPr txBox="1"/>
          <p:nvPr/>
        </p:nvSpPr>
        <p:spPr>
          <a:xfrm>
            <a:off x="5828347" y="1756844"/>
            <a:ext cx="605428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2: Building a Relationship of Trust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 formal collaboration, nurture the human connection.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Participate in joint events together.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Extend invitations for dialogue, observation, and involvement.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Relationships without trust lead to superficial partnerships or conflicts of interest.</a:t>
            </a:r>
          </a:p>
          <a:p>
            <a:pPr marL="11430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B390B-F21F-8CF6-E1E0-E789D4C3FA02}"/>
              </a:ext>
            </a:extLst>
          </p:cNvPr>
          <p:cNvSpPr txBox="1"/>
          <p:nvPr/>
        </p:nvSpPr>
        <p:spPr>
          <a:xfrm>
            <a:off x="2711849" y="4414028"/>
            <a:ext cx="5746351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Useful Tool: “Influence and Interest Matrix”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Stakeholders are categorized into 4 groups: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Interest / High Influence → Strategic Partners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Interest / Low Influence → Supporters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Interest / High Influence → Require Engagement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Interest / Low Influence → Low Priority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03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E5990AC-5117-BBE0-DE49-F4460A291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B5473A-42C1-BC8E-C499-E3646554FD4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F7D120-3574-4EDC-3032-3399F61F177A}"/>
              </a:ext>
            </a:extLst>
          </p:cNvPr>
          <p:cNvSpPr txBox="1"/>
          <p:nvPr/>
        </p:nvSpPr>
        <p:spPr>
          <a:xfrm>
            <a:off x="3004457" y="357871"/>
            <a:ext cx="86323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dirty="0"/>
              <a:t>How is a Strategic Partnership Built? (Part 2/2)</a:t>
            </a:r>
            <a:br>
              <a:rPr lang="en-US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C851B-14EC-900B-CEAC-2E50F2FB14FD}"/>
              </a:ext>
            </a:extLst>
          </p:cNvPr>
          <p:cNvSpPr txBox="1"/>
          <p:nvPr/>
        </p:nvSpPr>
        <p:spPr>
          <a:xfrm>
            <a:off x="273449" y="1819656"/>
            <a:ext cx="6337664" cy="3968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3: Defining a Common Goal and Collaboration Framework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shared mission?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is responsible for what?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benefits and responsibilities of each party?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can lead to a memorandum of understanding, a joint action plan, or a co-application for funding</a:t>
            </a:r>
          </a:p>
          <a:p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4: Public Promotion of the Partnership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Joint campaigns, events, and posters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 conferences or appearances in local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presence and social media promotion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Visibility strengthens credibility and invites others to join the collaboration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FA7EB2-9CF3-4D25-C915-99EAC16737AA}"/>
              </a:ext>
            </a:extLst>
          </p:cNvPr>
          <p:cNvSpPr txBox="1"/>
          <p:nvPr/>
        </p:nvSpPr>
        <p:spPr>
          <a:xfrm>
            <a:off x="6857999" y="2112197"/>
            <a:ext cx="50640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5: Evaluation and Renewal of the Partnership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did the collaboration go?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worked well, and what didn’t?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can be improved or developed further?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there new opportunities?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Flexibility and continuous feedback are key to long-term partnerships.</a:t>
            </a:r>
          </a:p>
        </p:txBody>
      </p:sp>
    </p:spTree>
    <p:extLst>
      <p:ext uri="{BB962C8B-B14F-4D97-AF65-F5344CB8AC3E}">
        <p14:creationId xmlns:p14="http://schemas.microsoft.com/office/powerpoint/2010/main" val="283774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F611E1C-581B-5B2D-F34C-EFDD6717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48714B-814B-501B-5E78-A3A2DB408F86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E642B-E4A0-FA36-8C54-9D73233728DD}"/>
              </a:ext>
            </a:extLst>
          </p:cNvPr>
          <p:cNvSpPr txBox="1"/>
          <p:nvPr/>
        </p:nvSpPr>
        <p:spPr>
          <a:xfrm>
            <a:off x="3004457" y="357871"/>
            <a:ext cx="8632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br>
              <a:rPr lang="en-US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5391A-660D-6549-AA0A-167F409100C2}"/>
              </a:ext>
            </a:extLst>
          </p:cNvPr>
          <p:cNvSpPr txBox="1"/>
          <p:nvPr/>
        </p:nvSpPr>
        <p:spPr>
          <a:xfrm>
            <a:off x="2721429" y="2360712"/>
            <a:ext cx="73805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Examples of Best Practices in Strategic Partnerships</a:t>
            </a:r>
            <a:endParaRPr kumimoji="0" lang="el-GR" altLang="el-G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56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20AA6A7-3374-F001-6359-760BDC991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1FF2B-EABE-4951-AC35-E5D45D7B9E9B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D2B39-AF70-CB0A-72C9-3F0AF1DCEC5E}"/>
              </a:ext>
            </a:extLst>
          </p:cNvPr>
          <p:cNvSpPr txBox="1"/>
          <p:nvPr/>
        </p:nvSpPr>
        <p:spPr>
          <a:xfrm>
            <a:off x="3004457" y="357871"/>
            <a:ext cx="8632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br>
              <a:rPr lang="en-US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Εικόνα 3" descr="Costa Navarino Resort">
            <a:extLst>
              <a:ext uri="{FF2B5EF4-FFF2-40B4-BE49-F238E27FC236}">
                <a16:creationId xmlns:a16="http://schemas.microsoft.com/office/drawing/2014/main" id="{E0F09BE8-1B89-672A-BDC1-71D55FE48F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3" r="2044"/>
          <a:stretch>
            <a:fillRect/>
          </a:stretch>
        </p:blipFill>
        <p:spPr>
          <a:xfrm>
            <a:off x="297698" y="2106279"/>
            <a:ext cx="5068959" cy="295002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0ABE105-7AC4-F19E-F006-9FC70B0F1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6" y="455292"/>
            <a:ext cx="8654271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Costa Navarino – Strategic Stakeholder Engagement</a:t>
            </a:r>
            <a:endParaRPr kumimoji="0" lang="el-GR" altLang="el-G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C3CF5A-DDF6-5CE6-44D9-11CFB04A983C}"/>
              </a:ext>
            </a:extLst>
          </p:cNvPr>
          <p:cNvSpPr txBox="1"/>
          <p:nvPr/>
        </p:nvSpPr>
        <p:spPr>
          <a:xfrm>
            <a:off x="5366657" y="1906930"/>
            <a:ext cx="667294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n-US" sz="1800" b="1" dirty="0"/>
              <a:t>Strategy:</a:t>
            </a:r>
            <a:r>
              <a:rPr lang="en-US" sz="1800" dirty="0"/>
              <a:t> Responsible sourcing with an emphasis on local products and the development of new local businesses.</a:t>
            </a:r>
            <a:endParaRPr lang="el-GR" sz="1800" dirty="0"/>
          </a:p>
          <a:p>
            <a:pPr>
              <a:defRPr sz="1400"/>
            </a:pPr>
            <a:endParaRPr lang="el-GR" sz="1800" dirty="0"/>
          </a:p>
          <a:p>
            <a:pPr>
              <a:defRPr sz="1400"/>
            </a:pPr>
            <a:r>
              <a:rPr lang="en-US" sz="1800" dirty="0"/>
              <a:t>Actions: Procurement of raw materials from </a:t>
            </a:r>
            <a:r>
              <a:rPr lang="en-US" sz="1800" dirty="0" err="1"/>
              <a:t>Messinia</a:t>
            </a:r>
            <a:r>
              <a:rPr lang="en-US" sz="1800" dirty="0"/>
              <a:t>; creation of the brand ‘Navarino Icons’ for local products.</a:t>
            </a:r>
            <a:endParaRPr lang="el-GR" sz="1800" dirty="0"/>
          </a:p>
          <a:p>
            <a:pPr>
              <a:defRPr sz="1400"/>
            </a:pPr>
            <a:endParaRPr lang="el-GR" sz="1800" dirty="0"/>
          </a:p>
          <a:p>
            <a:pPr>
              <a:defRPr sz="1400"/>
            </a:pPr>
            <a:r>
              <a:rPr lang="en-US" sz="1800" dirty="0"/>
              <a:t>Stakeholders: Local producers, agricultural businesses, municipalities, high-end </a:t>
            </a:r>
            <a:r>
              <a:rPr lang="en-US" sz="1800" dirty="0" err="1"/>
              <a:t>tourists.Ρώτ</a:t>
            </a:r>
            <a:r>
              <a:rPr lang="en-US" sz="1800" dirty="0"/>
              <a:t>α το ChatGPT</a:t>
            </a:r>
          </a:p>
          <a:p>
            <a:pPr>
              <a:defRPr sz="1400"/>
            </a:pPr>
            <a:r>
              <a:rPr lang="en-US" sz="1800" dirty="0"/>
              <a:t>Outcome: Promotion of local production, added value to the tourism sector, a model of sustainable </a:t>
            </a:r>
            <a:r>
              <a:rPr lang="en-US" sz="1800" dirty="0" err="1"/>
              <a:t>tourism.Ρώτ</a:t>
            </a:r>
            <a:r>
              <a:rPr lang="en-US" sz="1800" dirty="0"/>
              <a:t>α το ChatGPT</a:t>
            </a:r>
            <a:endParaRPr lang="el-GR" sz="1800" dirty="0"/>
          </a:p>
          <a:p>
            <a:pPr>
              <a:defRPr sz="1400"/>
            </a:pPr>
            <a:endParaRPr lang="el-GR" sz="1800" dirty="0"/>
          </a:p>
          <a:p>
            <a:pPr>
              <a:defRPr sz="1000" i="1"/>
            </a:pPr>
            <a:r>
              <a:rPr lang="en-US" sz="1800" dirty="0"/>
              <a:t>Source</a:t>
            </a:r>
            <a:r>
              <a:rPr lang="el-GR" sz="1800" dirty="0"/>
              <a:t>: </a:t>
            </a:r>
            <a:r>
              <a:rPr lang="af-ZA" sz="1800" dirty="0"/>
              <a:t>costanavarino.com</a:t>
            </a:r>
          </a:p>
        </p:txBody>
      </p:sp>
    </p:spTree>
    <p:extLst>
      <p:ext uri="{BB962C8B-B14F-4D97-AF65-F5344CB8AC3E}">
        <p14:creationId xmlns:p14="http://schemas.microsoft.com/office/powerpoint/2010/main" val="2525879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8EB6FDB-9520-5BF0-ABA1-76487357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8BEADA-622B-CA23-3B84-AC299B428A05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4C4DA27-858C-195C-480F-70E991240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757035"/>
            <a:ext cx="86542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2400" b="1" dirty="0">
                <a:solidFill>
                  <a:schemeClr val="tx1"/>
                </a:solidFill>
                <a:latin typeface="Arial" panose="020B0604020202020204" pitchFamily="34" charset="0"/>
              </a:rPr>
              <a:t>Magna Grecia (Ancient Olympia, Ilia – Western Greece)</a:t>
            </a:r>
            <a:endParaRPr kumimoji="0" lang="el-GR" altLang="el-G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Εικόνα 3" descr="Logo">
            <a:extLst>
              <a:ext uri="{FF2B5EF4-FFF2-40B4-BE49-F238E27FC236}">
                <a16:creationId xmlns:a16="http://schemas.microsoft.com/office/drawing/2014/main" id="{91EEC59A-4890-25C9-33FE-F2F55F872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6000" contrast="-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4415" y="1931720"/>
            <a:ext cx="5663169" cy="1339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C88E0A-5152-DF72-BAB9-80509CF95D68}"/>
              </a:ext>
            </a:extLst>
          </p:cNvPr>
          <p:cNvSpPr txBox="1">
            <a:spLocks/>
          </p:cNvSpPr>
          <p:nvPr/>
        </p:nvSpPr>
        <p:spPr>
          <a:xfrm>
            <a:off x="580281" y="3586936"/>
            <a:ext cx="10245329" cy="22413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000" dirty="0"/>
              <a:t>Strategy: </a:t>
            </a:r>
            <a:r>
              <a:rPr lang="en-US" sz="2000" dirty="0" err="1"/>
              <a:t>Oleotourism</a:t>
            </a:r>
            <a:r>
              <a:rPr lang="en-US" sz="2000" dirty="0"/>
              <a:t> — engaging visitors in production and cultural experiences.</a:t>
            </a:r>
          </a:p>
          <a:p>
            <a:r>
              <a:rPr lang="en-US" sz="2000" dirty="0"/>
              <a:t>Actions: Tours of olive groves, participation in harvesting, olive oil &amp; wine tastings, cultural events.</a:t>
            </a:r>
          </a:p>
          <a:p>
            <a:r>
              <a:rPr lang="en-US" sz="2000" dirty="0"/>
              <a:t>Stakeholders: Family farm, visitors, tourism agencies, local community.</a:t>
            </a:r>
          </a:p>
          <a:p>
            <a:r>
              <a:rPr lang="en-US" sz="2000" dirty="0"/>
              <a:t>Outcome: Support for the local economy, revitalization of cultural heritage.</a:t>
            </a:r>
            <a:endParaRPr lang="el-GR" sz="2000" dirty="0"/>
          </a:p>
          <a:p>
            <a:pPr marL="0" indent="0">
              <a:buFont typeface="Arial"/>
              <a:buNone/>
              <a:defRPr sz="1400"/>
            </a:pPr>
            <a:r>
              <a:rPr lang="en-US" sz="2000" dirty="0"/>
              <a:t>Source</a:t>
            </a:r>
            <a:r>
              <a:rPr lang="el-GR" sz="2000" dirty="0"/>
              <a:t>: </a:t>
            </a:r>
            <a:r>
              <a:rPr lang="el-GR" sz="2000" dirty="0">
                <a:ea typeface="+mn-lt"/>
                <a:cs typeface="+mn-lt"/>
                <a:hlinkClick r:id="rId6"/>
              </a:rPr>
              <a:t>https://magnagrecia.gr/</a:t>
            </a:r>
            <a:r>
              <a:rPr lang="el-GR" sz="2000" dirty="0">
                <a:ea typeface="+mn-lt"/>
                <a:cs typeface="+mn-lt"/>
              </a:rPr>
              <a:t> </a:t>
            </a:r>
            <a:endParaRPr lang="af-ZA" sz="2000" dirty="0"/>
          </a:p>
        </p:txBody>
      </p:sp>
    </p:spTree>
    <p:extLst>
      <p:ext uri="{BB962C8B-B14F-4D97-AF65-F5344CB8AC3E}">
        <p14:creationId xmlns:p14="http://schemas.microsoft.com/office/powerpoint/2010/main" val="2914872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97DCA58-1968-EABC-2E6D-95AE87AE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E840B5-942D-76C4-DEB8-F93C7991E138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8CDC36A-4F2C-0B5E-01CE-A3E959CD6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95481"/>
            <a:ext cx="86542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sz="3200" b="1" dirty="0">
                <a:latin typeface="+mj-lt"/>
              </a:rPr>
              <a:t>Fattoria Solidale del Circeo (Lazio, Italy)</a:t>
            </a:r>
            <a:endParaRPr kumimoji="0" lang="el-GR" altLang="el-G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9ED5426-29A5-B9E0-5338-ABC65FB50FC4}"/>
              </a:ext>
            </a:extLst>
          </p:cNvPr>
          <p:cNvSpPr txBox="1">
            <a:spLocks/>
          </p:cNvSpPr>
          <p:nvPr/>
        </p:nvSpPr>
        <p:spPr>
          <a:xfrm>
            <a:off x="376375" y="1750790"/>
            <a:ext cx="6390178" cy="363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  <a:defRPr sz="1000" i="1"/>
            </a:pPr>
            <a:r>
              <a:rPr lang="en-US" sz="2400" b="1" i="1" dirty="0">
                <a:latin typeface="+mj-lt"/>
              </a:rPr>
              <a:t>Strategy:</a:t>
            </a:r>
            <a:r>
              <a:rPr lang="en-US" sz="2400" i="1" dirty="0">
                <a:latin typeface="+mj-lt"/>
              </a:rPr>
              <a:t> Collaboration on agrivoltaics with a social farm for energy and social sustainability.</a:t>
            </a:r>
            <a:br>
              <a:rPr lang="en-US" sz="2400" i="1" dirty="0">
                <a:latin typeface="+mj-lt"/>
              </a:rPr>
            </a:br>
            <a:r>
              <a:rPr lang="en-US" sz="2400" b="1" i="1" dirty="0">
                <a:latin typeface="+mj-lt"/>
              </a:rPr>
              <a:t>Actions:</a:t>
            </a:r>
            <a:r>
              <a:rPr lang="en-US" sz="2400" i="1" dirty="0">
                <a:latin typeface="+mj-lt"/>
              </a:rPr>
              <a:t> Installation of </a:t>
            </a:r>
            <a:r>
              <a:rPr lang="en-US" sz="2400" i="1" dirty="0" err="1">
                <a:latin typeface="+mj-lt"/>
              </a:rPr>
              <a:t>agrivoltaic</a:t>
            </a:r>
            <a:r>
              <a:rPr lang="en-US" sz="2400" i="1" dirty="0">
                <a:latin typeface="+mj-lt"/>
              </a:rPr>
              <a:t> panels, dual land use for cultivation and employment of vulnerable groups.</a:t>
            </a:r>
            <a:br>
              <a:rPr lang="en-US" sz="2400" i="1" dirty="0">
                <a:latin typeface="+mj-lt"/>
              </a:rPr>
            </a:br>
            <a:r>
              <a:rPr lang="en-US" sz="2400" b="1" i="1" dirty="0">
                <a:latin typeface="+mj-lt"/>
              </a:rPr>
              <a:t>Stakeholders:</a:t>
            </a:r>
            <a:r>
              <a:rPr lang="en-US" sz="2400" i="1" dirty="0">
                <a:latin typeface="+mj-lt"/>
              </a:rPr>
              <a:t> Cero company, </a:t>
            </a:r>
            <a:r>
              <a:rPr lang="en-US" sz="2400" i="1" dirty="0" err="1">
                <a:latin typeface="+mj-lt"/>
              </a:rPr>
              <a:t>Fattoria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Solidale</a:t>
            </a:r>
            <a:r>
              <a:rPr lang="en-US" sz="2400" i="1" dirty="0">
                <a:latin typeface="+mj-lt"/>
              </a:rPr>
              <a:t>, local community, vulnerable social groups.</a:t>
            </a:r>
            <a:br>
              <a:rPr lang="en-US" sz="2400" i="1" dirty="0">
                <a:latin typeface="+mj-lt"/>
              </a:rPr>
            </a:br>
            <a:r>
              <a:rPr lang="en-US" sz="2400" b="1" i="1" dirty="0">
                <a:latin typeface="+mj-lt"/>
              </a:rPr>
              <a:t>Outcome:</a:t>
            </a:r>
            <a:r>
              <a:rPr lang="en-US" sz="2400" i="1" dirty="0">
                <a:latin typeface="+mj-lt"/>
              </a:rPr>
              <a:t> Economic and social inclusion, innovative combination of energy production and farming.</a:t>
            </a:r>
          </a:p>
          <a:p>
            <a:pPr marL="0" indent="0">
              <a:buFont typeface="Arial"/>
              <a:buNone/>
              <a:defRPr sz="1000" i="1"/>
            </a:pPr>
            <a:r>
              <a:rPr lang="en-US" sz="1400" i="1" dirty="0"/>
              <a:t>Source</a:t>
            </a:r>
            <a:r>
              <a:rPr lang="el-GR" sz="1400" i="1" dirty="0"/>
              <a:t>: </a:t>
            </a:r>
            <a:r>
              <a:rPr lang="af-ZA" sz="1400" i="1" dirty="0"/>
              <a:t>powerengineeringint.com</a:t>
            </a:r>
          </a:p>
        </p:txBody>
      </p:sp>
      <p:pic>
        <p:nvPicPr>
          <p:cNvPr id="7" name="Εικόνα 3" descr="No photo description available.">
            <a:extLst>
              <a:ext uri="{FF2B5EF4-FFF2-40B4-BE49-F238E27FC236}">
                <a16:creationId xmlns:a16="http://schemas.microsoft.com/office/drawing/2014/main" id="{7785D123-6432-AD46-DEEA-4585E584D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32" y="3688573"/>
            <a:ext cx="4286677" cy="22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57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D0B2C53-5776-9B42-8333-D7AA3936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BD4CB9-D385-32D2-4006-51C2B7FD452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B9B4929-E39B-45E2-A804-063AF399B7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449259"/>
            <a:ext cx="865427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Coldiretti / Campagna Amica Networks (Italy)</a:t>
            </a:r>
            <a:endParaRPr kumimoji="0" lang="el-GR" altLang="el-G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4" name="Εικόνα 3" descr="Campagna Amica Logo Vector - (.Ai .PNG .SVG .EPS Free Download)">
            <a:extLst>
              <a:ext uri="{FF2B5EF4-FFF2-40B4-BE49-F238E27FC236}">
                <a16:creationId xmlns:a16="http://schemas.microsoft.com/office/drawing/2014/main" id="{F5C5B1A5-2503-DE03-D8D9-30A39286C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87" y="1937657"/>
            <a:ext cx="4058991" cy="4058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EA10FC-43E5-4AD6-3828-7F9CE596DC59}"/>
              </a:ext>
            </a:extLst>
          </p:cNvPr>
          <p:cNvSpPr txBox="1"/>
          <p:nvPr/>
        </p:nvSpPr>
        <p:spPr>
          <a:xfrm>
            <a:off x="250372" y="1638986"/>
            <a:ext cx="646611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 sz="1000" i="1"/>
            </a:pPr>
            <a:r>
              <a:rPr lang="el-GR" sz="2000" dirty="0"/>
              <a:t>Πηγή: </a:t>
            </a:r>
            <a:r>
              <a:rPr lang="af-ZA" sz="2000" dirty="0"/>
              <a:t>campagnamica.it</a:t>
            </a:r>
          </a:p>
          <a:p>
            <a:pPr marL="0" indent="0">
              <a:buNone/>
              <a:defRPr sz="1000" i="1"/>
            </a:pPr>
            <a:endParaRPr lang="af-ZA" sz="2000" dirty="0"/>
          </a:p>
          <a:p>
            <a:pPr marL="0" indent="0">
              <a:buNone/>
              <a:defRPr sz="1000" i="1"/>
            </a:pPr>
            <a:r>
              <a:rPr lang="en-US" sz="2000" dirty="0"/>
              <a:t>Strategy: Direct sale of producer products to consumers through farmers’ markets.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  <a:defRPr sz="1000" i="1"/>
            </a:pPr>
            <a:r>
              <a:rPr lang="en-US" sz="2000" dirty="0"/>
              <a:t>Actions: Over 1,200 farmers’ markets, the brand ‘Campagna Amica’, quality standardization, educational programs.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  <a:defRPr sz="1000" i="1"/>
            </a:pPr>
            <a:r>
              <a:rPr lang="en-US" sz="2000" dirty="0"/>
              <a:t>Stakeholders: Farmers, consumers, agritourism farms, institutional bodies.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  <a:defRPr sz="1000" i="1"/>
            </a:pPr>
            <a:r>
              <a:rPr lang="en-US" sz="2000" dirty="0"/>
              <a:t>Outcome: Enhanced visibility for producers, consumer trust, financial support for small farmers.</a:t>
            </a:r>
            <a:endParaRPr lang="af-ZA" sz="2000" dirty="0"/>
          </a:p>
        </p:txBody>
      </p:sp>
    </p:spTree>
    <p:extLst>
      <p:ext uri="{BB962C8B-B14F-4D97-AF65-F5344CB8AC3E}">
        <p14:creationId xmlns:p14="http://schemas.microsoft.com/office/powerpoint/2010/main" val="2240384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B150840-6824-95C8-88A9-E52CB272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79FDA0-3F24-DCA5-7D80-F2784D23E44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76B8BD7-7E81-06D2-E0B2-17FF8933C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r-FR" sz="3600" b="1" dirty="0"/>
              <a:t>Mini Case </a:t>
            </a:r>
            <a:r>
              <a:rPr lang="fr-FR" sz="3600" b="1" dirty="0" err="1"/>
              <a:t>Study</a:t>
            </a:r>
            <a:r>
              <a:rPr lang="fr-FR" sz="3600" b="1" dirty="0"/>
              <a:t>: Terre de Liens (France)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63B28C-2F89-CE90-1BA8-458C9DD99E18}"/>
              </a:ext>
            </a:extLst>
          </p:cNvPr>
          <p:cNvSpPr txBox="1"/>
          <p:nvPr/>
        </p:nvSpPr>
        <p:spPr>
          <a:xfrm>
            <a:off x="370114" y="1517862"/>
            <a:ext cx="1034142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Organization:</a:t>
            </a:r>
            <a:r>
              <a:rPr lang="en-US" sz="2000" dirty="0"/>
              <a:t> Terre de Liens – Network Supporting Socially Responsible Agriculture</a:t>
            </a:r>
          </a:p>
          <a:p>
            <a:endParaRPr lang="en-US" sz="2000" dirty="0"/>
          </a:p>
          <a:p>
            <a:r>
              <a:rPr lang="en-US" sz="2000" dirty="0"/>
              <a:t>🎯 </a:t>
            </a:r>
            <a:r>
              <a:rPr lang="en-US" sz="2000" b="1" dirty="0"/>
              <a:t>Goal:</a:t>
            </a:r>
            <a:br>
              <a:rPr lang="en-US" sz="2000" dirty="0"/>
            </a:br>
            <a:r>
              <a:rPr lang="en-US" sz="2000" dirty="0"/>
              <a:t>Promote sustainable agriculture with a social mission</a:t>
            </a:r>
          </a:p>
          <a:p>
            <a:endParaRPr lang="en-US" sz="2000" dirty="0"/>
          </a:p>
          <a:p>
            <a:r>
              <a:rPr lang="en-US" sz="2000" dirty="0"/>
              <a:t>🔧 </a:t>
            </a:r>
            <a:r>
              <a:rPr lang="en-US" sz="2000" b="1" dirty="0"/>
              <a:t>Method:</a:t>
            </a:r>
            <a:endParaRPr lang="en-US" sz="2000" dirty="0"/>
          </a:p>
          <a:p>
            <a:r>
              <a:rPr lang="en-US" sz="2000" dirty="0"/>
              <a:t>Create synergies between producers, local authorities, and citizens</a:t>
            </a:r>
          </a:p>
          <a:p>
            <a:r>
              <a:rPr lang="en-US" sz="2000" dirty="0"/>
              <a:t>Acquire and lease land to social farms</a:t>
            </a:r>
          </a:p>
          <a:p>
            <a:endParaRPr lang="en-US" sz="2000" dirty="0"/>
          </a:p>
          <a:p>
            <a:r>
              <a:rPr lang="en-US" sz="2000" dirty="0"/>
              <a:t>📈 </a:t>
            </a:r>
            <a:r>
              <a:rPr lang="en-US" sz="2000" b="1" dirty="0"/>
              <a:t>Results:</a:t>
            </a:r>
            <a:endParaRPr lang="en-US" sz="2000" dirty="0"/>
          </a:p>
          <a:p>
            <a:r>
              <a:rPr lang="en-US" sz="2000" dirty="0"/>
              <a:t>Over 300 collaborating farms</a:t>
            </a:r>
          </a:p>
          <a:p>
            <a:r>
              <a:rPr lang="en-US" sz="2000" dirty="0"/>
              <a:t>Thousands of cooperative citizen members</a:t>
            </a:r>
          </a:p>
          <a:p>
            <a:r>
              <a:rPr lang="en-US" sz="2000" dirty="0"/>
              <a:t>Preservation of agricultural land and promotion of community farming</a:t>
            </a:r>
          </a:p>
        </p:txBody>
      </p:sp>
    </p:spTree>
    <p:extLst>
      <p:ext uri="{BB962C8B-B14F-4D97-AF65-F5344CB8AC3E}">
        <p14:creationId xmlns:p14="http://schemas.microsoft.com/office/powerpoint/2010/main" val="2120747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E8DB2FE-2482-6516-9DC0-48B323F69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EFC025-EDFE-4A28-3E5F-5D7C17ACCA1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FAF79A3-E5B2-F220-E84A-DED582E58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r-FR" sz="3600" b="1" dirty="0"/>
              <a:t>Mini Case </a:t>
            </a:r>
            <a:r>
              <a:rPr lang="fr-FR" sz="3600" b="1" dirty="0" err="1"/>
              <a:t>Study</a:t>
            </a:r>
            <a:r>
              <a:rPr lang="fr-FR" sz="3600" b="1" dirty="0"/>
              <a:t>: Terre de Liens (France)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F96A8-F816-C617-07D0-78470FB30944}"/>
              </a:ext>
            </a:extLst>
          </p:cNvPr>
          <p:cNvSpPr txBox="1"/>
          <p:nvPr/>
        </p:nvSpPr>
        <p:spPr>
          <a:xfrm>
            <a:off x="370114" y="1517862"/>
            <a:ext cx="1034142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Organization:</a:t>
            </a:r>
            <a:r>
              <a:rPr lang="en-US" sz="2000" dirty="0"/>
              <a:t> Terre de Liens – Network Supporting Socially Responsible Agriculture</a:t>
            </a:r>
          </a:p>
          <a:p>
            <a:endParaRPr lang="en-US" sz="2000" dirty="0"/>
          </a:p>
          <a:p>
            <a:r>
              <a:rPr lang="en-US" sz="2000" dirty="0"/>
              <a:t>🎯 </a:t>
            </a:r>
            <a:r>
              <a:rPr lang="en-US" sz="2000" b="1" dirty="0"/>
              <a:t>Goal:</a:t>
            </a:r>
            <a:br>
              <a:rPr lang="en-US" sz="2000" dirty="0"/>
            </a:br>
            <a:r>
              <a:rPr lang="en-US" sz="2000" dirty="0"/>
              <a:t>Promote sustainable agriculture with a social mission</a:t>
            </a:r>
          </a:p>
          <a:p>
            <a:endParaRPr lang="en-US" sz="2000" dirty="0"/>
          </a:p>
          <a:p>
            <a:r>
              <a:rPr lang="en-US" sz="2000" dirty="0"/>
              <a:t>🔧 </a:t>
            </a:r>
            <a:r>
              <a:rPr lang="en-US" sz="2000" b="1" dirty="0"/>
              <a:t>Method:</a:t>
            </a:r>
            <a:endParaRPr lang="en-US" sz="2000" dirty="0"/>
          </a:p>
          <a:p>
            <a:r>
              <a:rPr lang="en-US" sz="2000" dirty="0"/>
              <a:t>Create synergies between producers, local authorities, and citizens</a:t>
            </a:r>
          </a:p>
          <a:p>
            <a:r>
              <a:rPr lang="en-US" sz="2000" dirty="0"/>
              <a:t>Acquire and lease land to social farms</a:t>
            </a:r>
          </a:p>
          <a:p>
            <a:endParaRPr lang="en-US" sz="2000" dirty="0"/>
          </a:p>
          <a:p>
            <a:r>
              <a:rPr lang="en-US" sz="2000" dirty="0"/>
              <a:t>📈 </a:t>
            </a:r>
            <a:r>
              <a:rPr lang="en-US" sz="2000" b="1" dirty="0"/>
              <a:t>Results:</a:t>
            </a:r>
            <a:endParaRPr lang="en-US" sz="2000" dirty="0"/>
          </a:p>
          <a:p>
            <a:r>
              <a:rPr lang="en-US" sz="2000" dirty="0"/>
              <a:t>Over 300 collaborating farms</a:t>
            </a:r>
          </a:p>
          <a:p>
            <a:r>
              <a:rPr lang="en-US" sz="2000" dirty="0"/>
              <a:t>Thousands of cooperative citizen members</a:t>
            </a:r>
          </a:p>
          <a:p>
            <a:r>
              <a:rPr lang="en-US" sz="2000" dirty="0"/>
              <a:t>Preservation of agricultural land and promotion of community farming</a:t>
            </a:r>
          </a:p>
        </p:txBody>
      </p:sp>
    </p:spTree>
    <p:extLst>
      <p:ext uri="{BB962C8B-B14F-4D97-AF65-F5344CB8AC3E}">
        <p14:creationId xmlns:p14="http://schemas.microsoft.com/office/powerpoint/2010/main" val="2695901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18B8204-146E-4784-8A64-8B86A152A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DBD479-CCB8-13CA-4395-53253D63B80B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1C77247-B077-0855-5BC4-5C1D16B66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b="1" dirty="0">
                <a:solidFill>
                  <a:schemeClr val="tx1"/>
                </a:solidFill>
                <a:latin typeface="Arial" panose="020B0604020202020204" pitchFamily="34" charset="0"/>
              </a:rPr>
              <a:t>Challenges and Risks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32490D-0273-A1F1-7045-D35C6608ECDE}"/>
              </a:ext>
            </a:extLst>
          </p:cNvPr>
          <p:cNvSpPr txBox="1"/>
          <p:nvPr/>
        </p:nvSpPr>
        <p:spPr>
          <a:xfrm>
            <a:off x="370114" y="1517862"/>
            <a:ext cx="1034142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Goal incompatibility (e.g., differing criteria between NGOs and the farm)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Bureaucratic obstacles from local authorities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Over-dependence on a single stakeholder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Difficulties in communication or role allocation</a:t>
            </a:r>
          </a:p>
          <a:p>
            <a:pPr lvl="0"/>
            <a:endParaRPr lang="el-GR" sz="2000" dirty="0"/>
          </a:p>
          <a:p>
            <a:r>
              <a:rPr lang="en-US" sz="2000" b="1" dirty="0"/>
              <a:t>What We Can Do: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Clear collaboration framework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Intermediate “mediators” (e.g., facilitators)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Option to withdraw without conflict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Flexibility and alternative partnerships</a:t>
            </a:r>
          </a:p>
        </p:txBody>
      </p:sp>
    </p:spTree>
    <p:extLst>
      <p:ext uri="{BB962C8B-B14F-4D97-AF65-F5344CB8AC3E}">
        <p14:creationId xmlns:p14="http://schemas.microsoft.com/office/powerpoint/2010/main" val="2813188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C811FF0-272C-E72D-29A9-E78F2B24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552E2A-0B0D-361A-78D0-9486342A9F59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5480182-2B75-A5FE-6910-2BE9BF7D28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3600" b="1" dirty="0"/>
              <a:t>SWOT Analysis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FE455A-B35C-5C0E-2499-9C47389B02F3}"/>
              </a:ext>
            </a:extLst>
          </p:cNvPr>
          <p:cNvSpPr txBox="1"/>
          <p:nvPr/>
        </p:nvSpPr>
        <p:spPr>
          <a:xfrm>
            <a:off x="132080" y="1808480"/>
            <a:ext cx="3007360" cy="3783687"/>
          </a:xfrm>
          <a:prstGeom prst="flowChartOffpage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dirty="0"/>
              <a:t>SWOT analysis helps an agricultural or social farm realistically assess its ability to develop and maintain partnerships.</a:t>
            </a:r>
            <a:br>
              <a:rPr lang="en-US" sz="1600" dirty="0"/>
            </a:br>
            <a:r>
              <a:rPr lang="en-US" sz="1600" dirty="0"/>
              <a:t>It identifies internal strengths and weaknesses, as well as external opportunities and threats, to shape a targeted networking strategy that maximizes benefits and minimizes risks.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777DC-FFD7-2EA5-CF91-8BF17BAB89B6}"/>
              </a:ext>
            </a:extLst>
          </p:cNvPr>
          <p:cNvSpPr txBox="1"/>
          <p:nvPr/>
        </p:nvSpPr>
        <p:spPr>
          <a:xfrm>
            <a:off x="4082144" y="1939109"/>
            <a:ext cx="3444240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Strengths</a:t>
            </a:r>
            <a:br>
              <a:rPr lang="en-US" dirty="0"/>
            </a:br>
            <a:r>
              <a:rPr lang="en-US" dirty="0"/>
              <a:t>• Collaborations with local stakeholders</a:t>
            </a:r>
            <a:br>
              <a:rPr lang="en-US" dirty="0"/>
            </a:br>
            <a:r>
              <a:rPr lang="en-US" dirty="0"/>
              <a:t>• Access to existing social and professional networks</a:t>
            </a:r>
            <a:endParaRPr lang="el-GR" dirty="0"/>
          </a:p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F3D03-26EA-11B1-ED3B-DA0F44AF0AB4}"/>
              </a:ext>
            </a:extLst>
          </p:cNvPr>
          <p:cNvSpPr txBox="1"/>
          <p:nvPr/>
        </p:nvSpPr>
        <p:spPr>
          <a:xfrm>
            <a:off x="4082144" y="4088674"/>
            <a:ext cx="3444240" cy="12311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Opportunities</a:t>
            </a:r>
            <a:br>
              <a:rPr lang="en-US" sz="1400" dirty="0"/>
            </a:br>
            <a:r>
              <a:rPr lang="en-US" sz="1400" dirty="0"/>
              <a:t>• Creation of new partnerships</a:t>
            </a:r>
            <a:br>
              <a:rPr lang="en-US" sz="1400" dirty="0"/>
            </a:br>
            <a:r>
              <a:rPr lang="en-US" sz="1400" dirty="0"/>
              <a:t>• Participation in cross-sectoral or cross-border projects</a:t>
            </a:r>
            <a:endParaRPr lang="el-GR" sz="1400" dirty="0">
              <a:latin typeface="Calibri"/>
              <a:ea typeface="Calibri"/>
              <a:cs typeface="Calibri"/>
            </a:endParaRPr>
          </a:p>
          <a:p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EA74-7D7E-C56E-6051-F53C0CD519FA}"/>
              </a:ext>
            </a:extLst>
          </p:cNvPr>
          <p:cNvSpPr txBox="1"/>
          <p:nvPr/>
        </p:nvSpPr>
        <p:spPr>
          <a:xfrm>
            <a:off x="8331926" y="1939109"/>
            <a:ext cx="3598817" cy="1169551"/>
          </a:xfrm>
          <a:prstGeom prst="rect">
            <a:avLst/>
          </a:prstGeom>
          <a:solidFill>
            <a:srgbClr val="F5645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Weaknesses</a:t>
            </a:r>
            <a:br>
              <a:rPr lang="en-US" sz="1400" dirty="0"/>
            </a:br>
            <a:r>
              <a:rPr lang="en-US" sz="1400" dirty="0"/>
              <a:t>• Dependence on a few partners</a:t>
            </a:r>
            <a:br>
              <a:rPr lang="en-US" sz="1400" dirty="0"/>
            </a:br>
            <a:r>
              <a:rPr lang="en-US" sz="1400" dirty="0"/>
              <a:t>• Lack of clear definition of roles and expectations</a:t>
            </a:r>
            <a:endParaRPr lang="el-GR" sz="1400" dirty="0">
              <a:latin typeface="Calibri"/>
              <a:ea typeface="Calibri"/>
              <a:cs typeface="Calibri"/>
            </a:endParaRPr>
          </a:p>
          <a:p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4C23BB-6257-0F70-7803-A1C1F533DC0B}"/>
              </a:ext>
            </a:extLst>
          </p:cNvPr>
          <p:cNvSpPr txBox="1"/>
          <p:nvPr/>
        </p:nvSpPr>
        <p:spPr>
          <a:xfrm>
            <a:off x="8257172" y="4119451"/>
            <a:ext cx="3598817" cy="1169551"/>
          </a:xfrm>
          <a:prstGeom prst="rect">
            <a:avLst/>
          </a:prstGeom>
          <a:solidFill>
            <a:srgbClr val="F0E5A8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Threats</a:t>
            </a:r>
            <a:br>
              <a:rPr lang="en-US" dirty="0"/>
            </a:br>
            <a:r>
              <a:rPr lang="en-US" dirty="0"/>
              <a:t>• Bureaucratic obstacles</a:t>
            </a:r>
            <a:br>
              <a:rPr lang="en-US" dirty="0"/>
            </a:br>
            <a:r>
              <a:rPr lang="en-US" dirty="0"/>
              <a:t>• Goal incompatibility</a:t>
            </a:r>
            <a:br>
              <a:rPr lang="en-US" dirty="0"/>
            </a:br>
            <a:r>
              <a:rPr lang="en-US" dirty="0"/>
              <a:t>• Loss of trust due to non-transparent communication</a:t>
            </a:r>
            <a:endParaRPr lang="el-GR" dirty="0"/>
          </a:p>
        </p:txBody>
      </p:sp>
      <p:sp>
        <p:nvSpPr>
          <p:cNvPr id="10" name="Σύννεφο 23">
            <a:extLst>
              <a:ext uri="{FF2B5EF4-FFF2-40B4-BE49-F238E27FC236}">
                <a16:creationId xmlns:a16="http://schemas.microsoft.com/office/drawing/2014/main" id="{5595F1B9-C9D2-7EDC-1DAA-9F4B188C086B}"/>
              </a:ext>
            </a:extLst>
          </p:cNvPr>
          <p:cNvSpPr/>
          <p:nvPr/>
        </p:nvSpPr>
        <p:spPr>
          <a:xfrm>
            <a:off x="3391988" y="1831173"/>
            <a:ext cx="518160" cy="57912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Βέλος: Δεξιό 24">
            <a:extLst>
              <a:ext uri="{FF2B5EF4-FFF2-40B4-BE49-F238E27FC236}">
                <a16:creationId xmlns:a16="http://schemas.microsoft.com/office/drawing/2014/main" id="{1DE3D200-AC9F-5C0E-86D0-D859C876F1B9}"/>
              </a:ext>
            </a:extLst>
          </p:cNvPr>
          <p:cNvSpPr/>
          <p:nvPr/>
        </p:nvSpPr>
        <p:spPr>
          <a:xfrm>
            <a:off x="3264986" y="4447708"/>
            <a:ext cx="689428" cy="27432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Ισοσκελές τρίγωνο 22">
            <a:extLst>
              <a:ext uri="{FF2B5EF4-FFF2-40B4-BE49-F238E27FC236}">
                <a16:creationId xmlns:a16="http://schemas.microsoft.com/office/drawing/2014/main" id="{B492C318-ECED-E8AD-4E25-7625196DCD18}"/>
              </a:ext>
            </a:extLst>
          </p:cNvPr>
          <p:cNvSpPr/>
          <p:nvPr/>
        </p:nvSpPr>
        <p:spPr>
          <a:xfrm>
            <a:off x="7698380" y="1906596"/>
            <a:ext cx="479696" cy="42827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Εξάγωνο 25">
            <a:extLst>
              <a:ext uri="{FF2B5EF4-FFF2-40B4-BE49-F238E27FC236}">
                <a16:creationId xmlns:a16="http://schemas.microsoft.com/office/drawing/2014/main" id="{608A03DB-13B0-83F4-E5BC-18EE05193EA9}"/>
              </a:ext>
            </a:extLst>
          </p:cNvPr>
          <p:cNvSpPr/>
          <p:nvPr/>
        </p:nvSpPr>
        <p:spPr>
          <a:xfrm>
            <a:off x="7651930" y="4416716"/>
            <a:ext cx="479696" cy="475324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5472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9D3E870-BC13-37D2-5938-A4DAB6166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71E3FC-64D4-70C1-A91E-D0A45B72451C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09BDD74-B4CA-7E81-8D20-DE092CBA5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67615" y="317533"/>
            <a:ext cx="86542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b="1" dirty="0">
                <a:solidFill>
                  <a:schemeClr val="tx1"/>
                </a:solidFill>
                <a:latin typeface="Arial" panose="020B0604020202020204" pitchFamily="34" charset="0"/>
              </a:rPr>
              <a:t>Checklist: Are You Ready for Collaboration?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1CAF1-9A16-0A0F-39D8-FCD164739631}"/>
              </a:ext>
            </a:extLst>
          </p:cNvPr>
          <p:cNvSpPr txBox="1"/>
          <p:nvPr/>
        </p:nvSpPr>
        <p:spPr>
          <a:xfrm>
            <a:off x="2558143" y="17946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you mapped all potential stakeholders?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E6CE7-B8E2-2E90-E021-B61FF7C859EA}"/>
              </a:ext>
            </a:extLst>
          </p:cNvPr>
          <p:cNvSpPr txBox="1"/>
          <p:nvPr/>
        </p:nvSpPr>
        <p:spPr>
          <a:xfrm>
            <a:off x="2541813" y="25962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 there a shared vision and common goals?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998C4-404A-CB61-2EED-AEB317366ED6}"/>
              </a:ext>
            </a:extLst>
          </p:cNvPr>
          <p:cNvSpPr txBox="1"/>
          <p:nvPr/>
        </p:nvSpPr>
        <p:spPr>
          <a:xfrm>
            <a:off x="2541813" y="33120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 there a framework of trust and clear role allocation?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7B9A2F-6144-F921-7E19-48B7AE73A3B2}"/>
              </a:ext>
            </a:extLst>
          </p:cNvPr>
          <p:cNvSpPr txBox="1"/>
          <p:nvPr/>
        </p:nvSpPr>
        <p:spPr>
          <a:xfrm>
            <a:off x="2541813" y="39455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there engagement tools in place (e.g., consultations, co-design)?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99C51-A60F-6C06-85C0-4F920CB4ED28}"/>
              </a:ext>
            </a:extLst>
          </p:cNvPr>
          <p:cNvSpPr txBox="1"/>
          <p:nvPr/>
        </p:nvSpPr>
        <p:spPr>
          <a:xfrm>
            <a:off x="2541813" y="48560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have a plan for evaluation and feedback?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Γραφικό 6" descr="Σημάδι1 με συμπαγές γέμισμα">
            <a:extLst>
              <a:ext uri="{FF2B5EF4-FFF2-40B4-BE49-F238E27FC236}">
                <a16:creationId xmlns:a16="http://schemas.microsoft.com/office/drawing/2014/main" id="{242A4368-DEBF-08E2-CC71-74A8D488C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8" y="1606517"/>
            <a:ext cx="745607" cy="745607"/>
          </a:xfrm>
          <a:prstGeom prst="rect">
            <a:avLst/>
          </a:prstGeom>
        </p:spPr>
      </p:pic>
      <p:pic>
        <p:nvPicPr>
          <p:cNvPr id="16" name="Γραφικό 6" descr="Σημάδι1 με συμπαγές γέμισμα">
            <a:extLst>
              <a:ext uri="{FF2B5EF4-FFF2-40B4-BE49-F238E27FC236}">
                <a16:creationId xmlns:a16="http://schemas.microsoft.com/office/drawing/2014/main" id="{ED834964-4DF5-F392-B3DA-A93279AC8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7" y="2352124"/>
            <a:ext cx="745607" cy="745607"/>
          </a:xfrm>
          <a:prstGeom prst="rect">
            <a:avLst/>
          </a:prstGeom>
        </p:spPr>
      </p:pic>
      <p:pic>
        <p:nvPicPr>
          <p:cNvPr id="17" name="Γραφικό 6" descr="Σημάδι1 με συμπαγές γέμισμα">
            <a:extLst>
              <a:ext uri="{FF2B5EF4-FFF2-40B4-BE49-F238E27FC236}">
                <a16:creationId xmlns:a16="http://schemas.microsoft.com/office/drawing/2014/main" id="{01C54383-E731-366A-2464-EA6E4AA9E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5" y="3945511"/>
            <a:ext cx="745607" cy="745607"/>
          </a:xfrm>
          <a:prstGeom prst="rect">
            <a:avLst/>
          </a:prstGeom>
        </p:spPr>
      </p:pic>
      <p:pic>
        <p:nvPicPr>
          <p:cNvPr id="18" name="Γραφικό 6" descr="Σημάδι1 με συμπαγές γέμισμα">
            <a:extLst>
              <a:ext uri="{FF2B5EF4-FFF2-40B4-BE49-F238E27FC236}">
                <a16:creationId xmlns:a16="http://schemas.microsoft.com/office/drawing/2014/main" id="{77DEA97E-0F29-CF10-5752-929A5836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7" y="3150265"/>
            <a:ext cx="745607" cy="745607"/>
          </a:xfrm>
          <a:prstGeom prst="rect">
            <a:avLst/>
          </a:prstGeom>
        </p:spPr>
      </p:pic>
      <p:pic>
        <p:nvPicPr>
          <p:cNvPr id="19" name="Γραφικό 6" descr="Σημάδι1 με συμπαγές γέμισμα">
            <a:extLst>
              <a:ext uri="{FF2B5EF4-FFF2-40B4-BE49-F238E27FC236}">
                <a16:creationId xmlns:a16="http://schemas.microsoft.com/office/drawing/2014/main" id="{CF56DD7D-B55E-BCCB-4AA2-71F8B9464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6" y="4691118"/>
            <a:ext cx="745607" cy="74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93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B938D5E-EB6A-346D-258C-B42237195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599479-4652-087A-84EE-19A346FD98BE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26CBEB-DE88-F7FF-42B2-5990BDC84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30" y="387703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b="1" dirty="0">
                <a:solidFill>
                  <a:schemeClr val="tx1"/>
                </a:solidFill>
                <a:latin typeface="Arial" panose="020B0604020202020204" pitchFamily="34" charset="0"/>
              </a:rPr>
              <a:t>🧠 Reflective Exercise: "What Would You Do If...?"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E0568B-28EA-6A09-2BE0-65067972CFF7}"/>
              </a:ext>
            </a:extLst>
          </p:cNvPr>
          <p:cNvSpPr txBox="1">
            <a:spLocks/>
          </p:cNvSpPr>
          <p:nvPr/>
        </p:nvSpPr>
        <p:spPr>
          <a:xfrm>
            <a:off x="378822" y="1662950"/>
            <a:ext cx="10506892" cy="423599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📌 </a:t>
            </a:r>
            <a:r>
              <a:rPr lang="en-US" b="1"/>
              <a:t>Scenario:</a:t>
            </a:r>
            <a:br>
              <a:rPr lang="en-US"/>
            </a:br>
            <a:r>
              <a:rPr lang="en-US"/>
              <a:t>The social farm "Land of Hope" has been successfully operating for two years. </a:t>
            </a:r>
          </a:p>
          <a:p>
            <a:r>
              <a:rPr lang="en-US"/>
              <a:t>It collaborates with the local Environmental Education Center (KEPEA), an NGO supporting people with disabilities, and has the support of the Municipality.</a:t>
            </a:r>
            <a:br>
              <a:rPr lang="en-US"/>
            </a:br>
            <a:r>
              <a:rPr lang="en-US"/>
              <a:t>Suddenly, the Municipality proposes to use the farm for other social activities (e.g., a rehabilitation program), without consulting existing partners. The farm feels sidelined and worries about a possible conflict of objectives.</a:t>
            </a:r>
            <a:endParaRPr lang="el-GR"/>
          </a:p>
          <a:p>
            <a:endParaRPr lang="el-GR" sz="2400"/>
          </a:p>
          <a:p>
            <a:endParaRPr lang="el-GR" sz="240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003474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1374E8C-4694-4145-D488-E90E87F53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F0985B-B404-B228-704E-B06187875C4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3519021-6208-08EB-99AD-65B4AE3EE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30" y="387703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b="1" dirty="0">
                <a:latin typeface="Arial" panose="020B0604020202020204" pitchFamily="34" charset="0"/>
              </a:rPr>
              <a:t>🧠 Reflective Exercise: "What Would You Do If...?"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3B3A12-16C9-1AD2-3C75-34FB7BCC685B}"/>
              </a:ext>
            </a:extLst>
          </p:cNvPr>
          <p:cNvSpPr txBox="1">
            <a:spLocks/>
          </p:cNvSpPr>
          <p:nvPr/>
        </p:nvSpPr>
        <p:spPr>
          <a:xfrm>
            <a:off x="291011" y="1502954"/>
            <a:ext cx="6980646" cy="43426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sz="2000" dirty="0"/>
              <a:t>❓ </a:t>
            </a:r>
            <a:r>
              <a:rPr lang="en-US" sz="2000" b="1" dirty="0"/>
              <a:t>Discussion or Group Work Questions:</a:t>
            </a:r>
            <a:endParaRPr lang="en-US" sz="2000" dirty="0"/>
          </a:p>
          <a:p>
            <a:r>
              <a:rPr lang="en-US" sz="2000" dirty="0"/>
              <a:t>Which stakeholders are directly and indirectly affected by this decision?</a:t>
            </a:r>
          </a:p>
          <a:p>
            <a:r>
              <a:rPr lang="en-US" sz="2000" dirty="0"/>
              <a:t>What would be the ideal framework for managing the situation?</a:t>
            </a:r>
          </a:p>
          <a:p>
            <a:r>
              <a:rPr lang="en-US" sz="2000" dirty="0"/>
              <a:t>Who should take the initiative to start the dialogue?</a:t>
            </a:r>
          </a:p>
          <a:p>
            <a:r>
              <a:rPr lang="en-US" sz="2000" dirty="0"/>
              <a:t>What is the shared vision that needs to be rearticulated?</a:t>
            </a:r>
          </a:p>
          <a:p>
            <a:r>
              <a:rPr lang="en-US" sz="2000" dirty="0"/>
              <a:t>How can trust be maintained among partners?</a:t>
            </a:r>
          </a:p>
          <a:p>
            <a:r>
              <a:rPr lang="en-US" sz="2000" dirty="0"/>
              <a:t>What participation or mediation tools could help?</a:t>
            </a:r>
          </a:p>
          <a:p>
            <a:r>
              <a:rPr lang="en-US" sz="2000" dirty="0"/>
              <a:t>Are there risks of over-dependence on one stakeholder? How could these be addressed?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F2C57-FD92-82F5-0E8A-801C5DD158D8}"/>
              </a:ext>
            </a:extLst>
          </p:cNvPr>
          <p:cNvSpPr txBox="1"/>
          <p:nvPr/>
        </p:nvSpPr>
        <p:spPr>
          <a:xfrm>
            <a:off x="7691120" y="1503680"/>
            <a:ext cx="4246880" cy="28685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🎯 </a:t>
            </a:r>
            <a:r>
              <a:rPr lang="en-US" sz="1800" b="1" dirty="0"/>
              <a:t>Exercise Goals: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Understand the importance of continuous communication and consultation.</a:t>
            </a:r>
          </a:p>
          <a:p>
            <a:endParaRPr lang="en-US" sz="1800" dirty="0"/>
          </a:p>
          <a:p>
            <a:r>
              <a:rPr lang="en-US" sz="1800" dirty="0"/>
              <a:t>Practice analyzing roles and influence.</a:t>
            </a:r>
          </a:p>
          <a:p>
            <a:r>
              <a:rPr lang="en-US" sz="1800" dirty="0"/>
              <a:t>Strengthen skills for conflict resolution in collaboration networks.</a:t>
            </a:r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endParaRPr lang="el-G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6049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E832682-61AD-D268-2CCB-83ECCB4D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C91029-B151-543C-F7A8-6388925B023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678609-F964-EC82-E42B-CDE5A181B0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solidFill>
                  <a:schemeClr val="tx1"/>
                </a:solidFill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solidFill>
                  <a:schemeClr val="tx1"/>
                </a:solidFill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B6A3F18-FA27-BE21-86EA-ADE1833515D7}"/>
              </a:ext>
            </a:extLst>
          </p:cNvPr>
          <p:cNvSpPr txBox="1">
            <a:spLocks/>
          </p:cNvSpPr>
          <p:nvPr/>
        </p:nvSpPr>
        <p:spPr>
          <a:xfrm>
            <a:off x="293913" y="1323703"/>
            <a:ext cx="11342915" cy="45545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000" b="1"/>
              <a:t>Who are the stakeholders directly and indirectly affected?</a:t>
            </a:r>
            <a:br>
              <a:rPr lang="en-US" sz="2000"/>
            </a:br>
            <a:r>
              <a:rPr lang="en-US" sz="2000"/>
              <a:t>✅ </a:t>
            </a:r>
            <a:r>
              <a:rPr lang="en-US" sz="2000" b="1"/>
              <a:t>Directly affected:</a:t>
            </a:r>
            <a:endParaRPr lang="en-US" sz="2000"/>
          </a:p>
          <a:p>
            <a:r>
              <a:rPr lang="en-US" sz="2000"/>
              <a:t>The social farm (main organization)</a:t>
            </a:r>
          </a:p>
          <a:p>
            <a:r>
              <a:rPr lang="en-US" sz="2000"/>
              <a:t>The Municipality (authority/proposer)</a:t>
            </a:r>
          </a:p>
          <a:p>
            <a:r>
              <a:rPr lang="en-US" sz="2000"/>
              <a:t>The NGO collaborating for people with disabilities</a:t>
            </a:r>
          </a:p>
          <a:p>
            <a:r>
              <a:rPr lang="en-US" sz="2000"/>
              <a:t>The beneficiaries of the existing program</a:t>
            </a:r>
          </a:p>
          <a:p>
            <a:pPr marL="0" indent="0">
              <a:buFont typeface="Arial"/>
              <a:buNone/>
            </a:pPr>
            <a:endParaRPr lang="el-GR" sz="2000"/>
          </a:p>
          <a:p>
            <a:r>
              <a:rPr lang="en-US" sz="2000"/>
              <a:t>✅ </a:t>
            </a:r>
            <a:r>
              <a:rPr lang="en-US" sz="2000" b="1"/>
              <a:t>Indirectly affected:</a:t>
            </a:r>
            <a:endParaRPr lang="en-US" sz="2000"/>
          </a:p>
          <a:p>
            <a:r>
              <a:rPr lang="en-US" sz="2000"/>
              <a:t>Volunteers</a:t>
            </a:r>
          </a:p>
          <a:p>
            <a:r>
              <a:rPr lang="en-US" sz="2000"/>
              <a:t>Local community</a:t>
            </a:r>
          </a:p>
          <a:p>
            <a:r>
              <a:rPr lang="en-US" sz="2000"/>
              <a:t>Families of the beneficiaries</a:t>
            </a:r>
          </a:p>
          <a:p>
            <a:r>
              <a:rPr lang="en-US" sz="2000"/>
              <a:t>The new rehabilitation program</a:t>
            </a:r>
          </a:p>
          <a:p>
            <a:pPr marL="0" indent="0">
              <a:buFont typeface="Arial"/>
              <a:buNone/>
            </a:pPr>
            <a:endParaRPr lang="el-GR" sz="2900" b="1"/>
          </a:p>
          <a:p>
            <a:pPr marL="0" indent="0">
              <a:buFont typeface="Arial"/>
              <a:buNone/>
            </a:pPr>
            <a:endParaRPr lang="el-GR" sz="2900" b="1"/>
          </a:p>
          <a:p>
            <a:endParaRPr lang="el-GR" dirty="0"/>
          </a:p>
        </p:txBody>
      </p:sp>
      <p:pic>
        <p:nvPicPr>
          <p:cNvPr id="7" name="Picture 6" descr="A hand holding a magnifying glass over a clipboard&#10;&#10;AI-generated content may be incorrect.">
            <a:extLst>
              <a:ext uri="{FF2B5EF4-FFF2-40B4-BE49-F238E27FC236}">
                <a16:creationId xmlns:a16="http://schemas.microsoft.com/office/drawing/2014/main" id="{E145FAD5-339F-4186-53C3-AE57CE3E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473" y="3262914"/>
            <a:ext cx="4555327" cy="227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97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9AC1F7-791F-4EA9-603E-2D97FCA1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9D0BE-66BA-B116-C191-B9F1351D737D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024E908-AF8E-7B31-6FF4-3C6E7BC17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6D817E7-93BE-2487-D225-58FEA88B7740}"/>
              </a:ext>
            </a:extLst>
          </p:cNvPr>
          <p:cNvSpPr txBox="1">
            <a:spLocks/>
          </p:cNvSpPr>
          <p:nvPr/>
        </p:nvSpPr>
        <p:spPr>
          <a:xfrm>
            <a:off x="456474" y="1643743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sz="2400" b="1" dirty="0"/>
              <a:t>What would be the ideal framework for managing the situation?</a:t>
            </a:r>
            <a:endParaRPr lang="en-US" sz="2400" dirty="0"/>
          </a:p>
          <a:p>
            <a:r>
              <a:rPr lang="en-US" sz="2400" dirty="0"/>
              <a:t>Immediate tripartite meeting with the Municipality and NGO.</a:t>
            </a:r>
          </a:p>
          <a:p>
            <a:r>
              <a:rPr lang="en-US" sz="2400" dirty="0"/>
              <a:t>Establishment of a dialogue framework including all parties.</a:t>
            </a:r>
          </a:p>
          <a:p>
            <a:r>
              <a:rPr lang="en-US" sz="2400" dirty="0"/>
              <a:t>Identification of common goals and complementary actions.</a:t>
            </a:r>
          </a:p>
          <a:p>
            <a:r>
              <a:rPr lang="en-US" sz="2400" dirty="0"/>
              <a:t>Clear allocation of space, time, and roles.</a:t>
            </a:r>
          </a:p>
          <a:p>
            <a:r>
              <a:rPr lang="en-US" sz="2400" dirty="0"/>
              <a:t>Appointment of a coordinator or mediator if necessary.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50102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538FA48-CBD7-1962-BE17-CF3CB42C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292E4C-AE86-524A-A7FE-20AEEA5AB857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59513B6-1E12-F86B-1609-5B4271347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A30728-C17C-BF1A-6437-B0A9CBDE64EC}"/>
              </a:ext>
            </a:extLst>
          </p:cNvPr>
          <p:cNvSpPr txBox="1">
            <a:spLocks/>
          </p:cNvSpPr>
          <p:nvPr/>
        </p:nvSpPr>
        <p:spPr>
          <a:xfrm>
            <a:off x="1389162" y="2027791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sz="2400" dirty="0"/>
              <a:t>🌱 </a:t>
            </a:r>
            <a:r>
              <a:rPr lang="en-US" sz="2400" b="1" dirty="0"/>
              <a:t>What is the shared vision that needs to be rearticulated?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“A rural space where not only food is cultivated, but also dignity, social inclusion, and healing.”</a:t>
            </a:r>
            <a:br>
              <a:rPr lang="en-US" sz="2400" dirty="0"/>
            </a:br>
            <a:r>
              <a:rPr lang="en-US" sz="2400" dirty="0"/>
              <a:t>Collaborative use of the farm centered on people.</a:t>
            </a:r>
            <a:br>
              <a:rPr lang="en-US" sz="2400" dirty="0"/>
            </a:br>
            <a:r>
              <a:rPr lang="en-US" sz="2400" dirty="0"/>
              <a:t>Activities that do not compete, but rather complement and strengthen each other.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76896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736A990-6E6F-20D6-8137-2732CEE8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8BEED0-2369-8C4E-87BF-C7B17754058E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32FB65-2D5B-C8C3-C248-96372AF23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DC22BB-5BEA-F6DC-5FFB-7FFEEAFFCE82}"/>
              </a:ext>
            </a:extLst>
          </p:cNvPr>
          <p:cNvSpPr txBox="1">
            <a:spLocks/>
          </p:cNvSpPr>
          <p:nvPr/>
        </p:nvSpPr>
        <p:spPr>
          <a:xfrm>
            <a:off x="602778" y="1826623"/>
            <a:ext cx="10671774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dirty="0"/>
              <a:t>🤝 </a:t>
            </a:r>
            <a:r>
              <a:rPr lang="en-US" sz="2600" b="1" dirty="0"/>
              <a:t>How can trust be maintained among partners?</a:t>
            </a:r>
          </a:p>
          <a:p>
            <a:endParaRPr lang="en-US" sz="2600" dirty="0"/>
          </a:p>
          <a:p>
            <a:r>
              <a:rPr lang="en-US" sz="2600" dirty="0"/>
              <a:t>Through transparency, mutual information sharing, and joint decision-making.</a:t>
            </a:r>
          </a:p>
          <a:p>
            <a:r>
              <a:rPr lang="en-US" sz="2600" dirty="0"/>
              <a:t>Reaffirmation of each party’s commitments.</a:t>
            </a:r>
          </a:p>
          <a:p>
            <a:r>
              <a:rPr lang="en-US" sz="2600" dirty="0"/>
              <a:t>Creation of a written collaboration agreement (Memorandum of Understanding).</a:t>
            </a:r>
          </a:p>
          <a:p>
            <a:r>
              <a:rPr lang="en-US" sz="2600" dirty="0"/>
              <a:t>Regular meetings and feedback sessions.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930160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B1AF617-1E56-917F-561D-DF055068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488C14-D3E7-7734-DFA2-4F9E2AA93D83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DB484FA-9708-378B-6704-5DF1FA7D0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4B9329-2E7F-7150-B353-C3529A3EF669}"/>
              </a:ext>
            </a:extLst>
          </p:cNvPr>
          <p:cNvSpPr txBox="1">
            <a:spLocks/>
          </p:cNvSpPr>
          <p:nvPr/>
        </p:nvSpPr>
        <p:spPr>
          <a:xfrm>
            <a:off x="1380018" y="2009503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dirty="0"/>
              <a:t>🤝 </a:t>
            </a:r>
            <a:r>
              <a:rPr lang="en-US" sz="2600" b="1" dirty="0"/>
              <a:t>How can trust be maintained among partners?</a:t>
            </a:r>
          </a:p>
          <a:p>
            <a:endParaRPr lang="en-US" sz="2600" dirty="0"/>
          </a:p>
          <a:p>
            <a:r>
              <a:rPr lang="en-US" sz="2600" dirty="0"/>
              <a:t>Through transparency, mutual information sharing, and joint decision-making.</a:t>
            </a:r>
          </a:p>
          <a:p>
            <a:r>
              <a:rPr lang="en-US" sz="2600" dirty="0"/>
              <a:t>Reaffirmation of each party’s commitments.</a:t>
            </a:r>
          </a:p>
          <a:p>
            <a:r>
              <a:rPr lang="en-US" sz="2600" dirty="0"/>
              <a:t>Creation of a written collaboration agreement (Memorandum of Understanding).</a:t>
            </a:r>
          </a:p>
          <a:p>
            <a:r>
              <a:rPr lang="en-US" sz="2600" dirty="0"/>
              <a:t>Regular meetings and feedback sessions.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004299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91EDD6B-77AD-18A6-CEB4-629013183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12640E-31D5-B7BE-5072-BCD1999EA90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BB9375A-75FE-B045-0A77-B7C80EDC5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❓ </a:t>
            </a:r>
            <a:r>
              <a:rPr lang="el-GR" altLang="el-GR" sz="3600" b="1" dirty="0">
                <a:latin typeface="Arial" panose="020B0604020202020204" pitchFamily="34" charset="0"/>
              </a:rPr>
              <a:t>Questions &amp; Sample Answers: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CAA251-796F-CAA0-B0FC-2646F22B0EF1}"/>
              </a:ext>
            </a:extLst>
          </p:cNvPr>
          <p:cNvSpPr txBox="1">
            <a:spLocks/>
          </p:cNvSpPr>
          <p:nvPr/>
        </p:nvSpPr>
        <p:spPr>
          <a:xfrm>
            <a:off x="1645194" y="1716895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dirty="0"/>
              <a:t>🛠 </a:t>
            </a:r>
            <a:r>
              <a:rPr lang="en-US" b="1" dirty="0"/>
              <a:t>What participation or mediation tools can help?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Joint workshop (co-design) for the new use of the space.</a:t>
            </a:r>
          </a:p>
          <a:p>
            <a:r>
              <a:rPr lang="en-US" dirty="0"/>
              <a:t>Third-party coordinator (e.g., facilitator).</a:t>
            </a:r>
          </a:p>
          <a:p>
            <a:r>
              <a:rPr lang="en-US" dirty="0"/>
              <a:t>Questionnaire for beneficiaries to assess their needs.</a:t>
            </a:r>
          </a:p>
          <a:p>
            <a:r>
              <a:rPr lang="en-US" dirty="0"/>
              <a:t>Creation of a joint committee to monitor the collaboration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55835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F746EC9-A43D-674C-7F99-7141262D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F982330C-F6BF-56B5-741F-03A16EE8B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80658" y="389354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4000" b="1" dirty="0"/>
              <a:t>Conclusions</a:t>
            </a:r>
            <a:endParaRPr kumimoji="0" lang="el-GR" altLang="el-GR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C8DF85-3823-1BDA-9C61-9F3392730F62}"/>
              </a:ext>
            </a:extLst>
          </p:cNvPr>
          <p:cNvSpPr txBox="1">
            <a:spLocks/>
          </p:cNvSpPr>
          <p:nvPr/>
        </p:nvSpPr>
        <p:spPr>
          <a:xfrm>
            <a:off x="1000905" y="1952896"/>
            <a:ext cx="10190190" cy="40912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Social farming is not an isolated act but a link in a social ecosystem.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Its success depends not only on the field but on:</a:t>
            </a:r>
          </a:p>
          <a:p>
            <a:pPr lvl="1"/>
            <a:r>
              <a:rPr lang="en-US" sz="2800" dirty="0"/>
              <a:t>synergy with organizations,</a:t>
            </a:r>
          </a:p>
          <a:p>
            <a:pPr lvl="1"/>
            <a:r>
              <a:rPr lang="en-US" sz="2800" dirty="0"/>
              <a:t>networking at local and supra-local levels,</a:t>
            </a:r>
          </a:p>
          <a:p>
            <a:pPr lvl="1"/>
            <a:r>
              <a:rPr lang="en-US" sz="2800" dirty="0"/>
              <a:t>collective construction of meaning and action.</a:t>
            </a:r>
          </a:p>
        </p:txBody>
      </p:sp>
    </p:spTree>
    <p:extLst>
      <p:ext uri="{BB962C8B-B14F-4D97-AF65-F5344CB8AC3E}">
        <p14:creationId xmlns:p14="http://schemas.microsoft.com/office/powerpoint/2010/main" val="2744014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3106</Words>
  <Application>Microsoft Office PowerPoint</Application>
  <PresentationFormat>Ευρεία οθόνη</PresentationFormat>
  <Paragraphs>404</Paragraphs>
  <Slides>38</Slides>
  <Notes>38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38</vt:i4>
      </vt:variant>
    </vt:vector>
  </HeadingPairs>
  <TitlesOfParts>
    <vt:vector size="43" baseType="lpstr">
      <vt:lpstr>Aptos</vt:lpstr>
      <vt:lpstr>Arial</vt:lpstr>
      <vt:lpstr>Calibri</vt:lpstr>
      <vt:lpstr>Wingdings</vt:lpstr>
      <vt:lpstr>Office Theme</vt:lpstr>
      <vt:lpstr>Παρουσίαση του PowerPoint</vt:lpstr>
      <vt:lpstr>Chapter 3 Networking and Stakeholder Engagement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Costa Navarino – Strategic Stakeholder Engagement </vt:lpstr>
      <vt:lpstr>Magna Grecia (Ancient Olympia, Ilia – Western Greece)</vt:lpstr>
      <vt:lpstr>Fattoria Solidale del Circeo (Lazio, Italy)</vt:lpstr>
      <vt:lpstr>Coldiretti / Campagna Amica Networks (Italy)</vt:lpstr>
      <vt:lpstr>Mini Case Study: Terre de Liens (France)</vt:lpstr>
      <vt:lpstr>Mini Case Study: Terre de Liens (France)</vt:lpstr>
      <vt:lpstr>Challenges and Risks</vt:lpstr>
      <vt:lpstr>SWOT Analysis</vt:lpstr>
      <vt:lpstr>Checklist: Are You Ready for Collaboration?</vt:lpstr>
      <vt:lpstr>🧠 Reflective Exercise: "What Would You Do If...?"</vt:lpstr>
      <vt:lpstr>🧠 Reflective Exercise: "What Would You Do If...?"</vt:lpstr>
      <vt:lpstr>❓ Questions &amp; Sample Answers:</vt:lpstr>
      <vt:lpstr>❓ Questions &amp; Sample Answers:</vt:lpstr>
      <vt:lpstr>❓ Questions &amp; Sample Answers:</vt:lpstr>
      <vt:lpstr>❓ Questions &amp; Sample Answers:</vt:lpstr>
      <vt:lpstr>❓ Questions &amp; Sample Answers:</vt:lpstr>
      <vt:lpstr>❓ Questions &amp; Sample Answers: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Danai - Maria Katsanta</cp:lastModifiedBy>
  <cp:revision>11</cp:revision>
  <dcterms:modified xsi:type="dcterms:W3CDTF">2025-08-29T11:14:50Z</dcterms:modified>
</cp:coreProperties>
</file>