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A348C4D-5E6C-9AF6-0FEE-A6568E75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AAE4BA3-6050-A6D4-6E8F-CAB71A3B95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256538A-8608-717C-1C92-AF2621548D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094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375BB0A-A7E9-CC7E-62E2-33274D744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2334187-E908-24A5-351D-78E5882345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A2EFC1C-6121-C71E-5963-6179DA2DC0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1794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9B209A8-F11A-F2A3-24E3-1EF90138C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4235EDF-049B-40C8-8F06-801235E5B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CB6EDEA-EA80-8AD9-EB07-2F80D7A0DE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2241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0835AD9-5AF5-1905-4067-E6BAAACE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DED9ECD-F66D-17EA-957D-9F1D670F15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C29473F-5E2D-4216-052A-505A54C9EE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4541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520C1C4-37DB-00D0-8449-65A9DDE8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1A716C5-3EA1-AEF7-E18F-3D0EF21A03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8239CCF-6396-2047-6F13-D8189F5E39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5225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A33469E-3861-4385-7E19-796313B04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3C25F22-91E3-B3B0-939F-A23AFE0BA2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5830396-2471-B8FD-961E-105060DE12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9428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B359B7E-A676-3EAC-8C85-6AC84F1B6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BE9FC00-E596-0508-F147-07DCFA64AF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9573553-4918-2155-5BA0-D0E71204E3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8192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8F01B33-A60E-BDEE-492C-ED1DE7E30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7B5E0B1-0154-56D4-F5D5-CFC9AC35E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A0BEF27-79FD-2565-7F1F-105BEB3E7D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0640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D69514F-8C99-3FBD-6267-6E4DDCABC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5C608FE-6DF6-15EB-D5F6-5B10703FAB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8F45654-1F7A-99DE-0FDD-D650CAF71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1604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8B80C5A-3F62-FAB7-11B8-E6AB861EC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E8CC1C3-A080-D594-4126-4A66E80915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6DDC92B-AFC1-80E0-24EF-77689EC6E7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2413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CE03949-5490-F6E4-D67A-1B8A0EB21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DFACCD4-AC9A-58D2-632E-F1148F903C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767234B-A5B0-2335-3E5E-6A38E944E6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5164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ED0F4A3-557A-A809-6680-7D85351BD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6A072D3-BECF-2D31-AD1F-AF1C66DCF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B24B7CC-D8A5-76F0-2B69-F2DB1A1FF0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7247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9246773-CE62-9147-4C05-21925F9C4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D9C3725-F560-89E3-CE22-C5D2FB56FC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EB9674C-34FE-EA9C-85A7-DCFA18BD39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9789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97B0AAD-4F37-20F6-2B34-7E84454E8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F9CF03C-2D2B-A7D0-CB9E-7D242C1933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77A1F17-40B4-FA6B-61F5-F95D9B70EE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4206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C1C518E-32F1-C053-30AC-44C806A4D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5339CF0-0438-A7E7-64C7-8D33252D2E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660E9F7-5097-29FD-DA4F-1905E23778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63696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AE67B6C-761E-A62B-3547-A54480051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1AB3ABD-C154-8ABD-FD02-5C348B435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8249720-3BDF-CAE5-727B-94F750CC6B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4880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C94EA45-E3B1-D235-ABCC-873554198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C865A66-1021-7686-E3B3-FA76AC70D5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F87397C-A711-DA90-903D-DF1B83CAD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3638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A0E4BC5-F113-CAC5-E4BF-64DC2C1D8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245E5E0-9AE6-8A29-304A-7940C40A2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0F06E64-9C2F-B217-3AC7-8A2C53B8AF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25900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97B7CE5-6514-8632-2534-BC982E6F4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26C6249-673D-42B7-0E20-B5FF39AC3F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3C4EC5E-10EE-42EE-F530-FD79433AA8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25664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A7D6F11-F30D-14EF-DB96-2E372EA7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0103611-348B-1CB3-983C-247D6F3167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6549490-0CB6-A360-AC09-06364FB830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78358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017A794-A578-466A-4771-297F769CD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75F0107C-5785-97F6-86E9-E9B629A278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63E1F05-96DA-459A-3F6F-433C13CE82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32386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36B5539-93AF-7EC4-49A3-19A05078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C4C929D-42B2-B1DF-1944-93A69CA50B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8683D797-5BD7-BBE8-0A8B-BE55A4A2BD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0721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0088116-C92B-6907-E852-41C4EF8EA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7B73897-C1D0-B6F9-0BE8-CFDB54D798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BE076E8-8C76-0B43-089A-61ABA6A0AC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1376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EB5183D-C3E1-88D8-ADAB-F63437B6B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A0E7D8F-66AC-6386-4BB9-2B1AD1D5FD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19D9620-4A3F-3C13-D6BF-A84357A34B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15162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3D5EF10-AB08-6235-172E-31DDF99BE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AB8F754-7A04-288F-8527-33DCAAF38C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9C1FFC0-66FD-0D1A-EBA4-37FD214BD0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30683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FB77C2A-125D-1BCF-44DF-88128FD2C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AE91611-09B2-BA32-F7BA-39DBCA9BC2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FB38DC2-9D76-8889-C76F-B1CAE5698F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13487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CF8F3F4-CAC2-D209-39CA-4E276EE1A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73A2C58-70B8-54C5-FAE6-24F05B375D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0D32196-12DE-7577-8FC0-7ED6C94D7F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36675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B8EB7A5-0FBD-F2CC-51B8-BFBB0FD22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49822AA-5998-13FC-D0ED-4F9A76EDF1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3DD968C-E0F8-2E77-D179-77108159FC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20587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DD2B7A5-FED2-09AC-F068-602A37BCA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1407F2F-6356-6A7B-37B9-14222F020A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B72F3B4-0805-2841-067A-CBD8CF4B23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75917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190A971-4938-0C03-6C90-1F1989527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E0C91F56-729C-C987-504D-C0F3BBE6C1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75A4A4E-2D29-2935-906B-95003C3FF9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1106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RMuyqUcWYzY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ctrTitle"/>
          </p:nvPr>
        </p:nvSpPr>
        <p:spPr>
          <a:xfrm>
            <a:off x="1524000" y="2004106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/>
            <a:r>
              <a:rPr lang="en-US" dirty="0">
                <a:ea typeface="+mj-lt"/>
                <a:cs typeface="+mj-lt"/>
              </a:rPr>
              <a:t>Chapter</a:t>
            </a:r>
            <a:r>
              <a:rPr lang="el-GR" dirty="0">
                <a:ea typeface="+mj-lt"/>
                <a:cs typeface="+mj-lt"/>
              </a:rPr>
              <a:t> 4: COMMUNICATION, PROMOTION AND MEDIA COOPERATION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719328" y="1773936"/>
            <a:ext cx="10984992" cy="358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r>
              <a:rPr lang="el-GR" sz="2400" dirty="0">
                <a:ea typeface="+mn-lt"/>
                <a:cs typeface="+mn-lt"/>
              </a:rPr>
              <a:t>Social farming is not simply agriculture with social sensitivity. It is a model of social innovation, and every social innovation must “speak” — that is, communicate the </a:t>
            </a:r>
            <a:r>
              <a:rPr lang="el-GR" sz="2400" i="1" dirty="0">
                <a:ea typeface="+mn-lt"/>
                <a:cs typeface="+mn-lt"/>
              </a:rPr>
              <a:t>why</a:t>
            </a:r>
            <a:r>
              <a:rPr lang="el-GR" sz="2400" dirty="0">
                <a:ea typeface="+mn-lt"/>
                <a:cs typeface="+mn-lt"/>
              </a:rPr>
              <a:t>, the </a:t>
            </a:r>
            <a:r>
              <a:rPr lang="el-GR" sz="2400" i="1" dirty="0">
                <a:ea typeface="+mn-lt"/>
                <a:cs typeface="+mn-lt"/>
              </a:rPr>
              <a:t>how</a:t>
            </a:r>
            <a:r>
              <a:rPr lang="el-GR" sz="2400" dirty="0">
                <a:ea typeface="+mn-lt"/>
                <a:cs typeface="+mn-lt"/>
              </a:rPr>
              <a:t>, and the </a:t>
            </a:r>
            <a:r>
              <a:rPr lang="el-GR" sz="2400" i="1" dirty="0" err="1">
                <a:ea typeface="+mn-lt"/>
                <a:cs typeface="+mn-lt"/>
              </a:rPr>
              <a:t>who</a:t>
            </a:r>
            <a:r>
              <a:rPr lang="el-GR" sz="2400" dirty="0">
                <a:ea typeface="+mn-lt"/>
                <a:cs typeface="+mn-lt"/>
              </a:rPr>
              <a:t>.</a:t>
            </a:r>
            <a:endParaRPr lang="el-GR" sz="2400" dirty="0"/>
          </a:p>
          <a:p>
            <a:pPr marL="114300" indent="0">
              <a:buNone/>
            </a:pPr>
            <a:endParaRPr lang="el-GR" sz="2400" dirty="0">
              <a:ea typeface="+mn-lt"/>
              <a:cs typeface="+mn-lt"/>
            </a:endParaRPr>
          </a:p>
          <a:p>
            <a:pPr marL="114300" indent="0">
              <a:buNone/>
            </a:pPr>
            <a:r>
              <a:rPr lang="el-GR" sz="2400" dirty="0" err="1">
                <a:ea typeface="+mn-lt"/>
                <a:cs typeface="+mn-lt"/>
              </a:rPr>
              <a:t>Here</a:t>
            </a:r>
            <a:r>
              <a:rPr lang="el-GR" sz="2400" dirty="0">
                <a:ea typeface="+mn-lt"/>
                <a:cs typeface="+mn-lt"/>
              </a:rPr>
              <a:t>, communication is not decoration or mere transmission of information. It is:</a:t>
            </a:r>
            <a:endParaRPr lang="el-GR" sz="2400" dirty="0"/>
          </a:p>
          <a:p>
            <a:r>
              <a:rPr lang="el-GR" sz="2400" dirty="0">
                <a:ea typeface="+mn-lt"/>
                <a:cs typeface="+mn-lt"/>
              </a:rPr>
              <a:t>A mechanism for connecting with the community.</a:t>
            </a:r>
            <a:endParaRPr lang="el-GR" sz="2400" dirty="0"/>
          </a:p>
          <a:p>
            <a:r>
              <a:rPr lang="el-GR" sz="2400" dirty="0">
                <a:ea typeface="+mn-lt"/>
                <a:cs typeface="+mn-lt"/>
              </a:rPr>
              <a:t>A lever for visibility and recognition.</a:t>
            </a:r>
            <a:endParaRPr lang="el-GR" sz="2400" dirty="0"/>
          </a:p>
          <a:p>
            <a:r>
              <a:rPr lang="el-GR" sz="2400" dirty="0">
                <a:ea typeface="+mn-lt"/>
                <a:cs typeface="+mn-lt"/>
              </a:rPr>
              <a:t>A tool for changing social attitudes.</a:t>
            </a:r>
            <a:endParaRPr lang="el-GR" sz="2400" dirty="0"/>
          </a:p>
          <a:p>
            <a:r>
              <a:rPr lang="el-GR" sz="2400" dirty="0">
                <a:ea typeface="+mn-lt"/>
                <a:cs typeface="+mn-lt"/>
              </a:rPr>
              <a:t>A channel for attracting funders, consumers, and partners.</a:t>
            </a:r>
            <a:endParaRPr lang="el-GR" sz="24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82C215-17EC-3F71-8A01-215E3325FBCC}"/>
              </a:ext>
            </a:extLst>
          </p:cNvPr>
          <p:cNvSpPr txBox="1"/>
          <p:nvPr/>
        </p:nvSpPr>
        <p:spPr>
          <a:xfrm>
            <a:off x="2663190" y="388429"/>
            <a:ext cx="91600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Communication </a:t>
            </a:r>
            <a:r>
              <a:rPr lang="el-GR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l-GR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Strategy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Social </a:t>
            </a:r>
            <a:r>
              <a:rPr lang="el-GR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l-GR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Sustainability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667F74C-6947-443D-ED31-D7324BD6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0267D3-2A6F-E947-50CE-1E61FF509438}"/>
              </a:ext>
            </a:extLst>
          </p:cNvPr>
          <p:cNvSpPr txBox="1"/>
          <p:nvPr/>
        </p:nvSpPr>
        <p:spPr>
          <a:xfrm>
            <a:off x="3047999" y="373260"/>
            <a:ext cx="7424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b="1" dirty="0">
                <a:ea typeface="+mj-lt"/>
                <a:cs typeface="+mj-lt"/>
              </a:rPr>
              <a:t>What is Marketing for a Social Farm?</a:t>
            </a:r>
            <a:endParaRPr lang="el-GR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ACA613-7138-69F6-6AB9-83171AC8100E}"/>
              </a:ext>
            </a:extLst>
          </p:cNvPr>
          <p:cNvSpPr txBox="1">
            <a:spLocks/>
          </p:cNvSpPr>
          <p:nvPr/>
        </p:nvSpPr>
        <p:spPr>
          <a:xfrm>
            <a:off x="457199" y="1458686"/>
            <a:ext cx="11183113" cy="46674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b="1" dirty="0">
                <a:ea typeface="+mn-lt"/>
                <a:cs typeface="+mn-lt"/>
              </a:rPr>
              <a:t>More than Selling: It is the cultivation of a relationship with the community.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It combines: </a:t>
            </a:r>
            <a:r>
              <a:rPr lang="en-US" b="1" dirty="0">
                <a:ea typeface="+mn-lt"/>
                <a:cs typeface="+mn-lt"/>
              </a:rPr>
              <a:t>Visibility, Credibility, Trust, Social Responsibility.</a:t>
            </a:r>
            <a:endParaRPr lang="en-US" dirty="0"/>
          </a:p>
          <a:p>
            <a:endParaRPr lang="en-US" dirty="0"/>
          </a:p>
          <a:p>
            <a:pPr>
              <a:buFont typeface="Arial"/>
              <a:buNone/>
            </a:pPr>
            <a:r>
              <a:rPr lang="en-US" b="1" dirty="0">
                <a:ea typeface="+mn-lt"/>
                <a:cs typeface="+mn-lt"/>
              </a:rPr>
              <a:t>Dual Purpose: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Economic</a:t>
            </a:r>
            <a:r>
              <a:rPr lang="en-US" dirty="0">
                <a:ea typeface="+mn-lt"/>
                <a:cs typeface="+mn-lt"/>
              </a:rPr>
              <a:t> (e.g., product sales)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Social</a:t>
            </a:r>
            <a:r>
              <a:rPr lang="en-US" dirty="0">
                <a:ea typeface="+mn-lt"/>
                <a:cs typeface="+mn-lt"/>
              </a:rPr>
              <a:t> (e.g., empowerment of vulnerable groups, sustainable development)</a:t>
            </a:r>
            <a:endParaRPr lang="en-US" dirty="0"/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endParaRPr lang="en-US" dirty="0"/>
          </a:p>
        </p:txBody>
      </p:sp>
      <p:pic>
        <p:nvPicPr>
          <p:cNvPr id="5" name="Picture 4" descr="A person digging in the dirt&#10;&#10;AI-generated content may be incorrect.">
            <a:extLst>
              <a:ext uri="{FF2B5EF4-FFF2-40B4-BE49-F238E27FC236}">
                <a16:creationId xmlns:a16="http://schemas.microsoft.com/office/drawing/2014/main" id="{20AFC495-52BF-365A-C45D-7D1D18C6E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1" y="3160146"/>
            <a:ext cx="3197678" cy="11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88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E378882-FFB1-99C6-C304-33B6F2A89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B0DAE5-A5D0-F9E0-E1F2-88A3FD5F79E8}"/>
              </a:ext>
            </a:extLst>
          </p:cNvPr>
          <p:cNvSpPr txBox="1"/>
          <p:nvPr/>
        </p:nvSpPr>
        <p:spPr>
          <a:xfrm>
            <a:off x="2884713" y="601860"/>
            <a:ext cx="8349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b="1" dirty="0">
                <a:ea typeface="+mj-lt"/>
                <a:cs typeface="+mj-lt"/>
              </a:rPr>
              <a:t>Objectives of Marketing in Social Farming</a:t>
            </a:r>
            <a:r>
              <a:rPr lang="en-US" sz="3200" b="1" dirty="0">
                <a:ea typeface="+mj-lt"/>
                <a:cs typeface="+mj-lt"/>
              </a:rPr>
              <a:t> </a:t>
            </a:r>
            <a:endParaRPr lang="el-GR" sz="32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EF38CA7-1730-1875-974C-07CDB74F8CD1}"/>
              </a:ext>
            </a:extLst>
          </p:cNvPr>
          <p:cNvSpPr txBox="1">
            <a:spLocks/>
          </p:cNvSpPr>
          <p:nvPr/>
        </p:nvSpPr>
        <p:spPr>
          <a:xfrm>
            <a:off x="1711220" y="1948978"/>
            <a:ext cx="9522837" cy="347341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Font typeface="Arial"/>
              <a:buNone/>
            </a:pPr>
            <a:r>
              <a:rPr lang="el-GR" sz="2400" b="1" dirty="0">
                <a:ea typeface="+mn-lt"/>
                <a:cs typeface="+mn-lt"/>
              </a:rPr>
              <a:t>Social farming combines agricultural production with social goals, such as the inclusion of vulnerable groups, local development, and </a:t>
            </a:r>
            <a:r>
              <a:rPr lang="el-GR" sz="2400" b="1" dirty="0" err="1">
                <a:ea typeface="+mn-lt"/>
                <a:cs typeface="+mn-lt"/>
              </a:rPr>
              <a:t>environmental</a:t>
            </a:r>
            <a:r>
              <a:rPr lang="el-GR" sz="2400" b="1" dirty="0">
                <a:ea typeface="+mn-lt"/>
                <a:cs typeface="+mn-lt"/>
              </a:rPr>
              <a:t> Protection.</a:t>
            </a:r>
          </a:p>
          <a:p>
            <a:pPr algn="ctr">
              <a:buFont typeface="Arial"/>
              <a:buNone/>
            </a:pPr>
            <a:br>
              <a:rPr lang="el-GR" sz="2400" b="1" dirty="0">
                <a:ea typeface="+mn-lt"/>
                <a:cs typeface="+mn-lt"/>
              </a:rPr>
            </a:br>
            <a:r>
              <a:rPr lang="el-GR" sz="2400" b="1" dirty="0">
                <a:ea typeface="+mn-lt"/>
                <a:cs typeface="+mn-lt"/>
              </a:rPr>
              <a:t> The role of marketing here is not limited to the simple promotion of products or services; it aims to communicate a value that encompasses social, environmental, and economic benefits.</a:t>
            </a:r>
            <a:endParaRPr lang="el-GR" sz="2400" dirty="0"/>
          </a:p>
          <a:p>
            <a:pPr marL="0" indent="0" algn="ctr">
              <a:buFont typeface="Arial"/>
              <a:buNone/>
            </a:pP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2062505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1E490F05-9282-BA9D-5D84-0616B5AD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3746BA-D5C4-D9C5-1C58-CBFC50A0DE21}"/>
              </a:ext>
            </a:extLst>
          </p:cNvPr>
          <p:cNvSpPr txBox="1"/>
          <p:nvPr/>
        </p:nvSpPr>
        <p:spPr>
          <a:xfrm>
            <a:off x="2862943" y="424543"/>
            <a:ext cx="922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ea typeface="+mj-lt"/>
                <a:cs typeface="+mj-lt"/>
              </a:rPr>
              <a:t>Objectives of Marketing in Social Farming 1/4</a:t>
            </a:r>
            <a:endParaRPr lang="el-GR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A149FA-C861-CF9E-2686-65A1B735E737}"/>
              </a:ext>
            </a:extLst>
          </p:cNvPr>
          <p:cNvSpPr txBox="1">
            <a:spLocks/>
          </p:cNvSpPr>
          <p:nvPr/>
        </p:nvSpPr>
        <p:spPr>
          <a:xfrm>
            <a:off x="892627" y="1602879"/>
            <a:ext cx="4895487" cy="380732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sz="1800" b="1" dirty="0">
                <a:latin typeface="+mj-lt"/>
                <a:ea typeface="+mn-lt"/>
                <a:cs typeface="+mn-lt"/>
              </a:rPr>
              <a:t>1. Highlighting the Social Mission</a:t>
            </a:r>
            <a:endParaRPr lang="el-GR" sz="1800" dirty="0">
              <a:latin typeface="+mj-lt"/>
            </a:endParaRPr>
          </a:p>
          <a:p>
            <a:pPr>
              <a:buFont typeface="Arial"/>
              <a:buNone/>
            </a:pPr>
            <a:r>
              <a:rPr lang="el-GR" sz="1800" b="1" dirty="0">
                <a:latin typeface="+mj-lt"/>
                <a:ea typeface="+mn-lt"/>
                <a:cs typeface="+mn-lt"/>
              </a:rPr>
              <a:t>Objective:</a:t>
            </a:r>
            <a:r>
              <a:rPr lang="el-GR" sz="1800" dirty="0">
                <a:latin typeface="+mj-lt"/>
                <a:ea typeface="+mn-lt"/>
                <a:cs typeface="+mn-lt"/>
              </a:rPr>
              <a:t> To make clear the social message behind production.</a:t>
            </a:r>
            <a:endParaRPr lang="el-GR" sz="1800" dirty="0">
              <a:latin typeface="+mj-lt"/>
            </a:endParaRPr>
          </a:p>
          <a:p>
            <a:pPr>
              <a:buFont typeface="Arial"/>
              <a:buNone/>
            </a:pPr>
            <a:r>
              <a:rPr lang="el-GR" sz="1800" b="1" dirty="0">
                <a:latin typeface="+mj-lt"/>
                <a:ea typeface="+mn-lt"/>
                <a:cs typeface="+mn-lt"/>
              </a:rPr>
              <a:t>How it is achieved:</a:t>
            </a:r>
            <a:endParaRPr lang="el-GR" sz="1800" dirty="0">
              <a:latin typeface="+mj-lt"/>
            </a:endParaRPr>
          </a:p>
          <a:p>
            <a:r>
              <a:rPr lang="el-GR" sz="1800" dirty="0">
                <a:latin typeface="+mj-lt"/>
                <a:ea typeface="+mn-lt"/>
                <a:cs typeface="+mn-lt"/>
              </a:rPr>
              <a:t>Using storytelling that showcases social impact.</a:t>
            </a:r>
            <a:endParaRPr lang="el-GR" sz="1800" dirty="0">
              <a:latin typeface="+mj-lt"/>
            </a:endParaRPr>
          </a:p>
          <a:p>
            <a:r>
              <a:rPr lang="el-GR" sz="1800" dirty="0">
                <a:latin typeface="+mj-lt"/>
                <a:ea typeface="+mn-lt"/>
                <a:cs typeface="+mn-lt"/>
              </a:rPr>
              <a:t>Showcasing the people involved (e.g., individuals from vulnerable groups).</a:t>
            </a:r>
            <a:endParaRPr lang="el-GR" sz="1800" dirty="0">
              <a:latin typeface="+mj-lt"/>
            </a:endParaRPr>
          </a:p>
          <a:p>
            <a:pPr indent="0">
              <a:buFont typeface="Arial"/>
              <a:buNone/>
            </a:pPr>
            <a:r>
              <a:rPr lang="el-GR" sz="1800" b="1" dirty="0">
                <a:latin typeface="+mj-lt"/>
                <a:ea typeface="+mn-lt"/>
                <a:cs typeface="+mn-lt"/>
              </a:rPr>
              <a:t>Example:</a:t>
            </a:r>
            <a:r>
              <a:rPr lang="el-GR" sz="1800" dirty="0">
                <a:latin typeface="+mj-lt"/>
                <a:ea typeface="+mn-lt"/>
                <a:cs typeface="+mn-lt"/>
              </a:rPr>
              <a:t> A farm employing people with disabilities communicates not only the product, but also the fact that each purchase supports their inclusion in the workforce.</a:t>
            </a:r>
            <a:endParaRPr lang="el-GR" sz="1800" dirty="0">
              <a:latin typeface="+mj-lt"/>
            </a:endParaRPr>
          </a:p>
          <a:p>
            <a:pPr marL="0" indent="0">
              <a:buFont typeface="Arial"/>
              <a:buNone/>
            </a:pPr>
            <a:endParaRPr lang="el-GR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A5EC7D-F19C-1EE3-9C32-F707FB461783}"/>
              </a:ext>
            </a:extLst>
          </p:cNvPr>
          <p:cNvSpPr txBox="1"/>
          <p:nvPr/>
        </p:nvSpPr>
        <p:spPr>
          <a:xfrm>
            <a:off x="6403889" y="1689965"/>
            <a:ext cx="5058768" cy="307776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ea typeface="+mn-lt"/>
                <a:cs typeface="+mn-lt"/>
              </a:rPr>
              <a:t>2. Differentiation from the Traditional Market</a:t>
            </a:r>
            <a:endParaRPr lang="el-GR" sz="1800" dirty="0"/>
          </a:p>
          <a:p>
            <a:r>
              <a:rPr lang="en-US" sz="1800" b="1" dirty="0">
                <a:ea typeface="+mn-lt"/>
                <a:cs typeface="+mn-lt"/>
              </a:rPr>
              <a:t>Objective:</a:t>
            </a:r>
            <a:r>
              <a:rPr lang="en-US" sz="1800" dirty="0">
                <a:ea typeface="+mn-lt"/>
                <a:cs typeface="+mn-lt"/>
              </a:rPr>
              <a:t> To highlight the characteristics that make the products or services unique.</a:t>
            </a:r>
            <a:endParaRPr lang="en-US" sz="1800" dirty="0"/>
          </a:p>
          <a:p>
            <a:r>
              <a:rPr lang="en-US" sz="1800" b="1" dirty="0">
                <a:ea typeface="+mn-lt"/>
                <a:cs typeface="+mn-lt"/>
              </a:rPr>
              <a:t>How it is achieved:</a:t>
            </a: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Emphasizing local, organic, or traditional production.</a:t>
            </a: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Using certifications (e.g., Fair Trade, Organic, Social Enterprise Mark).</a:t>
            </a:r>
            <a:endParaRPr lang="en-US" sz="1800" dirty="0"/>
          </a:p>
          <a:p>
            <a:r>
              <a:rPr lang="en-US" sz="1800" b="1" dirty="0">
                <a:ea typeface="+mn-lt"/>
                <a:cs typeface="+mn-lt"/>
              </a:rPr>
              <a:t>Example:</a:t>
            </a:r>
            <a:r>
              <a:rPr lang="en-US" sz="1800" dirty="0">
                <a:ea typeface="+mn-lt"/>
                <a:cs typeface="+mn-lt"/>
              </a:rPr>
              <a:t> Jams produced by hand in small batches using local fruit varieties.</a:t>
            </a:r>
            <a:endParaRPr lang="en-US" sz="1800" dirty="0"/>
          </a:p>
          <a:p>
            <a:endParaRPr lang="en-US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3567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6518172-02EB-F022-6A59-2C7D1472C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1C45D8-BC0D-6716-C602-9F00393B021B}"/>
              </a:ext>
            </a:extLst>
          </p:cNvPr>
          <p:cNvSpPr txBox="1"/>
          <p:nvPr/>
        </p:nvSpPr>
        <p:spPr>
          <a:xfrm>
            <a:off x="2862943" y="424543"/>
            <a:ext cx="922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ea typeface="+mj-lt"/>
                <a:cs typeface="+mj-lt"/>
              </a:rPr>
              <a:t>Objectives of Marketing in Social Farming 2/4</a:t>
            </a:r>
            <a:endParaRPr lang="el-GR" sz="32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D89F2EA-C492-58CC-4070-D1F25DD398FD}"/>
              </a:ext>
            </a:extLst>
          </p:cNvPr>
          <p:cNvSpPr txBox="1">
            <a:spLocks/>
          </p:cNvSpPr>
          <p:nvPr/>
        </p:nvSpPr>
        <p:spPr>
          <a:xfrm>
            <a:off x="718457" y="1817985"/>
            <a:ext cx="4974772" cy="338554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sz="2200" b="1" dirty="0">
                <a:latin typeface="+mj-lt"/>
                <a:ea typeface="+mn-lt"/>
                <a:cs typeface="+mn-lt"/>
              </a:rPr>
              <a:t>3. Building Trust and Transparency</a:t>
            </a:r>
            <a:endParaRPr lang="el-GR" sz="2200" dirty="0">
              <a:latin typeface="+mj-lt"/>
            </a:endParaRPr>
          </a:p>
          <a:p>
            <a:pPr>
              <a:buFont typeface="Arial"/>
              <a:buNone/>
            </a:pPr>
            <a:r>
              <a:rPr lang="el-GR" sz="2200" b="1" dirty="0">
                <a:latin typeface="+mj-lt"/>
                <a:ea typeface="+mn-lt"/>
                <a:cs typeface="+mn-lt"/>
              </a:rPr>
              <a:t>Objective:</a:t>
            </a:r>
            <a:r>
              <a:rPr lang="el-GR" sz="2200" dirty="0">
                <a:latin typeface="+mj-lt"/>
                <a:ea typeface="+mn-lt"/>
                <a:cs typeface="+mn-lt"/>
              </a:rPr>
              <a:t> To create a long-term relationship of trust with consumers.</a:t>
            </a:r>
            <a:endParaRPr lang="el-GR" sz="2200" dirty="0">
              <a:latin typeface="+mj-lt"/>
            </a:endParaRPr>
          </a:p>
          <a:p>
            <a:pPr>
              <a:buFont typeface="Arial"/>
              <a:buNone/>
            </a:pPr>
            <a:r>
              <a:rPr lang="el-GR" sz="2200" b="1" dirty="0">
                <a:latin typeface="+mj-lt"/>
                <a:ea typeface="+mn-lt"/>
                <a:cs typeface="+mn-lt"/>
              </a:rPr>
              <a:t>How it is achieved:</a:t>
            </a:r>
            <a:endParaRPr lang="el-GR" sz="2200" dirty="0">
              <a:latin typeface="+mj-lt"/>
            </a:endParaRPr>
          </a:p>
          <a:p>
            <a:r>
              <a:rPr lang="el-GR" sz="2200" dirty="0">
                <a:latin typeface="+mj-lt"/>
                <a:ea typeface="+mn-lt"/>
                <a:cs typeface="+mn-lt"/>
              </a:rPr>
              <a:t>Providing complete information about product origin.</a:t>
            </a:r>
            <a:endParaRPr lang="el-GR" sz="2200" dirty="0">
              <a:latin typeface="+mj-lt"/>
            </a:endParaRPr>
          </a:p>
          <a:p>
            <a:r>
              <a:rPr lang="el-GR" sz="2200" dirty="0">
                <a:latin typeface="+mj-lt"/>
                <a:ea typeface="+mn-lt"/>
                <a:cs typeface="+mn-lt"/>
              </a:rPr>
              <a:t>Organizing visits to the production site.</a:t>
            </a:r>
            <a:endParaRPr lang="el-GR" sz="2200" dirty="0">
              <a:latin typeface="+mj-lt"/>
            </a:endParaRPr>
          </a:p>
          <a:p>
            <a:pPr indent="0">
              <a:buFont typeface="Arial"/>
              <a:buNone/>
            </a:pPr>
            <a:r>
              <a:rPr lang="el-GR" sz="2200" b="1" dirty="0">
                <a:latin typeface="+mj-lt"/>
                <a:ea typeface="+mn-lt"/>
                <a:cs typeface="+mn-lt"/>
              </a:rPr>
              <a:t>Example:</a:t>
            </a:r>
            <a:r>
              <a:rPr lang="el-GR" sz="2200" dirty="0">
                <a:latin typeface="+mj-lt"/>
                <a:ea typeface="+mn-lt"/>
                <a:cs typeface="+mn-lt"/>
              </a:rPr>
              <a:t> Open farm days where consumers can see the production process.</a:t>
            </a:r>
            <a:endParaRPr lang="el-GR" sz="2200" dirty="0">
              <a:latin typeface="+mj-lt"/>
            </a:endParaRPr>
          </a:p>
          <a:p>
            <a:pPr>
              <a:buFont typeface="Arial"/>
              <a:buNone/>
            </a:pPr>
            <a:endParaRPr lang="el-GR" sz="2000" b="1" dirty="0">
              <a:ea typeface="+mn-lt"/>
              <a:cs typeface="+mn-lt"/>
            </a:endParaRPr>
          </a:p>
          <a:p>
            <a:pPr marL="0" indent="0">
              <a:buFont typeface="Arial"/>
              <a:buNone/>
            </a:pPr>
            <a:endParaRPr lang="el-GR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C7ECC-FB5D-66B4-C679-D9AB41005697}"/>
              </a:ext>
            </a:extLst>
          </p:cNvPr>
          <p:cNvSpPr txBox="1"/>
          <p:nvPr/>
        </p:nvSpPr>
        <p:spPr>
          <a:xfrm>
            <a:off x="6291943" y="1817984"/>
            <a:ext cx="5181600" cy="338554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</a:rPr>
              <a:t>4. Creating Stable Demand</a:t>
            </a:r>
            <a:endParaRPr lang="el-GR" sz="2000" dirty="0">
              <a:ea typeface="Calibri"/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Objective:</a:t>
            </a:r>
            <a:r>
              <a:rPr lang="en-US" sz="2000" dirty="0">
                <a:ea typeface="+mn-lt"/>
                <a:cs typeface="+mn-lt"/>
              </a:rPr>
              <a:t> To ensure the economic sustainability of the initiative.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How it is achieved:</a:t>
            </a:r>
            <a:endParaRPr lang="en-US" sz="2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Establishing contracts with local shops, restaurants, or schools.</a:t>
            </a:r>
            <a:endParaRPr lang="en-US" sz="2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Creating subscription services (e.g., weekly baskets).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Example:</a:t>
            </a:r>
            <a:r>
              <a:rPr lang="en-US" sz="2000" dirty="0">
                <a:ea typeface="+mn-lt"/>
                <a:cs typeface="+mn-lt"/>
              </a:rPr>
              <a:t> A “Weekly Basket” program offering fresh vegetables for members.</a:t>
            </a:r>
            <a:endParaRPr lang="en-US" sz="2000" dirty="0"/>
          </a:p>
          <a:p>
            <a:endParaRPr lang="en-US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4037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5B69E00-A436-4991-6D1C-CD5A08EA6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5615C2-0433-C535-7C40-8827EE88D6E3}"/>
              </a:ext>
            </a:extLst>
          </p:cNvPr>
          <p:cNvSpPr txBox="1"/>
          <p:nvPr/>
        </p:nvSpPr>
        <p:spPr>
          <a:xfrm>
            <a:off x="2862943" y="424543"/>
            <a:ext cx="922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ea typeface="+mj-lt"/>
                <a:cs typeface="+mj-lt"/>
              </a:rPr>
              <a:t>Objectives of Marketing in Social Farming 2/4</a:t>
            </a:r>
            <a:endParaRPr lang="el-GR" sz="32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6FF3CA7-7837-52E5-6601-2CC18E692443}"/>
              </a:ext>
            </a:extLst>
          </p:cNvPr>
          <p:cNvSpPr txBox="1">
            <a:spLocks/>
          </p:cNvSpPr>
          <p:nvPr/>
        </p:nvSpPr>
        <p:spPr>
          <a:xfrm>
            <a:off x="718457" y="1817985"/>
            <a:ext cx="4974772" cy="338554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sz="2200" b="1" dirty="0">
                <a:latin typeface="+mj-lt"/>
                <a:ea typeface="+mn-lt"/>
                <a:cs typeface="+mn-lt"/>
              </a:rPr>
              <a:t>3. Building Trust and Transparency</a:t>
            </a:r>
            <a:endParaRPr lang="el-GR" sz="2200" dirty="0">
              <a:latin typeface="+mj-lt"/>
            </a:endParaRPr>
          </a:p>
          <a:p>
            <a:pPr>
              <a:buFont typeface="Arial"/>
              <a:buNone/>
            </a:pPr>
            <a:r>
              <a:rPr lang="el-GR" sz="2200" b="1" dirty="0">
                <a:latin typeface="+mj-lt"/>
                <a:ea typeface="+mn-lt"/>
                <a:cs typeface="+mn-lt"/>
              </a:rPr>
              <a:t>Objective:</a:t>
            </a:r>
            <a:r>
              <a:rPr lang="el-GR" sz="2200" dirty="0">
                <a:latin typeface="+mj-lt"/>
                <a:ea typeface="+mn-lt"/>
                <a:cs typeface="+mn-lt"/>
              </a:rPr>
              <a:t> To create a long-term relationship of trust with consumers.</a:t>
            </a:r>
            <a:endParaRPr lang="el-GR" sz="2200" dirty="0">
              <a:latin typeface="+mj-lt"/>
            </a:endParaRPr>
          </a:p>
          <a:p>
            <a:pPr>
              <a:buFont typeface="Arial"/>
              <a:buNone/>
            </a:pPr>
            <a:r>
              <a:rPr lang="el-GR" sz="2200" b="1" dirty="0">
                <a:latin typeface="+mj-lt"/>
                <a:ea typeface="+mn-lt"/>
                <a:cs typeface="+mn-lt"/>
              </a:rPr>
              <a:t>How it is achieved:</a:t>
            </a:r>
            <a:endParaRPr lang="el-GR" sz="2200" dirty="0">
              <a:latin typeface="+mj-lt"/>
            </a:endParaRPr>
          </a:p>
          <a:p>
            <a:r>
              <a:rPr lang="el-GR" sz="2200" dirty="0">
                <a:latin typeface="+mj-lt"/>
                <a:ea typeface="+mn-lt"/>
                <a:cs typeface="+mn-lt"/>
              </a:rPr>
              <a:t>Providing complete information about product origin.</a:t>
            </a:r>
            <a:endParaRPr lang="el-GR" sz="2200" dirty="0">
              <a:latin typeface="+mj-lt"/>
            </a:endParaRPr>
          </a:p>
          <a:p>
            <a:r>
              <a:rPr lang="el-GR" sz="2200" dirty="0">
                <a:latin typeface="+mj-lt"/>
                <a:ea typeface="+mn-lt"/>
                <a:cs typeface="+mn-lt"/>
              </a:rPr>
              <a:t>Organizing visits to the production site.</a:t>
            </a:r>
            <a:endParaRPr lang="el-GR" sz="2200" dirty="0">
              <a:latin typeface="+mj-lt"/>
            </a:endParaRPr>
          </a:p>
          <a:p>
            <a:pPr indent="0">
              <a:buFont typeface="Arial"/>
              <a:buNone/>
            </a:pPr>
            <a:r>
              <a:rPr lang="el-GR" sz="2200" b="1" dirty="0">
                <a:latin typeface="+mj-lt"/>
                <a:ea typeface="+mn-lt"/>
                <a:cs typeface="+mn-lt"/>
              </a:rPr>
              <a:t>Example:</a:t>
            </a:r>
            <a:r>
              <a:rPr lang="el-GR" sz="2200" dirty="0">
                <a:latin typeface="+mj-lt"/>
                <a:ea typeface="+mn-lt"/>
                <a:cs typeface="+mn-lt"/>
              </a:rPr>
              <a:t> Open farm days where consumers can see the production process.</a:t>
            </a:r>
            <a:endParaRPr lang="el-GR" sz="2200" dirty="0">
              <a:latin typeface="+mj-lt"/>
            </a:endParaRPr>
          </a:p>
          <a:p>
            <a:pPr>
              <a:buFont typeface="Arial"/>
              <a:buNone/>
            </a:pPr>
            <a:endParaRPr lang="el-GR" sz="2000" b="1" dirty="0">
              <a:ea typeface="+mn-lt"/>
              <a:cs typeface="+mn-lt"/>
            </a:endParaRPr>
          </a:p>
          <a:p>
            <a:pPr marL="0" indent="0">
              <a:buFont typeface="Arial"/>
              <a:buNone/>
            </a:pPr>
            <a:endParaRPr lang="el-GR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DE441E-A613-0FF4-E761-7F5D66113E55}"/>
              </a:ext>
            </a:extLst>
          </p:cNvPr>
          <p:cNvSpPr txBox="1"/>
          <p:nvPr/>
        </p:nvSpPr>
        <p:spPr>
          <a:xfrm>
            <a:off x="6291943" y="1817984"/>
            <a:ext cx="5181600" cy="338554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</a:rPr>
              <a:t>4. Creating Stable Demand</a:t>
            </a:r>
            <a:endParaRPr lang="el-GR" sz="2000" dirty="0">
              <a:ea typeface="Calibri"/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Objective:</a:t>
            </a:r>
            <a:r>
              <a:rPr lang="en-US" sz="2000" dirty="0">
                <a:ea typeface="+mn-lt"/>
                <a:cs typeface="+mn-lt"/>
              </a:rPr>
              <a:t> To ensure the economic sustainability of the initiative.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How it is achieved:</a:t>
            </a:r>
            <a:endParaRPr lang="en-US" sz="2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Establishing contracts with local shops, restaurants, or schools.</a:t>
            </a:r>
            <a:endParaRPr lang="en-US" sz="2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Creating subscription services (e.g., weekly baskets).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Example:</a:t>
            </a:r>
            <a:r>
              <a:rPr lang="en-US" sz="2000" dirty="0">
                <a:ea typeface="+mn-lt"/>
                <a:cs typeface="+mn-lt"/>
              </a:rPr>
              <a:t> A “Weekly Basket” program offering fresh vegetables for members.</a:t>
            </a:r>
            <a:endParaRPr lang="en-US" sz="2000" dirty="0"/>
          </a:p>
          <a:p>
            <a:endParaRPr lang="en-US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110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E4EA446-B714-32C7-01DF-35712B25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56A298-3418-21C2-03E6-C764419FF738}"/>
              </a:ext>
            </a:extLst>
          </p:cNvPr>
          <p:cNvSpPr txBox="1"/>
          <p:nvPr/>
        </p:nvSpPr>
        <p:spPr>
          <a:xfrm>
            <a:off x="2971800" y="381000"/>
            <a:ext cx="922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ea typeface="+mj-lt"/>
                <a:cs typeface="+mj-lt"/>
              </a:rPr>
              <a:t>Objectives of Marketing in Social Farming 3/4</a:t>
            </a:r>
            <a:endParaRPr lang="el-GR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F1BCF1-621B-6AB9-C709-0FA256FE1C6F}"/>
              </a:ext>
            </a:extLst>
          </p:cNvPr>
          <p:cNvSpPr txBox="1">
            <a:spLocks/>
          </p:cNvSpPr>
          <p:nvPr/>
        </p:nvSpPr>
        <p:spPr>
          <a:xfrm>
            <a:off x="457199" y="1853385"/>
            <a:ext cx="5170716" cy="369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sz="2200" b="1" dirty="0">
                <a:latin typeface="+mn-lt"/>
                <a:ea typeface="+mn-lt"/>
                <a:cs typeface="+mn-lt"/>
              </a:rPr>
              <a:t>5. Education and Public Awareness</a:t>
            </a:r>
            <a:endParaRPr lang="el-GR" sz="2200" dirty="0">
              <a:latin typeface="+mn-lt"/>
            </a:endParaRPr>
          </a:p>
          <a:p>
            <a:pPr>
              <a:buFont typeface="Arial"/>
              <a:buNone/>
            </a:pPr>
            <a:r>
              <a:rPr lang="el-GR" sz="2200" b="1" dirty="0">
                <a:latin typeface="+mn-lt"/>
                <a:ea typeface="+mn-lt"/>
                <a:cs typeface="+mn-lt"/>
              </a:rPr>
              <a:t>Objective:</a:t>
            </a:r>
            <a:r>
              <a:rPr lang="el-GR" sz="2200" dirty="0">
                <a:latin typeface="+mn-lt"/>
                <a:ea typeface="+mn-lt"/>
                <a:cs typeface="+mn-lt"/>
              </a:rPr>
              <a:t> To inform people about the social and environmental benefits of social farming.</a:t>
            </a:r>
            <a:endParaRPr lang="el-GR" sz="2200" dirty="0">
              <a:latin typeface="+mn-lt"/>
            </a:endParaRPr>
          </a:p>
          <a:p>
            <a:pPr>
              <a:buFont typeface="Arial"/>
              <a:buNone/>
            </a:pPr>
            <a:r>
              <a:rPr lang="el-GR" sz="2200" b="1" dirty="0">
                <a:latin typeface="+mn-lt"/>
                <a:ea typeface="+mn-lt"/>
                <a:cs typeface="+mn-lt"/>
              </a:rPr>
              <a:t>How it is achieved:</a:t>
            </a:r>
            <a:endParaRPr lang="el-GR" sz="2200" dirty="0">
              <a:latin typeface="+mn-lt"/>
            </a:endParaRPr>
          </a:p>
          <a:p>
            <a:r>
              <a:rPr lang="el-GR" sz="2200" dirty="0">
                <a:latin typeface="+mn-lt"/>
                <a:ea typeface="+mn-lt"/>
                <a:cs typeface="+mn-lt"/>
              </a:rPr>
              <a:t>Educational workshops for schools and communities.</a:t>
            </a:r>
            <a:endParaRPr lang="el-GR" sz="2200" dirty="0">
              <a:latin typeface="+mn-lt"/>
            </a:endParaRPr>
          </a:p>
          <a:p>
            <a:r>
              <a:rPr lang="el-GR" sz="2200" dirty="0">
                <a:latin typeface="+mn-lt"/>
                <a:ea typeface="+mn-lt"/>
                <a:cs typeface="+mn-lt"/>
              </a:rPr>
              <a:t>Participation in local fairs and festivals.</a:t>
            </a:r>
            <a:endParaRPr lang="el-GR" sz="2200" dirty="0">
              <a:latin typeface="+mn-lt"/>
            </a:endParaRPr>
          </a:p>
          <a:p>
            <a:pPr indent="0">
              <a:buFont typeface="Arial"/>
              <a:buNone/>
            </a:pPr>
            <a:r>
              <a:rPr lang="el-GR" sz="2200" b="1" dirty="0">
                <a:latin typeface="+mn-lt"/>
                <a:ea typeface="+mn-lt"/>
                <a:cs typeface="+mn-lt"/>
              </a:rPr>
              <a:t>Example:</a:t>
            </a:r>
            <a:r>
              <a:rPr lang="el-GR" sz="2200" dirty="0">
                <a:latin typeface="+mn-lt"/>
                <a:ea typeface="+mn-lt"/>
                <a:cs typeface="+mn-lt"/>
              </a:rPr>
              <a:t> Organizing a “Biodiversity Day” with guided tours and tastings.</a:t>
            </a:r>
            <a:endParaRPr lang="el-GR" sz="2200" dirty="0">
              <a:latin typeface="+mn-lt"/>
            </a:endParaRPr>
          </a:p>
          <a:p>
            <a:pPr>
              <a:buFont typeface="Arial"/>
              <a:buNone/>
            </a:pPr>
            <a:endParaRPr lang="el-GR" b="1" dirty="0">
              <a:ea typeface="+mn-lt"/>
              <a:cs typeface="+mn-lt"/>
            </a:endParaRPr>
          </a:p>
          <a:p>
            <a:pPr>
              <a:buFont typeface="Arial"/>
              <a:buNone/>
            </a:pPr>
            <a:endParaRPr lang="el-GR" sz="2000" b="1" dirty="0">
              <a:ea typeface="+mn-lt"/>
              <a:cs typeface="+mn-lt"/>
            </a:endParaRPr>
          </a:p>
          <a:p>
            <a:pPr marL="0" indent="0">
              <a:buFont typeface="Arial"/>
              <a:buNone/>
            </a:pPr>
            <a:endParaRPr lang="el-GR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9AA4F-E229-B82F-5A93-F3F9143A3033}"/>
              </a:ext>
            </a:extLst>
          </p:cNvPr>
          <p:cNvSpPr txBox="1"/>
          <p:nvPr/>
        </p:nvSpPr>
        <p:spPr>
          <a:xfrm>
            <a:off x="6204856" y="1853385"/>
            <a:ext cx="5170716" cy="369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Calibri"/>
                <a:cs typeface="Calibri"/>
              </a:rPr>
              <a:t>6. Networking and Partnerships</a:t>
            </a:r>
            <a:endParaRPr lang="el-GR" sz="2000" dirty="0">
              <a:ea typeface="Calibri"/>
              <a:cs typeface="Calibri"/>
            </a:endParaRPr>
          </a:p>
          <a:p>
            <a:r>
              <a:rPr lang="en-US" sz="2000" b="1" dirty="0">
                <a:ea typeface="Calibri"/>
                <a:cs typeface="Calibri"/>
              </a:rPr>
              <a:t>Objective:</a:t>
            </a:r>
            <a:r>
              <a:rPr lang="en-US" sz="2000" dirty="0">
                <a:ea typeface="Calibri"/>
                <a:cs typeface="Calibri"/>
              </a:rPr>
              <a:t> To increase outreach and access to new markets.</a:t>
            </a:r>
          </a:p>
          <a:p>
            <a:r>
              <a:rPr lang="en-US" sz="2000" b="1" dirty="0">
                <a:ea typeface="Calibri"/>
                <a:cs typeface="Calibri"/>
              </a:rPr>
              <a:t>How it is achieved:</a:t>
            </a:r>
            <a:endParaRPr lang="en-US" sz="2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Collaboration with other social enterprises, NGOs, and local organizations.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Creating consortia for collective promotion.</a:t>
            </a:r>
          </a:p>
          <a:p>
            <a:r>
              <a:rPr lang="en-US" sz="2000" b="1" dirty="0">
                <a:ea typeface="Calibri"/>
                <a:cs typeface="Calibri"/>
              </a:rPr>
              <a:t>Example:</a:t>
            </a:r>
            <a:r>
              <a:rPr lang="en-US" sz="2000" dirty="0">
                <a:ea typeface="Calibri"/>
                <a:cs typeface="Calibri"/>
              </a:rPr>
              <a:t> A collective marketplace for social products in a city.</a:t>
            </a:r>
          </a:p>
          <a:p>
            <a:endParaRPr lang="en-US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0818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3A8EDF1-E4A2-D5CA-A38E-75F0368FE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6761E8-676F-C929-3DD6-28654827AB65}"/>
              </a:ext>
            </a:extLst>
          </p:cNvPr>
          <p:cNvSpPr txBox="1"/>
          <p:nvPr/>
        </p:nvSpPr>
        <p:spPr>
          <a:xfrm>
            <a:off x="2971800" y="381000"/>
            <a:ext cx="922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ea typeface="+mj-lt"/>
                <a:cs typeface="+mj-lt"/>
              </a:rPr>
              <a:t>Objectives of Marketing in Social Farming 4/4</a:t>
            </a:r>
            <a:endParaRPr lang="el-GR" sz="32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C8320B9-4DED-A171-7EE9-46D0DD77998F}"/>
              </a:ext>
            </a:extLst>
          </p:cNvPr>
          <p:cNvSpPr txBox="1">
            <a:spLocks/>
          </p:cNvSpPr>
          <p:nvPr/>
        </p:nvSpPr>
        <p:spPr>
          <a:xfrm>
            <a:off x="2280267" y="1399582"/>
            <a:ext cx="8573661" cy="435011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sz="2400" b="1">
                <a:ea typeface="+mn-lt"/>
                <a:cs typeface="+mn-lt"/>
              </a:rPr>
              <a:t>7. Increasing Social Impact</a:t>
            </a:r>
            <a:endParaRPr lang="el-GR" sz="2400"/>
          </a:p>
          <a:p>
            <a:pPr>
              <a:buFont typeface="Arial"/>
              <a:buNone/>
            </a:pPr>
            <a:r>
              <a:rPr lang="el-GR" sz="2400" b="1">
                <a:ea typeface="+mn-lt"/>
                <a:cs typeface="+mn-lt"/>
              </a:rPr>
              <a:t>Objective:</a:t>
            </a:r>
            <a:r>
              <a:rPr lang="el-GR" sz="2400">
                <a:ea typeface="+mn-lt"/>
                <a:cs typeface="+mn-lt"/>
              </a:rPr>
              <a:t> Not just sales, but improving the lives of beneficiaries.</a:t>
            </a:r>
            <a:endParaRPr lang="el-GR" sz="2400"/>
          </a:p>
          <a:p>
            <a:pPr>
              <a:buFont typeface="Arial"/>
              <a:buNone/>
            </a:pPr>
            <a:r>
              <a:rPr lang="el-GR" sz="2400" b="1">
                <a:ea typeface="+mn-lt"/>
                <a:cs typeface="+mn-lt"/>
              </a:rPr>
              <a:t>How it is achieved:</a:t>
            </a:r>
            <a:endParaRPr lang="el-GR" sz="2400"/>
          </a:p>
          <a:p>
            <a:r>
              <a:rPr lang="el-GR" sz="2400">
                <a:ea typeface="+mn-lt"/>
                <a:cs typeface="+mn-lt"/>
              </a:rPr>
              <a:t>Measuring and showcasing social outcomes (Social Impact Reports).</a:t>
            </a:r>
            <a:endParaRPr lang="el-GR" sz="2400"/>
          </a:p>
          <a:p>
            <a:r>
              <a:rPr lang="el-GR" sz="2400">
                <a:ea typeface="+mn-lt"/>
                <a:cs typeface="+mn-lt"/>
              </a:rPr>
              <a:t>Using profits to expand social initiatives.</a:t>
            </a:r>
            <a:endParaRPr lang="el-GR" sz="2400"/>
          </a:p>
          <a:p>
            <a:pPr indent="0">
              <a:buFont typeface="Arial"/>
              <a:buNone/>
            </a:pPr>
            <a:r>
              <a:rPr lang="el-GR" sz="2400" b="1">
                <a:ea typeface="+mn-lt"/>
                <a:cs typeface="+mn-lt"/>
              </a:rPr>
              <a:t>Example:</a:t>
            </a:r>
            <a:r>
              <a:rPr lang="el-GR" sz="2400">
                <a:ea typeface="+mn-lt"/>
                <a:cs typeface="+mn-lt"/>
              </a:rPr>
              <a:t> Reporting that 70% of profits are reinvested in training programs.</a:t>
            </a:r>
            <a:endParaRPr lang="el-GR" sz="2400"/>
          </a:p>
          <a:p>
            <a:pPr>
              <a:buFont typeface="Arial"/>
              <a:buNone/>
            </a:pPr>
            <a:endParaRPr lang="el-GR" sz="2000" b="1">
              <a:ea typeface="+mn-lt"/>
              <a:cs typeface="+mn-lt"/>
            </a:endParaRPr>
          </a:p>
          <a:p>
            <a:pPr>
              <a:buFont typeface="Arial"/>
              <a:buNone/>
            </a:pPr>
            <a:endParaRPr lang="el-GR" sz="2000" b="1">
              <a:ea typeface="+mn-lt"/>
              <a:cs typeface="+mn-lt"/>
            </a:endParaRPr>
          </a:p>
          <a:p>
            <a:pPr>
              <a:buFont typeface="Arial"/>
              <a:buNone/>
            </a:pPr>
            <a:endParaRPr lang="el-GR" sz="1400" b="1">
              <a:ea typeface="+mn-lt"/>
              <a:cs typeface="+mn-lt"/>
            </a:endParaRPr>
          </a:p>
          <a:p>
            <a:pPr marL="0" indent="0">
              <a:buFont typeface="Arial"/>
              <a:buNone/>
            </a:pPr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3103688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43E9DBAF-1141-F8B3-12C9-6B5C420D4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agram of marketing objectives&#10;&#10;AI-generated content may be incorrect.">
            <a:extLst>
              <a:ext uri="{FF2B5EF4-FFF2-40B4-BE49-F238E27FC236}">
                <a16:creationId xmlns:a16="http://schemas.microsoft.com/office/drawing/2014/main" id="{4D672E23-9D69-18B9-3BD7-2D692F3EE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657" y="1223264"/>
            <a:ext cx="7429501" cy="49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66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F0DFC5B-454C-3293-91AD-9294C5EF0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A4748B-0DDD-B537-A9F1-2EA68915B94A}"/>
              </a:ext>
            </a:extLst>
          </p:cNvPr>
          <p:cNvSpPr txBox="1"/>
          <p:nvPr/>
        </p:nvSpPr>
        <p:spPr>
          <a:xfrm>
            <a:off x="457199" y="2044005"/>
            <a:ext cx="34834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ea typeface="+mj-lt"/>
                <a:cs typeface="+mj-lt"/>
              </a:rPr>
              <a:t>Proposed Goal Measurement Indicators (KPIs)</a:t>
            </a:r>
            <a:endParaRPr lang="el-GR" sz="3200" dirty="0"/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8AF346DD-267F-EF4B-9F8B-198376A96C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981411"/>
              </p:ext>
            </p:extLst>
          </p:nvPr>
        </p:nvGraphicFramePr>
        <p:xfrm>
          <a:off x="4258492" y="446176"/>
          <a:ext cx="7606937" cy="5682544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3750167">
                  <a:extLst>
                    <a:ext uri="{9D8B030D-6E8A-4147-A177-3AD203B41FA5}">
                      <a16:colId xmlns:a16="http://schemas.microsoft.com/office/drawing/2014/main" val="2781577606"/>
                    </a:ext>
                  </a:extLst>
                </a:gridCol>
                <a:gridCol w="3856770">
                  <a:extLst>
                    <a:ext uri="{9D8B030D-6E8A-4147-A177-3AD203B41FA5}">
                      <a16:colId xmlns:a16="http://schemas.microsoft.com/office/drawing/2014/main" val="1859733651"/>
                    </a:ext>
                  </a:extLst>
                </a:gridCol>
              </a:tblGrid>
              <a:tr h="57394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Objective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6" marR="93096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800" b="1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Indicative</a:t>
                      </a:r>
                      <a:r>
                        <a:rPr lang="el-GR" sz="18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KPI</a:t>
                      </a:r>
                      <a:endParaRPr lang="el-GR"/>
                    </a:p>
                  </a:txBody>
                  <a:tcPr marL="93096" marR="93096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19628"/>
                  </a:ext>
                </a:extLst>
              </a:tr>
              <a:tr h="81928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Highlighting the Social Mission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err="1">
                          <a:latin typeface="Calibri"/>
                        </a:rPr>
                        <a:t>Percentage</a:t>
                      </a:r>
                      <a:r>
                        <a:rPr lang="el-GR" sz="1800" b="1" i="0" u="none" strike="noStrike" noProof="0">
                          <a:latin typeface="Calibri"/>
                        </a:rPr>
                        <a:t> of </a:t>
                      </a:r>
                      <a:r>
                        <a:rPr lang="el-GR" sz="1800" b="1" i="0" u="none" strike="noStrike" noProof="0" err="1">
                          <a:latin typeface="Calibri"/>
                        </a:rPr>
                        <a:t>campaigns</a:t>
                      </a:r>
                      <a:r>
                        <a:rPr lang="el-GR" sz="1800" b="1" i="0" u="none" strike="noStrike" noProof="0">
                          <a:latin typeface="Calibri"/>
                        </a:rPr>
                        <a:t> </a:t>
                      </a:r>
                      <a:r>
                        <a:rPr lang="el-GR" sz="1800" b="1" i="0" u="none" strike="noStrike" noProof="0" err="1">
                          <a:latin typeface="Calibri"/>
                        </a:rPr>
                        <a:t>with</a:t>
                      </a:r>
                      <a:r>
                        <a:rPr lang="el-GR" sz="1800" b="1" i="0" u="none" strike="noStrike" noProof="0">
                          <a:latin typeface="Calibri"/>
                        </a:rPr>
                        <a:t> a </a:t>
                      </a:r>
                      <a:r>
                        <a:rPr lang="el-GR" sz="1800" b="1" i="0" u="none" strike="noStrike" noProof="0" err="1">
                          <a:latin typeface="Calibri"/>
                        </a:rPr>
                        <a:t>social</a:t>
                      </a:r>
                      <a:r>
                        <a:rPr lang="el-GR" sz="1800" b="1" i="0" u="none" strike="noStrike" noProof="0">
                          <a:latin typeface="Calibri"/>
                        </a:rPr>
                        <a:t> </a:t>
                      </a:r>
                      <a:r>
                        <a:rPr lang="el-GR" sz="1800" b="1" i="0" u="none" strike="noStrike" noProof="0" err="1">
                          <a:latin typeface="Calibri"/>
                        </a:rPr>
                        <a:t>message</a:t>
                      </a:r>
                      <a:endParaRPr lang="el-GR" err="1"/>
                    </a:p>
                    <a:p>
                      <a:pPr lvl="0">
                        <a:buNone/>
                      </a:pPr>
                      <a:endParaRPr lang="el-GR" sz="180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35049"/>
                  </a:ext>
                </a:extLst>
              </a:tr>
              <a:tr h="57394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Differentiation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Number of certifications/labels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405160"/>
                  </a:ext>
                </a:extLst>
              </a:tr>
              <a:tr h="57394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800" b="0" i="0" u="none" strike="noStrike" noProof="0" err="1">
                          <a:latin typeface="Calibri"/>
                        </a:rPr>
                        <a:t>Trust</a:t>
                      </a:r>
                      <a:endParaRPr lang="el-GR" err="1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Customer satisfaction score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344306"/>
                  </a:ext>
                </a:extLst>
              </a:tr>
              <a:tr h="57394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err="1">
                          <a:latin typeface="Calibri"/>
                        </a:rPr>
                        <a:t>Stable</a:t>
                      </a:r>
                      <a:r>
                        <a:rPr lang="el-GR" sz="1800" b="1" i="0" u="none" strike="noStrike" noProof="0">
                          <a:latin typeface="Calibri"/>
                        </a:rPr>
                        <a:t> </a:t>
                      </a:r>
                      <a:r>
                        <a:rPr lang="el-GR" sz="1800" b="1" i="0" u="none" strike="noStrike" noProof="0" err="1">
                          <a:latin typeface="Calibri"/>
                        </a:rPr>
                        <a:t>Demand</a:t>
                      </a:r>
                      <a:endParaRPr lang="el-GR" err="1"/>
                    </a:p>
                    <a:p>
                      <a:pPr lvl="0">
                        <a:buNone/>
                      </a:pPr>
                      <a:endParaRPr lang="el-GR" sz="180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Recurring sales per month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242333"/>
                  </a:ext>
                </a:extLst>
              </a:tr>
              <a:tr h="81928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err="1">
                          <a:latin typeface="Calibri"/>
                        </a:rPr>
                        <a:t>Public</a:t>
                      </a:r>
                      <a:r>
                        <a:rPr lang="el-GR" sz="1800" b="1" i="0" u="none" strike="noStrike" noProof="0">
                          <a:latin typeface="Calibri"/>
                        </a:rPr>
                        <a:t> </a:t>
                      </a:r>
                      <a:r>
                        <a:rPr lang="el-GR" sz="1800" b="1" i="0" u="none" strike="noStrike" noProof="0" err="1">
                          <a:latin typeface="Calibri"/>
                        </a:rPr>
                        <a:t>Education</a:t>
                      </a:r>
                      <a:endParaRPr lang="el-GR" err="1"/>
                    </a:p>
                    <a:p>
                      <a:pPr lvl="0">
                        <a:buNone/>
                      </a:pPr>
                      <a:endParaRPr lang="el-GR" sz="180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Participation in awareness-raising activities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613774"/>
                  </a:ext>
                </a:extLst>
              </a:tr>
              <a:tr h="57394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err="1">
                          <a:latin typeface="Calibri"/>
                        </a:rPr>
                        <a:t>Networking</a:t>
                      </a:r>
                      <a:endParaRPr lang="el-GR" err="1"/>
                    </a:p>
                    <a:p>
                      <a:pPr lvl="0">
                        <a:buNone/>
                      </a:pPr>
                      <a:endParaRPr lang="el-GR" sz="180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New partnerships per year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363238"/>
                  </a:ext>
                </a:extLst>
              </a:tr>
              <a:tr h="57394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>
                          <a:latin typeface="Calibri"/>
                        </a:rPr>
                        <a:t>Social </a:t>
                      </a:r>
                      <a:r>
                        <a:rPr lang="el-GR" sz="1800" b="1" i="0" u="none" strike="noStrike" noProof="0" err="1">
                          <a:latin typeface="Calibri"/>
                        </a:rPr>
                        <a:t>Impact</a:t>
                      </a:r>
                      <a:endParaRPr lang="el-GR" err="1"/>
                    </a:p>
                    <a:p>
                      <a:pPr lvl="0">
                        <a:buNone/>
                      </a:pPr>
                      <a:endParaRPr lang="el-GR" sz="180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noProof="0" dirty="0">
                          <a:latin typeface="Calibri"/>
                        </a:rPr>
                        <a:t>Number of beneficiaries</a:t>
                      </a:r>
                      <a:endParaRPr lang="el-GR" dirty="0"/>
                    </a:p>
                    <a:p>
                      <a:pPr lvl="0">
                        <a:buNone/>
                      </a:pPr>
                      <a:endParaRPr lang="el-GR" sz="1800" dirty="0"/>
                    </a:p>
                  </a:txBody>
                  <a:tcPr marL="93097" marR="93097" marT="46549" marB="46549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899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357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85BF6F8-6E82-7D6D-D514-D022065F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36FC5D-A3A9-C608-6DC7-3EA9607BDA48}"/>
              </a:ext>
            </a:extLst>
          </p:cNvPr>
          <p:cNvSpPr txBox="1"/>
          <p:nvPr/>
        </p:nvSpPr>
        <p:spPr>
          <a:xfrm>
            <a:off x="2797627" y="292425"/>
            <a:ext cx="84364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The Marketing Mix in Social Farming (4Ps)</a:t>
            </a:r>
            <a:endParaRPr lang="el-GR" sz="36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5AF5D2-6FDC-FF63-F1F3-9D736C17A7AF}"/>
              </a:ext>
            </a:extLst>
          </p:cNvPr>
          <p:cNvSpPr txBox="1">
            <a:spLocks/>
          </p:cNvSpPr>
          <p:nvPr/>
        </p:nvSpPr>
        <p:spPr>
          <a:xfrm>
            <a:off x="413657" y="1948543"/>
            <a:ext cx="8229600" cy="32765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b="1">
                <a:ea typeface="+mn-lt"/>
                <a:cs typeface="+mn-lt"/>
              </a:rPr>
              <a:t>Product:</a:t>
            </a:r>
            <a:r>
              <a:rPr lang="el-GR">
                <a:ea typeface="+mn-lt"/>
                <a:cs typeface="+mn-lt"/>
              </a:rPr>
              <a:t> Not only agricultural products, but also social services.</a:t>
            </a:r>
            <a:endParaRPr lang="el-GR"/>
          </a:p>
          <a:p>
            <a:r>
              <a:rPr lang="el-GR" b="1">
                <a:ea typeface="+mn-lt"/>
                <a:cs typeface="+mn-lt"/>
              </a:rPr>
              <a:t>Price:</a:t>
            </a:r>
            <a:r>
              <a:rPr lang="el-GR">
                <a:ea typeface="+mn-lt"/>
                <a:cs typeface="+mn-lt"/>
              </a:rPr>
              <a:t> Price + value of social contribution.</a:t>
            </a:r>
            <a:endParaRPr lang="el-GR"/>
          </a:p>
          <a:p>
            <a:r>
              <a:rPr lang="el-GR" b="1">
                <a:ea typeface="+mn-lt"/>
                <a:cs typeface="+mn-lt"/>
              </a:rPr>
              <a:t>Place:</a:t>
            </a:r>
            <a:r>
              <a:rPr lang="el-GR">
                <a:ea typeface="+mn-lt"/>
                <a:cs typeface="+mn-lt"/>
              </a:rPr>
              <a:t> Local markets, e-shops, cooperative outlets.</a:t>
            </a:r>
            <a:endParaRPr lang="el-GR"/>
          </a:p>
          <a:p>
            <a:r>
              <a:rPr lang="el-GR" b="1">
                <a:ea typeface="+mn-lt"/>
                <a:cs typeface="+mn-lt"/>
              </a:rPr>
              <a:t>Promotion:</a:t>
            </a:r>
            <a:r>
              <a:rPr lang="el-GR">
                <a:ea typeface="+mn-lt"/>
                <a:cs typeface="+mn-lt"/>
              </a:rPr>
              <a:t> Storytelling, events, local networks.</a:t>
            </a:r>
            <a:endParaRPr lang="el-GR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6829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747FEDE-EB3C-93F6-B123-2D7B42F5B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C77790-DAC7-3435-E365-5D6212F410CF}"/>
              </a:ext>
            </a:extLst>
          </p:cNvPr>
          <p:cNvSpPr txBox="1"/>
          <p:nvPr/>
        </p:nvSpPr>
        <p:spPr>
          <a:xfrm>
            <a:off x="2797627" y="292425"/>
            <a:ext cx="84364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f-ZA" sz="3600" b="1" dirty="0">
                <a:ea typeface="+mj-lt"/>
                <a:cs typeface="+mj-lt"/>
              </a:rPr>
              <a:t>The Marketing Mix in Social Farming (4Ps)</a:t>
            </a:r>
            <a:endParaRPr lang="el-GR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38FA50-CE50-450D-239C-1E4B0EA570AA}"/>
              </a:ext>
            </a:extLst>
          </p:cNvPr>
          <p:cNvSpPr txBox="1"/>
          <p:nvPr/>
        </p:nvSpPr>
        <p:spPr>
          <a:xfrm>
            <a:off x="478971" y="2015775"/>
            <a:ext cx="54319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>
                <a:ea typeface="+mn-lt"/>
                <a:cs typeface="+mn-lt"/>
              </a:rPr>
              <a:t>Product:</a:t>
            </a:r>
            <a:r>
              <a:rPr lang="el-GR" sz="2400" dirty="0">
                <a:ea typeface="+mn-lt"/>
                <a:cs typeface="+mn-lt"/>
              </a:rPr>
              <a:t> Not only agricultural products, but also social services.</a:t>
            </a:r>
            <a:endParaRPr lang="el-GR" sz="2400" dirty="0">
              <a:ea typeface="Calibri"/>
              <a:cs typeface="Calibri"/>
            </a:endParaRPr>
          </a:p>
          <a:p>
            <a:r>
              <a:rPr lang="el-GR" sz="2400" b="1" dirty="0">
                <a:ea typeface="+mn-lt"/>
                <a:cs typeface="+mn-lt"/>
              </a:rPr>
              <a:t>Price:</a:t>
            </a:r>
            <a:r>
              <a:rPr lang="el-GR" sz="2400" dirty="0">
                <a:ea typeface="+mn-lt"/>
                <a:cs typeface="+mn-lt"/>
              </a:rPr>
              <a:t> Price + value of social contribution.</a:t>
            </a:r>
            <a:endParaRPr lang="el-GR" sz="2400" dirty="0"/>
          </a:p>
          <a:p>
            <a:r>
              <a:rPr lang="el-GR" sz="2400" b="1" dirty="0">
                <a:ea typeface="+mn-lt"/>
                <a:cs typeface="+mn-lt"/>
              </a:rPr>
              <a:t>Place:</a:t>
            </a:r>
            <a:r>
              <a:rPr lang="el-GR" sz="2400" dirty="0">
                <a:ea typeface="+mn-lt"/>
                <a:cs typeface="+mn-lt"/>
              </a:rPr>
              <a:t> Local markets, e-shops, cooperative outlets.</a:t>
            </a:r>
            <a:endParaRPr lang="el-GR" sz="2400" dirty="0"/>
          </a:p>
          <a:p>
            <a:r>
              <a:rPr lang="el-GR" sz="2400" b="1" dirty="0">
                <a:ea typeface="+mn-lt"/>
                <a:cs typeface="+mn-lt"/>
              </a:rPr>
              <a:t>Promotion:</a:t>
            </a:r>
            <a:r>
              <a:rPr lang="el-GR" sz="2400" dirty="0">
                <a:ea typeface="+mn-lt"/>
                <a:cs typeface="+mn-lt"/>
              </a:rPr>
              <a:t> Storytelling, events, local networks.</a:t>
            </a:r>
            <a:endParaRPr lang="el-GR" sz="2400" dirty="0"/>
          </a:p>
        </p:txBody>
      </p:sp>
      <p:pic>
        <p:nvPicPr>
          <p:cNvPr id="5" name="Εικόνα 3" descr="4Ps Model of marketing mix infographic presenation template with icons ...">
            <a:extLst>
              <a:ext uri="{FF2B5EF4-FFF2-40B4-BE49-F238E27FC236}">
                <a16:creationId xmlns:a16="http://schemas.microsoft.com/office/drawing/2014/main" id="{E6FF782E-4C84-89C6-D81A-2B157F20E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514" y="1306299"/>
            <a:ext cx="4465939" cy="446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06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95268C1-B2B5-A3F7-C4B4-6A3F93CCB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marketing mix&#10;&#10;AI-generated content may be incorrect.">
            <a:extLst>
              <a:ext uri="{FF2B5EF4-FFF2-40B4-BE49-F238E27FC236}">
                <a16:creationId xmlns:a16="http://schemas.microsoft.com/office/drawing/2014/main" id="{A1FF2866-0A6E-ACB0-A370-4EDE3A782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280" y="805541"/>
            <a:ext cx="6682535" cy="505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74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77809AE-468B-7A35-78FF-B578C9541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173495-3E99-6E56-470D-31B1A15E9927}"/>
              </a:ext>
            </a:extLst>
          </p:cNvPr>
          <p:cNvSpPr txBox="1"/>
          <p:nvPr/>
        </p:nvSpPr>
        <p:spPr>
          <a:xfrm>
            <a:off x="3015342" y="346855"/>
            <a:ext cx="82949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4.1 Storytelling as a Strategic Tool</a:t>
            </a:r>
            <a:endParaRPr lang="el-GR" sz="3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5B752-D932-68C5-61E6-9089F056558D}"/>
              </a:ext>
            </a:extLst>
          </p:cNvPr>
          <p:cNvSpPr txBox="1">
            <a:spLocks/>
          </p:cNvSpPr>
          <p:nvPr/>
        </p:nvSpPr>
        <p:spPr>
          <a:xfrm>
            <a:off x="283968" y="1298051"/>
            <a:ext cx="6410746" cy="48483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sz="7200" dirty="0">
                <a:latin typeface="+mn-lt"/>
                <a:ea typeface="+mn-lt"/>
                <a:cs typeface="+mn-lt"/>
              </a:rPr>
              <a:t>✔ </a:t>
            </a:r>
            <a:r>
              <a:rPr lang="el-GR" sz="7200" b="1" dirty="0">
                <a:latin typeface="+mn-lt"/>
                <a:ea typeface="+mn-lt"/>
                <a:cs typeface="+mn-lt"/>
              </a:rPr>
              <a:t>What is storytelling?</a:t>
            </a:r>
            <a:endParaRPr lang="el-GR" sz="7200" dirty="0">
              <a:latin typeface="+mn-lt"/>
            </a:endParaRPr>
          </a:p>
          <a:p>
            <a:pPr>
              <a:buFont typeface="Arial"/>
              <a:buNone/>
            </a:pPr>
            <a:r>
              <a:rPr lang="el-GR" sz="7200" dirty="0">
                <a:latin typeface="+mn-lt"/>
                <a:ea typeface="+mn-lt"/>
                <a:cs typeface="+mn-lt"/>
              </a:rPr>
              <a:t>Quite simply: the story you tell about yourself.</a:t>
            </a:r>
            <a:endParaRPr lang="el-GR" sz="7200" dirty="0">
              <a:latin typeface="+mn-lt"/>
            </a:endParaRPr>
          </a:p>
          <a:p>
            <a:pPr>
              <a:buFont typeface="Arial"/>
              <a:buNone/>
            </a:pPr>
            <a:r>
              <a:rPr lang="el-GR" sz="7200" dirty="0">
                <a:latin typeface="+mn-lt"/>
                <a:ea typeface="+mn-lt"/>
                <a:cs typeface="+mn-lt"/>
              </a:rPr>
              <a:t>But in the social economy, your story is not private. It is a shared good, because it influences:</a:t>
            </a:r>
            <a:endParaRPr lang="el-GR" sz="7200" dirty="0">
              <a:latin typeface="+mn-lt"/>
            </a:endParaRPr>
          </a:p>
          <a:p>
            <a:r>
              <a:rPr lang="el-GR" sz="7200" dirty="0">
                <a:latin typeface="+mn-lt"/>
                <a:ea typeface="+mn-lt"/>
                <a:cs typeface="+mn-lt"/>
              </a:rPr>
              <a:t>How society sees you.</a:t>
            </a:r>
            <a:endParaRPr lang="el-GR" sz="7200" dirty="0">
              <a:latin typeface="+mn-lt"/>
            </a:endParaRPr>
          </a:p>
          <a:p>
            <a:r>
              <a:rPr lang="el-GR" sz="7200" dirty="0">
                <a:latin typeface="+mn-lt"/>
                <a:ea typeface="+mn-lt"/>
                <a:cs typeface="+mn-lt"/>
              </a:rPr>
              <a:t>Whether funders trust you.</a:t>
            </a:r>
            <a:endParaRPr lang="el-GR" sz="7200" dirty="0">
              <a:latin typeface="+mn-lt"/>
            </a:endParaRPr>
          </a:p>
          <a:p>
            <a:r>
              <a:rPr lang="el-GR" sz="7200" dirty="0">
                <a:latin typeface="+mn-lt"/>
                <a:ea typeface="+mn-lt"/>
                <a:cs typeface="+mn-lt"/>
              </a:rPr>
              <a:t>Whether young people want to get involved.</a:t>
            </a:r>
            <a:endParaRPr lang="el-GR" sz="7200" dirty="0">
              <a:latin typeface="+mn-lt"/>
            </a:endParaRPr>
          </a:p>
          <a:p>
            <a:r>
              <a:rPr lang="el-GR" sz="7200" dirty="0">
                <a:latin typeface="+mn-lt"/>
                <a:ea typeface="+mn-lt"/>
                <a:cs typeface="+mn-lt"/>
              </a:rPr>
              <a:t>Whether someone feels “part of the solution” when they buy from you.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  <a:p>
            <a:pPr>
              <a:buFont typeface="Arial"/>
              <a:buNone/>
            </a:pPr>
            <a:r>
              <a:rPr lang="el-GR" sz="7200" dirty="0">
                <a:latin typeface="+mn-lt"/>
                <a:ea typeface="+mn-lt"/>
                <a:cs typeface="+mn-lt"/>
              </a:rPr>
              <a:t>✔ </a:t>
            </a:r>
            <a:r>
              <a:rPr lang="el-GR" sz="7200" b="1" dirty="0">
                <a:latin typeface="+mn-lt"/>
                <a:ea typeface="+mn-lt"/>
                <a:cs typeface="+mn-lt"/>
              </a:rPr>
              <a:t>What storytelling is NOT:</a:t>
            </a:r>
            <a:endParaRPr lang="el-GR" sz="7200" dirty="0">
              <a:latin typeface="+mn-lt"/>
            </a:endParaRPr>
          </a:p>
          <a:p>
            <a:r>
              <a:rPr lang="el-GR" sz="7200" dirty="0">
                <a:latin typeface="+mn-lt"/>
                <a:ea typeface="+mn-lt"/>
                <a:cs typeface="+mn-lt"/>
              </a:rPr>
              <a:t>It is not just a nice advertisement.</a:t>
            </a:r>
            <a:endParaRPr lang="el-GR" sz="7200" dirty="0">
              <a:latin typeface="+mn-lt"/>
            </a:endParaRPr>
          </a:p>
          <a:p>
            <a:r>
              <a:rPr lang="el-GR" sz="7200" dirty="0">
                <a:latin typeface="+mn-lt"/>
                <a:ea typeface="+mn-lt"/>
                <a:cs typeface="+mn-lt"/>
              </a:rPr>
              <a:t>It is not a standard press release.</a:t>
            </a:r>
            <a:endParaRPr lang="el-GR" sz="7200" dirty="0">
              <a:latin typeface="+mn-lt"/>
            </a:endParaRPr>
          </a:p>
          <a:p>
            <a:r>
              <a:rPr lang="el-GR" sz="7200" dirty="0">
                <a:latin typeface="+mn-lt"/>
                <a:ea typeface="+mn-lt"/>
                <a:cs typeface="+mn-lt"/>
              </a:rPr>
              <a:t>It is not simply “we do farming and social inclusion.”</a:t>
            </a:r>
            <a:br>
              <a:rPr lang="en-US" sz="7200" dirty="0"/>
            </a:br>
            <a:endParaRPr lang="en-US" sz="7200" dirty="0"/>
          </a:p>
          <a:p>
            <a:pPr marL="0" indent="0">
              <a:buFont typeface="Arial"/>
              <a:buNone/>
            </a:pPr>
            <a:endParaRPr lang="el-GR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5DDA28-39A8-9914-C050-467EC4BE9E4F}"/>
              </a:ext>
            </a:extLst>
          </p:cNvPr>
          <p:cNvSpPr txBox="1"/>
          <p:nvPr/>
        </p:nvSpPr>
        <p:spPr>
          <a:xfrm>
            <a:off x="6879771" y="1298052"/>
            <a:ext cx="5028261" cy="4608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/>
              <a:buNone/>
            </a:pPr>
            <a:r>
              <a:rPr lang="el-GR" sz="1800" dirty="0">
                <a:ea typeface="+mn-lt"/>
                <a:cs typeface="+mn-lt"/>
              </a:rPr>
              <a:t>✔ </a:t>
            </a:r>
            <a:r>
              <a:rPr lang="el-GR" sz="1800" b="1" dirty="0">
                <a:ea typeface="+mn-lt"/>
                <a:cs typeface="+mn-lt"/>
              </a:rPr>
              <a:t>What makes storytelling powerful?</a:t>
            </a:r>
            <a:endParaRPr lang="en-US" sz="1800" b="1" dirty="0">
              <a:ea typeface="+mn-lt"/>
              <a:cs typeface="+mn-lt"/>
            </a:endParaRPr>
          </a:p>
          <a:p>
            <a:pPr>
              <a:buFont typeface="Arial"/>
              <a:buNone/>
            </a:pP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It starts with the “why.”</a:t>
            </a:r>
            <a:br>
              <a:rPr lang="el-GR" sz="1800" b="1" dirty="0">
                <a:ea typeface="+mn-lt"/>
                <a:cs typeface="+mn-lt"/>
              </a:rPr>
            </a:br>
            <a:r>
              <a:rPr lang="el-GR" sz="1800" b="1" dirty="0">
                <a:ea typeface="+mn-lt"/>
                <a:cs typeface="+mn-lt"/>
              </a:rPr>
              <a:t> People are not inspired by </a:t>
            </a:r>
            <a:r>
              <a:rPr lang="el-GR" sz="1800" i="1" dirty="0">
                <a:ea typeface="+mn-lt"/>
                <a:cs typeface="+mn-lt"/>
              </a:rPr>
              <a:t>what</a:t>
            </a:r>
            <a:r>
              <a:rPr lang="el-GR" sz="1800" dirty="0">
                <a:ea typeface="+mn-lt"/>
                <a:cs typeface="+mn-lt"/>
              </a:rPr>
              <a:t> you do, but by </a:t>
            </a:r>
            <a:r>
              <a:rPr lang="el-GR" sz="1800" i="1" dirty="0">
                <a:ea typeface="+mn-lt"/>
                <a:cs typeface="+mn-lt"/>
              </a:rPr>
              <a:t>why</a:t>
            </a:r>
            <a:r>
              <a:rPr lang="el-GR" sz="1800" dirty="0">
                <a:ea typeface="+mn-lt"/>
                <a:cs typeface="+mn-lt"/>
              </a:rPr>
              <a:t> you do it (see Simon Sinek – </a:t>
            </a:r>
            <a:r>
              <a:rPr lang="el-GR" sz="1800" i="1" dirty="0">
                <a:ea typeface="+mn-lt"/>
                <a:cs typeface="+mn-lt"/>
              </a:rPr>
              <a:t>Start with Why</a:t>
            </a:r>
            <a:r>
              <a:rPr lang="el-GR" sz="1800" dirty="0">
                <a:ea typeface="+mn-lt"/>
                <a:cs typeface="+mn-lt"/>
              </a:rPr>
              <a:t>).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It has real people.</a:t>
            </a:r>
            <a:br>
              <a:rPr lang="el-GR" sz="1800" b="1" dirty="0">
                <a:ea typeface="+mn-lt"/>
                <a:cs typeface="+mn-lt"/>
              </a:rPr>
            </a:br>
            <a:r>
              <a:rPr lang="el-GR" sz="1800" b="1" dirty="0">
                <a:ea typeface="+mn-lt"/>
                <a:cs typeface="+mn-lt"/>
              </a:rPr>
              <a:t> Who changed through your action? What did they go through? What did they gain?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It shows change.</a:t>
            </a:r>
            <a:br>
              <a:rPr lang="el-GR" sz="1800" b="1" dirty="0">
                <a:ea typeface="+mn-lt"/>
                <a:cs typeface="+mn-lt"/>
              </a:rPr>
            </a:br>
            <a:r>
              <a:rPr lang="el-GR" sz="1800" b="1" dirty="0">
                <a:ea typeface="+mn-lt"/>
                <a:cs typeface="+mn-lt"/>
              </a:rPr>
              <a:t> From need → to empowerment → to outcome.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It is alive.</a:t>
            </a:r>
            <a:br>
              <a:rPr lang="el-GR" sz="1800" b="1" dirty="0">
                <a:ea typeface="+mn-lt"/>
                <a:cs typeface="+mn-lt"/>
              </a:rPr>
            </a:br>
            <a:r>
              <a:rPr lang="el-GR" sz="1800" b="1" dirty="0">
                <a:ea typeface="+mn-lt"/>
                <a:cs typeface="+mn-lt"/>
              </a:rPr>
              <a:t> It does not end with a single campaign. It is renewed, evolves, and follows the life of the farm.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469463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582CE01-AAF5-45DA-4C45-2D13E6A8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A4EAE7-297E-6820-C4DB-D6ACD2A5E524}"/>
              </a:ext>
            </a:extLst>
          </p:cNvPr>
          <p:cNvSpPr txBox="1"/>
          <p:nvPr/>
        </p:nvSpPr>
        <p:spPr>
          <a:xfrm>
            <a:off x="2873829" y="293915"/>
            <a:ext cx="9187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4.2 Narrative Communication – Storytelling</a:t>
            </a:r>
            <a:endParaRPr lang="el-GR" sz="36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63BEC1E-C68F-1ACC-47CF-9C0999E3984B}"/>
              </a:ext>
            </a:extLst>
          </p:cNvPr>
          <p:cNvSpPr txBox="1">
            <a:spLocks/>
          </p:cNvSpPr>
          <p:nvPr/>
        </p:nvSpPr>
        <p:spPr>
          <a:xfrm>
            <a:off x="152399" y="1611087"/>
            <a:ext cx="5159829" cy="46808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sz="2200" dirty="0">
                <a:ea typeface="+mn-lt"/>
                <a:cs typeface="+mn-lt"/>
              </a:rPr>
              <a:t>✔ </a:t>
            </a:r>
            <a:r>
              <a:rPr lang="el-GR" sz="2200" b="1" dirty="0">
                <a:ea typeface="+mn-lt"/>
                <a:cs typeface="+mn-lt"/>
              </a:rPr>
              <a:t>Theoretical Background</a:t>
            </a:r>
            <a:endParaRPr lang="el-GR" sz="2200" dirty="0"/>
          </a:p>
          <a:p>
            <a:pPr>
              <a:buFont typeface="Arial"/>
              <a:buNone/>
            </a:pPr>
            <a:r>
              <a:rPr lang="el-GR" sz="2200" dirty="0">
                <a:ea typeface="+mn-lt"/>
                <a:cs typeface="+mn-lt"/>
              </a:rPr>
              <a:t>Storytelling works through the ancient human need for meaning. From myths to social media, stories are what connect us.</a:t>
            </a:r>
            <a:endParaRPr lang="el-GR" sz="2200" dirty="0"/>
          </a:p>
          <a:p>
            <a:pPr>
              <a:buFont typeface="Arial"/>
              <a:buNone/>
            </a:pPr>
            <a:r>
              <a:rPr lang="el-GR" sz="2200" dirty="0">
                <a:ea typeface="+mn-lt"/>
                <a:cs typeface="+mn-lt"/>
              </a:rPr>
              <a:t>In social farming, stories:</a:t>
            </a:r>
            <a:endParaRPr lang="el-GR" sz="2200" dirty="0"/>
          </a:p>
          <a:p>
            <a:r>
              <a:rPr lang="el-GR" sz="2200" dirty="0">
                <a:ea typeface="+mn-lt"/>
                <a:cs typeface="+mn-lt"/>
              </a:rPr>
              <a:t>Challenge stereotypes about vulnerable groups.</a:t>
            </a:r>
            <a:endParaRPr lang="el-GR" sz="2200" dirty="0"/>
          </a:p>
          <a:p>
            <a:r>
              <a:rPr lang="el-GR" sz="2200" dirty="0">
                <a:ea typeface="+mn-lt"/>
                <a:cs typeface="+mn-lt"/>
              </a:rPr>
              <a:t>Build bridges of empathy with society.</a:t>
            </a:r>
            <a:endParaRPr lang="el-GR" sz="2200" dirty="0"/>
          </a:p>
          <a:p>
            <a:r>
              <a:rPr lang="el-GR" sz="2200" dirty="0">
                <a:ea typeface="+mn-lt"/>
                <a:cs typeface="+mn-lt"/>
              </a:rPr>
              <a:t>Transform beneficiaries into heroes of their own journey.</a:t>
            </a:r>
            <a:endParaRPr lang="el-GR" sz="2200" dirty="0"/>
          </a:p>
          <a:p>
            <a:pPr marL="0" indent="0">
              <a:buFont typeface="Arial"/>
              <a:buNone/>
            </a:pPr>
            <a:endParaRPr lang="el-GR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AC0A3-9236-7353-137E-C64AAF30A8D9}"/>
              </a:ext>
            </a:extLst>
          </p:cNvPr>
          <p:cNvSpPr txBox="1"/>
          <p:nvPr/>
        </p:nvSpPr>
        <p:spPr>
          <a:xfrm>
            <a:off x="5736771" y="1611087"/>
            <a:ext cx="6096000" cy="407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b="1" kern="0" dirty="0"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✔</a:t>
            </a:r>
            <a:r>
              <a:rPr lang="el-GR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Τεχνικές storytelling: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B05ED0B-8A2C-D8A3-2D2F-9EA58C875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717492"/>
              </p:ext>
            </p:extLst>
          </p:nvPr>
        </p:nvGraphicFramePr>
        <p:xfrm>
          <a:off x="6096000" y="2226588"/>
          <a:ext cx="5159829" cy="3871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9943">
                  <a:extLst>
                    <a:ext uri="{9D8B030D-6E8A-4147-A177-3AD203B41FA5}">
                      <a16:colId xmlns:a16="http://schemas.microsoft.com/office/drawing/2014/main" val="2539050021"/>
                    </a:ext>
                  </a:extLst>
                </a:gridCol>
                <a:gridCol w="1719943">
                  <a:extLst>
                    <a:ext uri="{9D8B030D-6E8A-4147-A177-3AD203B41FA5}">
                      <a16:colId xmlns:a16="http://schemas.microsoft.com/office/drawing/2014/main" val="970566539"/>
                    </a:ext>
                  </a:extLst>
                </a:gridCol>
                <a:gridCol w="1719943">
                  <a:extLst>
                    <a:ext uri="{9D8B030D-6E8A-4147-A177-3AD203B41FA5}">
                      <a16:colId xmlns:a16="http://schemas.microsoft.com/office/drawing/2014/main" val="3260605047"/>
                    </a:ext>
                  </a:extLst>
                </a:gridCol>
              </a:tblGrid>
              <a:tr h="405913"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200" kern="0">
                          <a:effectLst/>
                        </a:rPr>
                        <a:t>Technique</a:t>
                      </a:r>
                      <a:endParaRPr lang="el-GR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200" b="1" i="0" u="none" strike="noStrike" kern="0" noProof="0">
                          <a:effectLst/>
                          <a:latin typeface="Calibri"/>
                        </a:rPr>
                        <a:t>Description</a:t>
                      </a:r>
                      <a:endParaRPr lang="el-GR"/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200" b="0" i="0" u="none" strike="noStrike" kern="0" noProof="0">
                          <a:effectLst/>
                          <a:latin typeface="Calibri"/>
                        </a:rPr>
                        <a:t>Example</a:t>
                      </a:r>
                      <a:endParaRPr lang="el-GR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4501539"/>
                  </a:ext>
                </a:extLst>
              </a:tr>
              <a:tr h="107889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1" i="0" u="none" strike="noStrike" kern="0" noProof="0">
                          <a:effectLst/>
                          <a:latin typeface="Calibri"/>
                        </a:rPr>
                        <a:t>Hero’s Journey</a:t>
                      </a:r>
                      <a:endParaRPr lang="el-GR" sz="140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1" i="0" u="none" strike="noStrike" kern="0" noProof="0" dirty="0">
                          <a:effectLst/>
                          <a:latin typeface="Calibri"/>
                        </a:rPr>
                        <a:t>You show a journey from difficulty → solution → empowerment</a:t>
                      </a:r>
                      <a:endParaRPr lang="el-GR" sz="1400" dirty="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0" i="0" u="none" strike="noStrike" kern="0" noProof="0">
                          <a:effectLst/>
                          <a:latin typeface="Calibri"/>
                        </a:rPr>
                        <a:t>“Katerina, formerly long-term unemployed, is now a greenhouse manager.”</a:t>
                      </a:r>
                      <a:endParaRPr lang="el-GR" sz="140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42614111"/>
                  </a:ext>
                </a:extLst>
              </a:tr>
              <a:tr h="986653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1" i="0" u="none" strike="noStrike" kern="0" noProof="0">
                          <a:effectLst/>
                          <a:latin typeface="Calibri"/>
                        </a:rPr>
                        <a:t>Multi-voice Storytelling</a:t>
                      </a:r>
                      <a:endParaRPr lang="el-GR" sz="140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1" i="0" u="none" strike="noStrike" kern="0" noProof="0" dirty="0">
                          <a:effectLst/>
                          <a:latin typeface="Calibri"/>
                        </a:rPr>
                        <a:t>You give a voice to beneficiaries, volunteers, and consumers</a:t>
                      </a:r>
                      <a:endParaRPr lang="el-GR" sz="1400" dirty="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1" i="0" u="none" strike="noStrike" kern="0" noProof="0">
                          <a:effectLst/>
                          <a:latin typeface="Calibri"/>
                        </a:rPr>
                        <a:t>Video interview with a worker, a trainer, and a local partner.</a:t>
                      </a:r>
                      <a:endParaRPr lang="el-GR" sz="140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33299443"/>
                  </a:ext>
                </a:extLst>
              </a:tr>
              <a:tr h="1180233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1" i="0" u="none" strike="noStrike" kern="0" noProof="0">
                          <a:effectLst/>
                          <a:latin typeface="Calibri"/>
                        </a:rPr>
                        <a:t>Visual Storytelling</a:t>
                      </a:r>
                      <a:endParaRPr lang="el-GR" sz="140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1" i="0" u="none" strike="noStrike" kern="0" noProof="0">
                          <a:effectLst/>
                          <a:latin typeface="Calibri"/>
                        </a:rPr>
                        <a:t>Image &gt; word. Images build trust and emotional connection.</a:t>
                      </a:r>
                      <a:endParaRPr lang="el-GR" sz="140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b="1" i="0" u="none" strike="noStrike" kern="0" noProof="0" dirty="0">
                          <a:effectLst/>
                          <a:latin typeface="Calibri"/>
                        </a:rPr>
                        <a:t>Photo of a child and a grandfather in the vegetable garden – “two generations digging together.”</a:t>
                      </a:r>
                      <a:endParaRPr lang="el-GR" sz="1400" dirty="0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81401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786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16F9738-BFE9-C545-0A82-65B79728F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564440-E794-0B82-E64D-687E5281FC70}"/>
              </a:ext>
            </a:extLst>
          </p:cNvPr>
          <p:cNvSpPr txBox="1"/>
          <p:nvPr/>
        </p:nvSpPr>
        <p:spPr>
          <a:xfrm>
            <a:off x="2873829" y="293915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4.3 Communication Strategy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D91A5-CC86-B2BB-606B-A9E973EBA24A}"/>
              </a:ext>
            </a:extLst>
          </p:cNvPr>
          <p:cNvSpPr txBox="1">
            <a:spLocks/>
          </p:cNvSpPr>
          <p:nvPr/>
        </p:nvSpPr>
        <p:spPr>
          <a:xfrm>
            <a:off x="805542" y="1262743"/>
            <a:ext cx="9035144" cy="4800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dirty="0">
                <a:ea typeface="+mn-lt"/>
                <a:cs typeface="+mn-lt"/>
              </a:rPr>
              <a:t>✔ </a:t>
            </a:r>
            <a:r>
              <a:rPr lang="el-GR" b="1" dirty="0">
                <a:ea typeface="+mn-lt"/>
                <a:cs typeface="+mn-lt"/>
              </a:rPr>
              <a:t>What does it mean to “have a communication strategy”?</a:t>
            </a:r>
            <a:endParaRPr lang="el-GR" dirty="0"/>
          </a:p>
          <a:p>
            <a:pPr>
              <a:buFont typeface="Arial"/>
              <a:buNone/>
            </a:pPr>
            <a:r>
              <a:rPr lang="el-GR" dirty="0">
                <a:ea typeface="+mn-lt"/>
                <a:cs typeface="+mn-lt"/>
              </a:rPr>
              <a:t>It means that I don’t just communicate anything, anyhow, anytime, but that: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I know </a:t>
            </a:r>
            <a:r>
              <a:rPr lang="el-GR" i="1" dirty="0">
                <a:ea typeface="+mn-lt"/>
                <a:cs typeface="+mn-lt"/>
              </a:rPr>
              <a:t>whom</a:t>
            </a:r>
            <a:r>
              <a:rPr lang="el-GR" dirty="0">
                <a:ea typeface="+mn-lt"/>
                <a:cs typeface="+mn-lt"/>
              </a:rPr>
              <a:t> I want to reach (target group).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I know </a:t>
            </a:r>
            <a:r>
              <a:rPr lang="el-GR" i="1" dirty="0">
                <a:ea typeface="+mn-lt"/>
                <a:cs typeface="+mn-lt"/>
              </a:rPr>
              <a:t>what</a:t>
            </a:r>
            <a:r>
              <a:rPr lang="el-GR" dirty="0">
                <a:ea typeface="+mn-lt"/>
                <a:cs typeface="+mn-lt"/>
              </a:rPr>
              <a:t> I want to tell them (message).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I know </a:t>
            </a:r>
            <a:r>
              <a:rPr lang="el-GR" i="1" dirty="0">
                <a:ea typeface="+mn-lt"/>
                <a:cs typeface="+mn-lt"/>
              </a:rPr>
              <a:t>how</a:t>
            </a:r>
            <a:r>
              <a:rPr lang="el-GR" dirty="0">
                <a:ea typeface="+mn-lt"/>
                <a:cs typeface="+mn-lt"/>
              </a:rPr>
              <a:t> to tell them (channel).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I know </a:t>
            </a:r>
            <a:r>
              <a:rPr lang="el-GR" i="1" dirty="0">
                <a:ea typeface="+mn-lt"/>
                <a:cs typeface="+mn-lt"/>
              </a:rPr>
              <a:t>what</a:t>
            </a:r>
            <a:r>
              <a:rPr lang="el-GR" dirty="0">
                <a:ea typeface="+mn-lt"/>
                <a:cs typeface="+mn-lt"/>
              </a:rPr>
              <a:t> I want them to do next (objective).</a:t>
            </a:r>
            <a:endParaRPr lang="el-GR" dirty="0"/>
          </a:p>
          <a:p>
            <a:pPr indent="0">
              <a:buFont typeface="Arial"/>
              <a:buNone/>
            </a:pPr>
            <a:endParaRPr lang="en-US" dirty="0"/>
          </a:p>
          <a:p>
            <a:pPr>
              <a:buFont typeface="Arial"/>
              <a:buNone/>
            </a:pPr>
            <a:r>
              <a:rPr lang="el-GR" dirty="0">
                <a:ea typeface="+mn-lt"/>
                <a:cs typeface="+mn-lt"/>
              </a:rPr>
              <a:t>✔ </a:t>
            </a:r>
            <a:r>
              <a:rPr lang="el-GR" b="1" dirty="0">
                <a:ea typeface="+mn-lt"/>
                <a:cs typeface="+mn-lt"/>
              </a:rPr>
              <a:t>The key questions: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Who am I addressing?</a:t>
            </a:r>
            <a:br>
              <a:rPr lang="el-GR" b="1" dirty="0">
                <a:ea typeface="+mn-lt"/>
                <a:cs typeface="+mn-lt"/>
              </a:rPr>
            </a:br>
            <a:r>
              <a:rPr lang="el-GR" b="1" dirty="0">
                <a:ea typeface="+mn-lt"/>
                <a:cs typeface="+mn-lt"/>
              </a:rPr>
              <a:t> (Parents? Consumers? Donors? Public authorities? Local community?)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What change do I want to create?</a:t>
            </a:r>
            <a:br>
              <a:rPr lang="el-GR" b="1" dirty="0">
                <a:ea typeface="+mn-lt"/>
                <a:cs typeface="+mn-lt"/>
              </a:rPr>
            </a:br>
            <a:r>
              <a:rPr lang="el-GR" b="1" dirty="0">
                <a:ea typeface="+mn-lt"/>
                <a:cs typeface="+mn-lt"/>
              </a:rPr>
              <a:t> (e.g., for someone to visit the farm, to fund us, to talk about us?)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What tools will I use?</a:t>
            </a:r>
            <a:br>
              <a:rPr lang="el-GR" b="1" dirty="0">
                <a:ea typeface="+mn-lt"/>
                <a:cs typeface="+mn-lt"/>
              </a:rPr>
            </a:br>
            <a:r>
              <a:rPr lang="el-GR" b="1" dirty="0">
                <a:ea typeface="+mn-lt"/>
                <a:cs typeface="+mn-lt"/>
              </a:rPr>
              <a:t> (Text? Video? Social media? Leaflet? Workshop?)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What is my “voice”?</a:t>
            </a:r>
            <a:br>
              <a:rPr lang="el-GR" b="1" dirty="0">
                <a:ea typeface="+mn-lt"/>
                <a:cs typeface="+mn-lt"/>
              </a:rPr>
            </a:br>
            <a:r>
              <a:rPr lang="el-GR" b="1" dirty="0">
                <a:ea typeface="+mn-lt"/>
                <a:cs typeface="+mn-lt"/>
              </a:rPr>
              <a:t> Do I want to sound serious? Accessible? Humorous? Empathetic?</a:t>
            </a:r>
          </a:p>
          <a:p>
            <a:pPr marL="0" indent="0">
              <a:buFont typeface="Arial"/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19949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69BCC3B-44D2-5465-58E7-ECEE7E0AB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C6C217-7C34-123C-A481-DB65B51F22CD}"/>
              </a:ext>
            </a:extLst>
          </p:cNvPr>
          <p:cNvSpPr txBox="1"/>
          <p:nvPr/>
        </p:nvSpPr>
        <p:spPr>
          <a:xfrm>
            <a:off x="2830286" y="261257"/>
            <a:ext cx="9187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4.3.1 Audience Analysis – Mapping Communication Profiles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F67D8-1D73-1FF1-F3D2-68D85877F835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l-GR" b="1" dirty="0">
                <a:ea typeface="+mn-lt"/>
                <a:cs typeface="+mn-lt"/>
              </a:rPr>
              <a:t>What it is:</a:t>
            </a:r>
            <a:br>
              <a:rPr lang="el-GR" b="1" dirty="0">
                <a:ea typeface="+mn-lt"/>
                <a:cs typeface="+mn-lt"/>
              </a:rPr>
            </a:br>
            <a:r>
              <a:rPr lang="el-GR" b="1" dirty="0">
                <a:ea typeface="+mn-lt"/>
                <a:cs typeface="+mn-lt"/>
              </a:rPr>
              <a:t> The systematic recording and understanding of the different groups a social farm addresses.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Why it is important: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To create a targeted message.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To choose the appropriate communication medium.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To increase the effectiveness of the campaign.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Practical application:</a:t>
            </a:r>
            <a:endParaRPr lang="el-GR" dirty="0"/>
          </a:p>
          <a:p>
            <a:pPr marL="114300" indent="0">
              <a:buNone/>
            </a:pPr>
            <a:r>
              <a:rPr lang="el-GR" dirty="0">
                <a:ea typeface="+mn-lt"/>
                <a:cs typeface="+mn-lt"/>
              </a:rPr>
              <a:t>📌 </a:t>
            </a:r>
            <a:r>
              <a:rPr lang="el-GR" b="1" dirty="0">
                <a:ea typeface="+mn-lt"/>
                <a:cs typeface="+mn-lt"/>
              </a:rPr>
              <a:t>Buyer Persona #1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Name:</a:t>
            </a:r>
            <a:r>
              <a:rPr lang="el-GR" dirty="0">
                <a:ea typeface="+mn-lt"/>
                <a:cs typeface="+mn-lt"/>
              </a:rPr>
              <a:t> Maria, 35 years old, mother of 2 children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Values:</a:t>
            </a:r>
            <a:r>
              <a:rPr lang="el-GR" dirty="0">
                <a:ea typeface="+mn-lt"/>
                <a:cs typeface="+mn-lt"/>
              </a:rPr>
              <a:t> Food safety, ethical production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Channel:</a:t>
            </a:r>
            <a:r>
              <a:rPr lang="el-GR" dirty="0">
                <a:ea typeface="+mn-lt"/>
                <a:cs typeface="+mn-lt"/>
              </a:rPr>
              <a:t> Instagram, Facebook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Message:</a:t>
            </a:r>
            <a:r>
              <a:rPr lang="el-GR" dirty="0">
                <a:ea typeface="+mn-lt"/>
                <a:cs typeface="+mn-lt"/>
              </a:rPr>
              <a:t> “My children eat healthy and we support something bigger.”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📌 </a:t>
            </a:r>
            <a:r>
              <a:rPr lang="el-GR" b="1" dirty="0">
                <a:ea typeface="+mn-lt"/>
                <a:cs typeface="+mn-lt"/>
              </a:rPr>
              <a:t>Buyer Persona #2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Name:</a:t>
            </a:r>
            <a:r>
              <a:rPr lang="el-GR" dirty="0">
                <a:ea typeface="+mn-lt"/>
                <a:cs typeface="+mn-lt"/>
              </a:rPr>
              <a:t> Yiannis, 42 years old, teacher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Values:</a:t>
            </a:r>
            <a:r>
              <a:rPr lang="el-GR" dirty="0">
                <a:ea typeface="+mn-lt"/>
                <a:cs typeface="+mn-lt"/>
              </a:rPr>
              <a:t> Participation, social justice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Message:</a:t>
            </a:r>
            <a:r>
              <a:rPr lang="el-GR" dirty="0">
                <a:ea typeface="+mn-lt"/>
                <a:cs typeface="+mn-lt"/>
              </a:rPr>
              <a:t> “My students learn through experience what inclusion means.”</a:t>
            </a:r>
            <a:endParaRPr lang="el-GR" dirty="0"/>
          </a:p>
          <a:p>
            <a:pPr marL="0" indent="0">
              <a:buFont typeface="Arial"/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66643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226F911-653D-04D7-FD9E-D6BB55B87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A4544E-EED5-EEE6-6E36-3704E6426C01}"/>
              </a:ext>
            </a:extLst>
          </p:cNvPr>
          <p:cNvSpPr txBox="1"/>
          <p:nvPr/>
        </p:nvSpPr>
        <p:spPr>
          <a:xfrm>
            <a:off x="2830286" y="261257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>
                <a:ea typeface="+mj-lt"/>
                <a:cs typeface="+mj-lt"/>
              </a:rPr>
              <a:t>4.4 Collaboration with the Media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DEE23-FAC0-C64F-547E-073660498185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None/>
            </a:pPr>
            <a:r>
              <a:rPr lang="el-GR" sz="2000" dirty="0">
                <a:ea typeface="+mn-lt"/>
                <a:cs typeface="+mn-lt"/>
              </a:rPr>
              <a:t>✔ </a:t>
            </a:r>
            <a:r>
              <a:rPr lang="el-GR" sz="2000" b="1" dirty="0">
                <a:ea typeface="+mn-lt"/>
                <a:cs typeface="+mn-lt"/>
              </a:rPr>
              <a:t>Problems with traditional approaches: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Press releases without inspiration.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Overly technical language.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Lack of images or personal testimony.</a:t>
            </a:r>
            <a:endParaRPr lang="el-GR" sz="2000" dirty="0"/>
          </a:p>
          <a:p>
            <a:pPr indent="0">
              <a:buNone/>
            </a:pPr>
            <a:r>
              <a:rPr lang="el-GR" sz="2000" dirty="0">
                <a:ea typeface="+mn-lt"/>
                <a:cs typeface="+mn-lt"/>
              </a:rPr>
              <a:t>✔ </a:t>
            </a:r>
            <a:r>
              <a:rPr lang="el-GR" sz="2000" b="1" dirty="0">
                <a:ea typeface="+mn-lt"/>
                <a:cs typeface="+mn-lt"/>
              </a:rPr>
              <a:t>Practical suggestions: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Always have 1–2 stories “ready” for the press.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Don’t wait to be found—practice proactive communication.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Make use of annual international days (e.g., World Environment Day) for joint actions with journalists.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Turn the farm into a “place of events”: where local stories happen.</a:t>
            </a:r>
            <a:endParaRPr lang="el-GR" sz="2000" dirty="0"/>
          </a:p>
        </p:txBody>
      </p:sp>
      <p:pic>
        <p:nvPicPr>
          <p:cNvPr id="6" name="Picture 5" descr="A logo of a tree and a book&#10;&#10;AI-generated content may be incorrect.">
            <a:extLst>
              <a:ext uri="{FF2B5EF4-FFF2-40B4-BE49-F238E27FC236}">
                <a16:creationId xmlns:a16="http://schemas.microsoft.com/office/drawing/2014/main" id="{9225D36F-75E0-14D7-0739-7B5799B44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136" y="1219200"/>
            <a:ext cx="2990550" cy="199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11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1BA96B2-A63E-1794-2E95-501C92C46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C47D8F-C75E-0ED1-DE83-05B258A2FE28}"/>
              </a:ext>
            </a:extLst>
          </p:cNvPr>
          <p:cNvSpPr txBox="1"/>
          <p:nvPr/>
        </p:nvSpPr>
        <p:spPr>
          <a:xfrm>
            <a:off x="2841172" y="250372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4.5 Digital Media &amp; Social Media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68D24-42EF-BB1C-28A9-ECDD1ACB18AC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l-GR" sz="2000" dirty="0">
                <a:ea typeface="+mn-lt"/>
                <a:cs typeface="+mn-lt"/>
              </a:rPr>
              <a:t>✔ </a:t>
            </a:r>
            <a:r>
              <a:rPr lang="el-GR" sz="2000" b="1" dirty="0">
                <a:ea typeface="+mn-lt"/>
                <a:cs typeface="+mn-lt"/>
              </a:rPr>
              <a:t>What your website should do: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Tell the story of who you are.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Showcase the social mission.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Highlight real examples, not just products.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Provide ways to get involved (subscription, visit, purchase, volunteering).</a:t>
            </a:r>
            <a:endParaRPr lang="en-US" sz="2000" dirty="0">
              <a:ea typeface="+mn-lt"/>
              <a:cs typeface="+mn-lt"/>
            </a:endParaRPr>
          </a:p>
          <a:p>
            <a:endParaRPr lang="el-GR" sz="2000" dirty="0"/>
          </a:p>
          <a:p>
            <a:pPr marL="114300" indent="0">
              <a:buNone/>
            </a:pPr>
            <a:r>
              <a:rPr lang="el-GR" sz="2000" dirty="0">
                <a:ea typeface="+mn-lt"/>
                <a:cs typeface="+mn-lt"/>
              </a:rPr>
              <a:t>✔ </a:t>
            </a:r>
            <a:r>
              <a:rPr lang="el-GR" sz="2000" b="1" dirty="0">
                <a:ea typeface="+mn-lt"/>
                <a:cs typeface="+mn-lt"/>
              </a:rPr>
              <a:t>Social Media Tips: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Instagram for visuals, Facebook for text and community, TikTok for emotional short stories.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Use “everyday moments” – not only “official” events.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Show challenges with honesty. It builds authenticity.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852155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EE007CB-8604-9069-B1AF-6ED56A85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6E10C5-0D6F-712F-1462-605DC99800F5}"/>
              </a:ext>
            </a:extLst>
          </p:cNvPr>
          <p:cNvSpPr txBox="1"/>
          <p:nvPr/>
        </p:nvSpPr>
        <p:spPr>
          <a:xfrm>
            <a:off x="2841172" y="250372"/>
            <a:ext cx="9187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4.5.1 Interactive Tools for Community Engagement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293F2-3C02-2072-DBD1-6211E78E6CB8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l-GR" sz="2000" b="1" dirty="0">
                <a:ea typeface="+mn-lt"/>
                <a:cs typeface="+mn-lt"/>
              </a:rPr>
              <a:t>What it is:</a:t>
            </a:r>
            <a:br>
              <a:rPr lang="el-GR" sz="2000" b="1" dirty="0">
                <a:ea typeface="+mn-lt"/>
                <a:cs typeface="+mn-lt"/>
              </a:rPr>
            </a:br>
            <a:r>
              <a:rPr lang="el-GR" sz="2000" b="1" dirty="0">
                <a:ea typeface="+mn-lt"/>
                <a:cs typeface="+mn-lt"/>
              </a:rPr>
              <a:t> Tools and practices that enhance co-creation of content and activities.</a:t>
            </a:r>
            <a:endParaRPr lang="el-GR" sz="2000" dirty="0"/>
          </a:p>
          <a:p>
            <a:r>
              <a:rPr lang="el-GR" sz="2000" b="1" dirty="0">
                <a:ea typeface="+mn-lt"/>
                <a:cs typeface="+mn-lt"/>
              </a:rPr>
              <a:t>Practical examples: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A participatory blog with articles from beneficiaries/volunteers.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“Open questions” on Instagram Stories (e.g., </a:t>
            </a:r>
            <a:r>
              <a:rPr lang="el-GR" sz="2000" i="1" dirty="0">
                <a:ea typeface="+mn-lt"/>
                <a:cs typeface="+mn-lt"/>
              </a:rPr>
              <a:t>What would you like to see on the farm?</a:t>
            </a:r>
            <a:r>
              <a:rPr lang="el-GR" sz="2000" dirty="0">
                <a:ea typeface="+mn-lt"/>
                <a:cs typeface="+mn-lt"/>
              </a:rPr>
              <a:t>).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A Padlet community idea wall.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A photo contest from visitors’ experiences.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089828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57F408A-62CC-77FD-0B08-864469FA9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4329ED-1370-F8D1-2C96-34B697078914}"/>
              </a:ext>
            </a:extLst>
          </p:cNvPr>
          <p:cNvSpPr txBox="1"/>
          <p:nvPr/>
        </p:nvSpPr>
        <p:spPr>
          <a:xfrm>
            <a:off x="2841172" y="250372"/>
            <a:ext cx="9187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4.6 Reputation Management and Authenticity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DA926-09DE-2ADE-2EA8-E79B557FF9D3}"/>
              </a:ext>
            </a:extLst>
          </p:cNvPr>
          <p:cNvSpPr txBox="1">
            <a:spLocks/>
          </p:cNvSpPr>
          <p:nvPr/>
        </p:nvSpPr>
        <p:spPr>
          <a:xfrm>
            <a:off x="544286" y="1461585"/>
            <a:ext cx="9296400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None/>
            </a:pPr>
            <a:r>
              <a:rPr lang="el-GR" sz="2000" b="1" dirty="0">
                <a:ea typeface="+mn-lt"/>
                <a:cs typeface="+mn-lt"/>
              </a:rPr>
              <a:t>What it is:</a:t>
            </a:r>
            <a:br>
              <a:rPr lang="el-GR" sz="2000" b="1" dirty="0">
                <a:ea typeface="+mn-lt"/>
                <a:cs typeface="+mn-lt"/>
              </a:rPr>
            </a:br>
            <a:r>
              <a:rPr lang="el-GR" sz="2000" b="1" dirty="0">
                <a:ea typeface="+mn-lt"/>
                <a:cs typeface="+mn-lt"/>
              </a:rPr>
              <a:t> The strategic promotion of the social farm with an emphasis on trust and honesty.</a:t>
            </a:r>
            <a:endParaRPr lang="el-GR" sz="2000" dirty="0"/>
          </a:p>
          <a:p>
            <a:pPr>
              <a:buNone/>
            </a:pPr>
            <a:r>
              <a:rPr lang="el-GR" sz="2000" b="1" dirty="0">
                <a:ea typeface="+mn-lt"/>
                <a:cs typeface="+mn-lt"/>
              </a:rPr>
              <a:t>Risks: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Creating a false image (leads to distrust).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Inability to respond to criticism or misunderstanding.</a:t>
            </a:r>
            <a:endParaRPr lang="el-GR" sz="2000" dirty="0"/>
          </a:p>
          <a:p>
            <a:pPr indent="0">
              <a:buNone/>
            </a:pPr>
            <a:r>
              <a:rPr lang="el-GR" sz="2000" b="1" dirty="0">
                <a:ea typeface="+mn-lt"/>
                <a:cs typeface="+mn-lt"/>
              </a:rPr>
              <a:t>Solutions: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Authentic content: stories, difficulties, challenges.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Active monitoring of social media.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Crisis protocol: e.g., internal problem → immediate communication → restoration of trust.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536117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2D061D0-8E01-5F8A-74C9-5517B4AEE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DA9CEA-A724-44E7-156D-0017348C5451}"/>
              </a:ext>
            </a:extLst>
          </p:cNvPr>
          <p:cNvSpPr txBox="1"/>
          <p:nvPr/>
        </p:nvSpPr>
        <p:spPr>
          <a:xfrm>
            <a:off x="2841172" y="250372"/>
            <a:ext cx="9187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4.7 Community Engagement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423F6-55DC-0F24-F3E1-6FDF3E4DB841}"/>
              </a:ext>
            </a:extLst>
          </p:cNvPr>
          <p:cNvSpPr txBox="1">
            <a:spLocks/>
          </p:cNvSpPr>
          <p:nvPr/>
        </p:nvSpPr>
        <p:spPr>
          <a:xfrm>
            <a:off x="544286" y="1232985"/>
            <a:ext cx="9296400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None/>
            </a:pPr>
            <a:r>
              <a:rPr lang="el-GR" sz="2000" dirty="0">
                <a:ea typeface="+mn-lt"/>
                <a:cs typeface="+mn-lt"/>
              </a:rPr>
              <a:t>Your farm is not just a product. It is a platform for participation.</a:t>
            </a:r>
            <a:endParaRPr lang="en-US" sz="2000" dirty="0">
              <a:ea typeface="+mn-lt"/>
              <a:cs typeface="+mn-lt"/>
            </a:endParaRPr>
          </a:p>
          <a:p>
            <a:pPr>
              <a:buNone/>
            </a:pPr>
            <a:endParaRPr lang="el-GR" sz="2000" dirty="0"/>
          </a:p>
          <a:p>
            <a:pPr>
              <a:buNone/>
            </a:pPr>
            <a:r>
              <a:rPr lang="el-GR" sz="2000" dirty="0">
                <a:ea typeface="+mn-lt"/>
                <a:cs typeface="+mn-lt"/>
              </a:rPr>
              <a:t>✔ </a:t>
            </a:r>
            <a:r>
              <a:rPr lang="el-GR" sz="2000" b="1" dirty="0">
                <a:ea typeface="+mn-lt"/>
                <a:cs typeface="+mn-lt"/>
              </a:rPr>
              <a:t>What does “communication with the community” mean?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Information → Engagement → Co-creation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From “local community as an audience” → to “local community as a participant”</a:t>
            </a:r>
            <a:endParaRPr lang="en-US" sz="2000" dirty="0"/>
          </a:p>
          <a:p>
            <a:endParaRPr lang="en-US" sz="2000" dirty="0">
              <a:ea typeface="+mn-lt"/>
              <a:cs typeface="+mn-lt"/>
            </a:endParaRPr>
          </a:p>
          <a:p>
            <a:pPr marL="114300" indent="0">
              <a:buNone/>
            </a:pPr>
            <a:r>
              <a:rPr lang="el-GR" sz="2000" dirty="0">
                <a:ea typeface="+mn-lt"/>
                <a:cs typeface="+mn-lt"/>
              </a:rPr>
              <a:t>✔ </a:t>
            </a:r>
            <a:r>
              <a:rPr lang="el-GR" sz="2000" b="1" dirty="0">
                <a:ea typeface="+mn-lt"/>
                <a:cs typeface="+mn-lt"/>
              </a:rPr>
              <a:t>Proven practices:</a:t>
            </a:r>
            <a:endParaRPr lang="el-GR" sz="2000" dirty="0"/>
          </a:p>
          <a:p>
            <a:r>
              <a:rPr lang="el-GR" sz="2000" b="1" dirty="0">
                <a:ea typeface="+mn-lt"/>
                <a:cs typeface="+mn-lt"/>
              </a:rPr>
              <a:t>“Harvest Festival”</a:t>
            </a:r>
            <a:r>
              <a:rPr lang="el-GR" sz="2000" dirty="0">
                <a:ea typeface="+mn-lt"/>
                <a:cs typeface="+mn-lt"/>
              </a:rPr>
              <a:t> – an open celebration with activities, local products, and workshops.</a:t>
            </a:r>
            <a:endParaRPr lang="el-GR" sz="2000" dirty="0"/>
          </a:p>
          <a:p>
            <a:r>
              <a:rPr lang="el-GR" sz="2000" b="1" dirty="0">
                <a:ea typeface="+mn-lt"/>
                <a:cs typeface="+mn-lt"/>
              </a:rPr>
              <a:t>Weekly “farm walk”</a:t>
            </a:r>
            <a:r>
              <a:rPr lang="el-GR" sz="2000" dirty="0">
                <a:ea typeface="+mn-lt"/>
                <a:cs typeface="+mn-lt"/>
              </a:rPr>
              <a:t> for citizens/parents/children.</a:t>
            </a:r>
            <a:endParaRPr lang="el-GR" sz="2000" dirty="0"/>
          </a:p>
          <a:p>
            <a:r>
              <a:rPr lang="el-GR" sz="2000" b="1" dirty="0">
                <a:ea typeface="+mn-lt"/>
                <a:cs typeface="+mn-lt"/>
              </a:rPr>
              <a:t>Joint activities with schools and social services.</a:t>
            </a:r>
            <a:endParaRPr lang="el-GR" sz="2000" dirty="0"/>
          </a:p>
          <a:p>
            <a:r>
              <a:rPr lang="el-GR" sz="2000" b="1" dirty="0">
                <a:ea typeface="+mn-lt"/>
                <a:cs typeface="+mn-lt"/>
              </a:rPr>
              <a:t>Creation of a “Friends of the Farm Council”</a:t>
            </a:r>
            <a:r>
              <a:rPr lang="el-GR" sz="2000" dirty="0">
                <a:ea typeface="+mn-lt"/>
                <a:cs typeface="+mn-lt"/>
              </a:rPr>
              <a:t> – a structure for co-designing proposals.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78439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E3708C4-553B-D28D-6221-346672A9C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D47B5F-8588-558E-082B-DFE1F1B7079D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4.8 Exercise – Elevator Pitch for Storytelling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18418-0FEA-E2A8-8DE0-79BC3EF4E9D1}"/>
              </a:ext>
            </a:extLst>
          </p:cNvPr>
          <p:cNvSpPr txBox="1">
            <a:spLocks/>
          </p:cNvSpPr>
          <p:nvPr/>
        </p:nvSpPr>
        <p:spPr>
          <a:xfrm>
            <a:off x="544285" y="1385385"/>
            <a:ext cx="9873343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l-GR" sz="2000" b="1" dirty="0">
                <a:ea typeface="+mn-lt"/>
                <a:cs typeface="+mn-lt"/>
              </a:rPr>
              <a:t>1. Purpose</a:t>
            </a:r>
            <a:br>
              <a:rPr lang="el-GR" sz="2000" b="1" dirty="0">
                <a:ea typeface="+mn-lt"/>
                <a:cs typeface="+mn-lt"/>
              </a:rPr>
            </a:br>
            <a:r>
              <a:rPr lang="el-GR" sz="2000" b="1" dirty="0">
                <a:ea typeface="+mn-lt"/>
                <a:cs typeface="+mn-lt"/>
              </a:rPr>
              <a:t>The purpose of storytelling is the continuous sharing of technical, emotional, and authentic stories within a clear framework.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For social farms in particular: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Genuine storytelling rooted in the farm’s social identity.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Stories connected to lived experience, specific cases, and development goals.</a:t>
            </a:r>
            <a:br>
              <a:rPr lang="en-US" sz="2000" dirty="0"/>
            </a:br>
            <a:endParaRPr lang="en-US" sz="2000" dirty="0"/>
          </a:p>
          <a:p>
            <a:pPr marL="114300" indent="0">
              <a:buNone/>
            </a:pPr>
            <a:r>
              <a:rPr lang="el-GR" sz="2000" b="1" dirty="0">
                <a:ea typeface="+mn-lt"/>
                <a:cs typeface="+mn-lt"/>
              </a:rPr>
              <a:t>2. Strategic Elements for Storytelling</a:t>
            </a:r>
            <a:endParaRPr lang="el-GR" sz="2000" dirty="0"/>
          </a:p>
          <a:p>
            <a:r>
              <a:rPr lang="el-GR" sz="2000" b="1" dirty="0">
                <a:ea typeface="+mn-lt"/>
                <a:cs typeface="+mn-lt"/>
              </a:rPr>
              <a:t>Goal 1: Vision and Values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Who are we?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What stories do we have?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How do we convey them to our audience?</a:t>
            </a:r>
            <a:endParaRPr lang="el-GR" sz="2000" dirty="0"/>
          </a:p>
          <a:p>
            <a:r>
              <a:rPr lang="el-GR" sz="2000" b="1" dirty="0">
                <a:ea typeface="+mn-lt"/>
                <a:cs typeface="+mn-lt"/>
              </a:rPr>
              <a:t>Goal 2: Tools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Present stories through video (images, podcast, Instagram posts).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Include a personal quote or testimony.</a:t>
            </a:r>
            <a:endParaRPr lang="el-GR" sz="2000" dirty="0"/>
          </a:p>
          <a:p>
            <a:r>
              <a:rPr lang="el-GR" sz="2000" b="1" dirty="0">
                <a:ea typeface="+mn-lt"/>
                <a:cs typeface="+mn-lt"/>
              </a:rPr>
              <a:t>Goal 3: Dissemination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Share with networks, associations, or schools.</a:t>
            </a:r>
            <a:endParaRPr lang="el-GR" sz="2000" dirty="0"/>
          </a:p>
          <a:p>
            <a:r>
              <a:rPr lang="el-GR" sz="2000" dirty="0">
                <a:ea typeface="+mn-lt"/>
                <a:cs typeface="+mn-lt"/>
              </a:rPr>
              <a:t>Adapt into a short, written storytelling format.</a:t>
            </a:r>
            <a:endParaRPr lang="el-GR" sz="2000" dirty="0"/>
          </a:p>
          <a:p>
            <a:pPr>
              <a:buNone/>
            </a:pP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965272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3EA6C04-CA62-0077-738D-8AD9AE57B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ADB742-1460-5178-87B6-74BD61DFB4F7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4.8 Exercise – Elevator Pitch for Storytelling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20B4A-A514-9BF2-EA7F-DA6D1200D8F5}"/>
              </a:ext>
            </a:extLst>
          </p:cNvPr>
          <p:cNvSpPr txBox="1">
            <a:spLocks/>
          </p:cNvSpPr>
          <p:nvPr/>
        </p:nvSpPr>
        <p:spPr>
          <a:xfrm>
            <a:off x="544285" y="1385385"/>
            <a:ext cx="9873343" cy="4743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SzPts val="1000"/>
              <a:buNone/>
            </a:pPr>
            <a:r>
              <a:rPr lang="el-GR" sz="2000" b="1" kern="100" dirty="0">
                <a:ea typeface="+mn-lt"/>
                <a:cs typeface="+mn-lt"/>
              </a:rPr>
              <a:t>3. Technical Tools</a:t>
            </a:r>
            <a:endParaRPr lang="el-GR" sz="2000" b="1" kern="100" dirty="0"/>
          </a:p>
          <a:p>
            <a:pPr>
              <a:buSzPts val="1000"/>
            </a:pPr>
            <a:r>
              <a:rPr lang="el-GR" sz="2000" kern="100" dirty="0">
                <a:ea typeface="+mn-lt"/>
                <a:cs typeface="+mn-lt"/>
              </a:rPr>
              <a:t>Use real people: </a:t>
            </a:r>
            <a:r>
              <a:rPr lang="el-GR" sz="2000" i="1" kern="100" dirty="0">
                <a:ea typeface="+mn-lt"/>
                <a:cs typeface="+mn-lt"/>
              </a:rPr>
              <a:t>What has changed? What transformation took place?</a:t>
            </a:r>
            <a:endParaRPr lang="el-GR" sz="2000" dirty="0"/>
          </a:p>
          <a:p>
            <a:pPr>
              <a:buSzPts val="1000"/>
            </a:pPr>
            <a:r>
              <a:rPr lang="el-GR" sz="2000" kern="100" dirty="0">
                <a:ea typeface="+mn-lt"/>
                <a:cs typeface="+mn-lt"/>
              </a:rPr>
              <a:t>Identify the dominant emotional voice.</a:t>
            </a:r>
            <a:endParaRPr lang="el-GR" sz="2000" dirty="0"/>
          </a:p>
          <a:p>
            <a:pPr>
              <a:buSzPts val="1000"/>
            </a:pPr>
            <a:r>
              <a:rPr lang="el-GR" sz="2000" kern="100" dirty="0">
                <a:ea typeface="+mn-lt"/>
                <a:cs typeface="+mn-lt"/>
              </a:rPr>
              <a:t>Apply visual storytelling formats to highlight vulnerable groups.</a:t>
            </a:r>
            <a:endParaRPr lang="el-GR" sz="2000" dirty="0"/>
          </a:p>
          <a:p>
            <a:pPr>
              <a:buSzPts val="1000"/>
            </a:pPr>
            <a:r>
              <a:rPr lang="el-GR" sz="2000" kern="100" dirty="0">
                <a:ea typeface="+mn-lt"/>
                <a:cs typeface="+mn-lt"/>
              </a:rPr>
              <a:t>Combine well-known techniques (quotes, images, short videos, podcasts).</a:t>
            </a:r>
            <a:endParaRPr lang="el-GR" sz="2000" dirty="0"/>
          </a:p>
          <a:p>
            <a:pPr marL="114300" indent="0">
              <a:buSzPts val="1000"/>
              <a:buNone/>
            </a:pPr>
            <a:endParaRPr lang="en-US" sz="2000" dirty="0"/>
          </a:p>
          <a:p>
            <a:pPr>
              <a:buSzPts val="1000"/>
              <a:buFont typeface="Arial" panose="05050102010706020507" pitchFamily="18" charset="2"/>
              <a:buChar char="•"/>
            </a:pPr>
            <a:r>
              <a:rPr lang="el-GR" sz="2000" b="1" kern="100" dirty="0">
                <a:ea typeface="+mn-lt"/>
                <a:cs typeface="+mn-lt"/>
              </a:rPr>
              <a:t>4. Example</a:t>
            </a:r>
            <a:br>
              <a:rPr lang="el-GR" sz="2000" b="1" kern="100" dirty="0">
                <a:ea typeface="+mn-lt"/>
                <a:cs typeface="+mn-lt"/>
              </a:rPr>
            </a:br>
            <a:r>
              <a:rPr lang="el-GR" sz="2000" b="1" kern="100" dirty="0">
                <a:ea typeface="+mn-lt"/>
                <a:cs typeface="+mn-lt"/>
              </a:rPr>
              <a:t> Structure an organized storytelling framework for a social farm.</a:t>
            </a:r>
            <a:endParaRPr lang="el-GR" sz="2000" dirty="0"/>
          </a:p>
          <a:p>
            <a:pPr>
              <a:buSzPts val="1000"/>
              <a:buFont typeface="Arial" panose="05050102010706020507" pitchFamily="18" charset="2"/>
              <a:buChar char="•"/>
            </a:pPr>
            <a:r>
              <a:rPr lang="el-GR" sz="2000" kern="100" dirty="0">
                <a:ea typeface="+mn-lt"/>
                <a:cs typeface="+mn-lt"/>
              </a:rPr>
              <a:t>Sample: </a:t>
            </a:r>
            <a:r>
              <a:rPr lang="el-GR" sz="2000" i="1" kern="100" dirty="0">
                <a:ea typeface="+mn-lt"/>
                <a:cs typeface="+mn-lt"/>
              </a:rPr>
              <a:t>“The dynamic transformation of Yiannis, once unemployed, now working daily with the soil, has made him the farm’s nature caretaker.”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54939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52A0963-2355-A8D6-4A14-20CA3572D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B4AD0A-F19F-CD63-B7D6-0CCC981AD2EF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ea typeface="+mj-lt"/>
                <a:cs typeface="+mj-lt"/>
              </a:rPr>
              <a:t>4.8.1 Storytelling Exercise: “Telling My Purpose in 60 Seconds”</a:t>
            </a:r>
            <a:endParaRPr lang="el-GR" sz="36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787B76E-925F-A97B-C2EA-4EAE7697116F}"/>
              </a:ext>
            </a:extLst>
          </p:cNvPr>
          <p:cNvSpPr txBox="1">
            <a:spLocks/>
          </p:cNvSpPr>
          <p:nvPr/>
        </p:nvSpPr>
        <p:spPr>
          <a:xfrm>
            <a:off x="751114" y="1295399"/>
            <a:ext cx="9993086" cy="46917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l-GR" b="1" dirty="0">
                <a:ea typeface="+mn-lt"/>
                <a:cs typeface="+mn-lt"/>
              </a:rPr>
              <a:t>Purpose of the exercise:</a:t>
            </a:r>
            <a:endParaRPr lang="en-US" b="1" dirty="0">
              <a:ea typeface="+mn-lt"/>
              <a:cs typeface="+mn-lt"/>
            </a:endParaRPr>
          </a:p>
          <a:p>
            <a:pPr marL="114300" indent="0">
              <a:buNone/>
            </a:pPr>
            <a:r>
              <a:rPr lang="el-GR" b="1" dirty="0">
                <a:ea typeface="+mn-lt"/>
                <a:cs typeface="+mn-lt"/>
              </a:rPr>
              <a:t>To practice the power of storytelling your purpose through an </a:t>
            </a:r>
            <a:r>
              <a:rPr lang="el-GR" i="1" dirty="0">
                <a:ea typeface="+mn-lt"/>
                <a:cs typeface="+mn-lt"/>
              </a:rPr>
              <a:t>elevator pitch</a:t>
            </a:r>
            <a:r>
              <a:rPr lang="el-GR" dirty="0">
                <a:ea typeface="+mn-lt"/>
                <a:cs typeface="+mn-lt"/>
              </a:rPr>
              <a:t>.</a:t>
            </a:r>
            <a:endParaRPr lang="en-US" dirty="0"/>
          </a:p>
          <a:p>
            <a:pPr marL="114300" indent="0">
              <a:buNone/>
            </a:pPr>
            <a:r>
              <a:rPr lang="el-GR" dirty="0">
                <a:ea typeface="+mn-lt"/>
                <a:cs typeface="+mn-lt"/>
              </a:rPr>
              <a:t>👉 If you only had </a:t>
            </a:r>
            <a:r>
              <a:rPr lang="el-GR" b="1" dirty="0">
                <a:ea typeface="+mn-lt"/>
                <a:cs typeface="+mn-lt"/>
              </a:rPr>
              <a:t>1 minute</a:t>
            </a:r>
            <a:r>
              <a:rPr lang="el-GR" dirty="0">
                <a:ea typeface="+mn-lt"/>
                <a:cs typeface="+mn-lt"/>
              </a:rPr>
              <a:t> to inspire someone about the vision of your social farm, what would you say?</a:t>
            </a:r>
            <a:br>
              <a:rPr lang="en-US" dirty="0"/>
            </a:br>
            <a:endParaRPr lang="en-US" dirty="0"/>
          </a:p>
          <a:p>
            <a:r>
              <a:rPr lang="el-GR" b="1" dirty="0">
                <a:ea typeface="+mn-lt"/>
                <a:cs typeface="+mn-lt"/>
              </a:rPr>
              <a:t>Step 1: Define your WHY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What do you want to change?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What is your ultimate goal?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Step 2: Show your IDENTITY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Who are you? Are you continuing something?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What critical problem are you addressing?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Step 3: Describe the CHANGE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How are you contributing to social transformation?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What concrete results exist?</a:t>
            </a:r>
            <a:endParaRPr lang="el-GR" dirty="0"/>
          </a:p>
          <a:p>
            <a:r>
              <a:rPr lang="el-GR" b="1" dirty="0">
                <a:ea typeface="+mn-lt"/>
                <a:cs typeface="+mn-lt"/>
              </a:rPr>
              <a:t>Step 4: Highlight your UNIQUENESS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How is your farm different?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How does impact happen through active participation?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82089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0E0815C-FF5B-78E7-C77A-1ED78EB90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0C5273-6C51-864A-86A2-60AAC1C3C57A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4.9 From Marketing to Community Building</a:t>
            </a:r>
            <a:endParaRPr lang="el-GR" sz="36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AC108DB-2C53-161F-BC0D-23E82EF1E78F}"/>
              </a:ext>
            </a:extLst>
          </p:cNvPr>
          <p:cNvSpPr txBox="1">
            <a:spLocks/>
          </p:cNvSpPr>
          <p:nvPr/>
        </p:nvSpPr>
        <p:spPr>
          <a:xfrm>
            <a:off x="751114" y="1578429"/>
            <a:ext cx="9993086" cy="41365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sz="2400" b="1" dirty="0">
                <a:ea typeface="+mn-lt"/>
                <a:cs typeface="+mn-lt"/>
              </a:rPr>
              <a:t>A social farm does not just sell food — it builds community.”</a:t>
            </a:r>
            <a:endParaRPr lang="el-GR" sz="2400" dirty="0"/>
          </a:p>
          <a:p>
            <a:r>
              <a:rPr lang="el-GR" sz="2400" dirty="0">
                <a:ea typeface="+mn-lt"/>
                <a:cs typeface="+mn-lt"/>
              </a:rPr>
              <a:t>From passive consumer → to active participant.</a:t>
            </a:r>
            <a:endParaRPr lang="el-GR" sz="2400" dirty="0"/>
          </a:p>
          <a:p>
            <a:r>
              <a:rPr lang="el-GR" sz="2400" dirty="0">
                <a:ea typeface="+mn-lt"/>
                <a:cs typeface="+mn-lt"/>
              </a:rPr>
              <a:t>Creation of a </a:t>
            </a:r>
            <a:r>
              <a:rPr lang="el-GR" sz="2400" b="1" dirty="0">
                <a:ea typeface="+mn-lt"/>
                <a:cs typeface="+mn-lt"/>
              </a:rPr>
              <a:t>“community of supporters.”</a:t>
            </a:r>
            <a:endParaRPr lang="el-GR" sz="2400" dirty="0"/>
          </a:p>
          <a:p>
            <a:r>
              <a:rPr lang="el-GR" sz="2400" dirty="0">
                <a:ea typeface="+mn-lt"/>
                <a:cs typeface="+mn-lt"/>
              </a:rPr>
              <a:t>Transformation of the customer into an </a:t>
            </a:r>
            <a:r>
              <a:rPr lang="el-GR" sz="2400" b="1" dirty="0">
                <a:ea typeface="+mn-lt"/>
                <a:cs typeface="+mn-lt"/>
              </a:rPr>
              <a:t>“ambassador” of the social farm.</a:t>
            </a:r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71764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FADEFDD-F9B8-36D5-F7E6-A02CAF99E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B8565C-83AB-13C2-66B7-59E5A802D1ED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ea typeface="+mj-lt"/>
                <a:cs typeface="+mj-lt"/>
              </a:rPr>
              <a:t>Business Model Canvas with Social Impact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A3CAE5-97BD-5C8D-3931-7DE813A1076B}"/>
              </a:ext>
            </a:extLst>
          </p:cNvPr>
          <p:cNvSpPr/>
          <p:nvPr/>
        </p:nvSpPr>
        <p:spPr>
          <a:xfrm>
            <a:off x="114300" y="1325880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100" b="1" dirty="0">
                <a:solidFill>
                  <a:schemeClr val="tx1"/>
                </a:solidFill>
                <a:ea typeface="+mn-lt"/>
                <a:cs typeface="+mn-lt"/>
              </a:rPr>
              <a:t>Resources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100" dirty="0">
                <a:solidFill>
                  <a:schemeClr val="tx1"/>
                </a:solidFill>
                <a:ea typeface="+mn-lt"/>
                <a:cs typeface="+mn-lt"/>
              </a:rPr>
              <a:t>Land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100" dirty="0">
                <a:solidFill>
                  <a:schemeClr val="tx1"/>
                </a:solidFill>
                <a:ea typeface="+mn-lt"/>
                <a:cs typeface="+mn-lt"/>
              </a:rPr>
              <a:t>Workers with barriers (e.g., vulnerable groups)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100" dirty="0">
                <a:solidFill>
                  <a:schemeClr val="tx1"/>
                </a:solidFill>
                <a:ea typeface="+mn-lt"/>
                <a:cs typeface="+mn-lt"/>
              </a:rPr>
              <a:t>Volunteers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100" dirty="0">
                <a:solidFill>
                  <a:schemeClr val="tx1"/>
                </a:solidFill>
                <a:ea typeface="+mn-lt"/>
                <a:cs typeface="+mn-lt"/>
              </a:rPr>
              <a:t>Capital</a:t>
            </a:r>
            <a:endParaRPr lang="el-GR" sz="1600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3B7E32-60B0-AA07-6DFC-5BDD3BBCE296}"/>
              </a:ext>
            </a:extLst>
          </p:cNvPr>
          <p:cNvSpPr/>
          <p:nvPr/>
        </p:nvSpPr>
        <p:spPr>
          <a:xfrm>
            <a:off x="2343150" y="1325880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  <a:ea typeface="+mn-lt"/>
                <a:cs typeface="+mn-lt"/>
              </a:rPr>
              <a:t>Value Propositions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Organic products with social contribution</a:t>
            </a:r>
            <a:endParaRPr lang="el-GR" sz="1600" dirty="0">
              <a:solidFill>
                <a:schemeClr val="tx1"/>
              </a:solidFill>
            </a:endParaRPr>
          </a:p>
          <a:p>
            <a:endParaRPr lang="el-GR" sz="11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960E92-30D2-1D0B-4B0B-24E3E0D5A0F9}"/>
              </a:ext>
            </a:extLst>
          </p:cNvPr>
          <p:cNvSpPr/>
          <p:nvPr/>
        </p:nvSpPr>
        <p:spPr>
          <a:xfrm>
            <a:off x="4572000" y="1325880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  <a:ea typeface="+mn-lt"/>
                <a:cs typeface="+mn-lt"/>
              </a:rPr>
              <a:t>Customer Relationships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Community</a:t>
            </a:r>
            <a:endParaRPr lang="el-GR" sz="1600" dirty="0"/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Participation</a:t>
            </a:r>
            <a:endParaRPr lang="el-GR" sz="16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Transparency</a:t>
            </a:r>
            <a:endParaRPr lang="el-GR" sz="1600" dirty="0">
              <a:solidFill>
                <a:schemeClr val="tx1"/>
              </a:solidFill>
            </a:endParaRPr>
          </a:p>
          <a:p>
            <a:endParaRPr lang="el-GR" sz="11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8EF5A4-7FFA-C543-332D-F7148E4C1EC9}"/>
              </a:ext>
            </a:extLst>
          </p:cNvPr>
          <p:cNvSpPr/>
          <p:nvPr/>
        </p:nvSpPr>
        <p:spPr>
          <a:xfrm>
            <a:off x="6949440" y="1280160"/>
            <a:ext cx="2011680" cy="141732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  <a:ea typeface="+mn-lt"/>
                <a:cs typeface="+mn-lt"/>
              </a:rPr>
              <a:t>Channels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Markets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E-shop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Social events</a:t>
            </a:r>
            <a:endParaRPr lang="el-GR" sz="1800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FD180A-8BCC-9CDA-B095-BAD13D91173C}"/>
              </a:ext>
            </a:extLst>
          </p:cNvPr>
          <p:cNvSpPr/>
          <p:nvPr/>
        </p:nvSpPr>
        <p:spPr>
          <a:xfrm>
            <a:off x="114300" y="2940231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  <a:ea typeface="+mn-lt"/>
                <a:cs typeface="+mn-lt"/>
              </a:rPr>
              <a:t>Key Partners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Social services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Municipality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Cooperatives</a:t>
            </a:r>
            <a:endParaRPr lang="el-GR" sz="1800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0379C7-77BD-B90B-834B-1179B9305640}"/>
              </a:ext>
            </a:extLst>
          </p:cNvPr>
          <p:cNvSpPr/>
          <p:nvPr/>
        </p:nvSpPr>
        <p:spPr>
          <a:xfrm>
            <a:off x="2343150" y="2940231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  <a:ea typeface="+mn-lt"/>
                <a:cs typeface="+mn-lt"/>
              </a:rPr>
              <a:t>Key Activities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Cultivation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Education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Social inclusion</a:t>
            </a:r>
            <a:endParaRPr lang="el-GR" sz="1800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9D69B6-2279-749A-EFD4-FFB154F7780D}"/>
              </a:ext>
            </a:extLst>
          </p:cNvPr>
          <p:cNvSpPr/>
          <p:nvPr/>
        </p:nvSpPr>
        <p:spPr>
          <a:xfrm>
            <a:off x="4572000" y="2940231"/>
            <a:ext cx="214376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  <a:ea typeface="+mn-lt"/>
                <a:cs typeface="+mn-lt"/>
              </a:rPr>
              <a:t>Cost Structure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Labor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Education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Cultivation</a:t>
            </a:r>
            <a:endParaRPr lang="el-GR" sz="1800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Communication</a:t>
            </a:r>
            <a:endParaRPr lang="el-GR" sz="1800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46F8D4-FDBE-C8C5-1C0F-AC141E0F6D8F}"/>
              </a:ext>
            </a:extLst>
          </p:cNvPr>
          <p:cNvSpPr/>
          <p:nvPr/>
        </p:nvSpPr>
        <p:spPr>
          <a:xfrm>
            <a:off x="6949440" y="2940231"/>
            <a:ext cx="20116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b="1" dirty="0">
                <a:solidFill>
                  <a:schemeClr val="tx1"/>
                </a:solidFill>
                <a:ea typeface="+mn-lt"/>
                <a:cs typeface="+mn-lt"/>
              </a:rPr>
              <a:t>Customer Segments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dirty="0">
                <a:solidFill>
                  <a:schemeClr val="tx1"/>
                </a:solidFill>
                <a:ea typeface="+mn-lt"/>
                <a:cs typeface="+mn-lt"/>
              </a:rPr>
              <a:t>Socially conscious consumers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dirty="0">
                <a:solidFill>
                  <a:schemeClr val="tx1"/>
                </a:solidFill>
                <a:ea typeface="+mn-lt"/>
                <a:cs typeface="+mn-lt"/>
              </a:rPr>
              <a:t>Local stakeholders</a:t>
            </a:r>
            <a:endParaRPr lang="el-GR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A33403-02A4-9528-D410-6037D54BC7E6}"/>
              </a:ext>
            </a:extLst>
          </p:cNvPr>
          <p:cNvSpPr/>
          <p:nvPr/>
        </p:nvSpPr>
        <p:spPr>
          <a:xfrm>
            <a:off x="2292350" y="4554582"/>
            <a:ext cx="2062480" cy="1371600"/>
          </a:xfrm>
          <a:prstGeom prst="rect">
            <a:avLst/>
          </a:prstGeom>
          <a:solidFill>
            <a:srgbClr val="E6E6FA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af-ZA" sz="1200" b="1" dirty="0">
                <a:solidFill>
                  <a:schemeClr val="tx1"/>
                </a:solidFill>
              </a:rPr>
              <a:t>Revenue Streams</a:t>
            </a:r>
            <a:endParaRPr lang="af-ZA" sz="12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af-ZA" sz="1200" dirty="0">
                <a:solidFill>
                  <a:schemeClr val="tx1"/>
                </a:solidFill>
              </a:rPr>
              <a:t>Sales</a:t>
            </a:r>
            <a:endParaRPr lang="af-ZA" sz="12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af-ZA" sz="1200" dirty="0">
                <a:solidFill>
                  <a:schemeClr val="tx1"/>
                </a:solidFill>
              </a:rPr>
              <a:t>Donations</a:t>
            </a:r>
            <a:endParaRPr lang="af-ZA" sz="12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af-ZA" sz="1200" dirty="0">
                <a:solidFill>
                  <a:schemeClr val="tx1"/>
                </a:solidFill>
              </a:rPr>
              <a:t>EU funding programs (e.g., ESPA)</a:t>
            </a:r>
            <a:endParaRPr lang="af-ZA" sz="1200" b="1" dirty="0">
              <a:solidFill>
                <a:schemeClr val="tx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2002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664DDFD-55B4-8B37-B116-582A757A9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033671-47E2-8F02-C08A-350058171E74}"/>
              </a:ext>
            </a:extLst>
          </p:cNvPr>
          <p:cNvSpPr txBox="1"/>
          <p:nvPr/>
        </p:nvSpPr>
        <p:spPr>
          <a:xfrm>
            <a:off x="2754086" y="228600"/>
            <a:ext cx="9437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n-lt"/>
                <a:cs typeface="+mn-lt"/>
              </a:rPr>
              <a:t>BMC with Social Indicators &amp; Examples</a:t>
            </a:r>
            <a:endParaRPr lang="el-GR" sz="3600" dirty="0">
              <a:ea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B16E26-B203-F7DA-B567-47325F162D32}"/>
              </a:ext>
            </a:extLst>
          </p:cNvPr>
          <p:cNvSpPr/>
          <p:nvPr/>
        </p:nvSpPr>
        <p:spPr>
          <a:xfrm>
            <a:off x="176348" y="132588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err="1">
                <a:solidFill>
                  <a:schemeClr val="tx1"/>
                </a:solidFill>
                <a:ea typeface="+mn-lt"/>
                <a:cs typeface="+mn-lt"/>
              </a:rPr>
              <a:t>Resources</a:t>
            </a:r>
            <a:endParaRPr lang="el-GR" err="1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5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people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from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vulnerable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groups</a:t>
            </a:r>
            <a:endParaRPr lang="el-GR" err="1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2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social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workers</a:t>
            </a:r>
            <a:endParaRPr lang="el-GR" err="1">
              <a:solidFill>
                <a:schemeClr val="tx1"/>
              </a:solidFill>
            </a:endParaRPr>
          </a:p>
          <a:p>
            <a:endParaRPr lang="el-GR" sz="105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DB3219-6F65-ECB8-1DA4-F63B9BECF466}"/>
              </a:ext>
            </a:extLst>
          </p:cNvPr>
          <p:cNvSpPr/>
          <p:nvPr/>
        </p:nvSpPr>
        <p:spPr>
          <a:xfrm>
            <a:off x="2514600" y="132588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  <a:ea typeface="+mn-lt"/>
                <a:cs typeface="+mn-lt"/>
              </a:rPr>
              <a:t>Value Propositions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dirty="0">
                <a:solidFill>
                  <a:schemeClr val="tx1"/>
                </a:solidFill>
                <a:ea typeface="+mn-lt"/>
                <a:cs typeface="+mn-lt"/>
              </a:rPr>
              <a:t>Certified products from socially integrated individuals</a:t>
            </a:r>
            <a:endParaRPr lang="el-GR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0B1D80-20FE-AFE7-34D7-48A4CB6C5FEA}"/>
              </a:ext>
            </a:extLst>
          </p:cNvPr>
          <p:cNvSpPr/>
          <p:nvPr/>
        </p:nvSpPr>
        <p:spPr>
          <a:xfrm>
            <a:off x="4735286" y="132588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Σχέσεις</a:t>
            </a:r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 </a:t>
            </a:r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με</a:t>
            </a:r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 </a:t>
            </a:r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Πελάτες</a:t>
            </a:r>
          </a:p>
          <a:p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90% επ</a:t>
            </a:r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ιστροφή</a:t>
            </a:r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 π</a:t>
            </a:r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ελ</a:t>
            </a:r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α</a:t>
            </a:r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τών</a:t>
            </a:r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, </a:t>
            </a:r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μηνι</a:t>
            </a:r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α</a:t>
            </a:r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ίο</a:t>
            </a:r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 </a:t>
            </a:r>
            <a:r>
              <a:rPr lang="en-US" sz="1100" err="1">
                <a:solidFill>
                  <a:schemeClr val="tx1"/>
                </a:solidFill>
                <a:ea typeface="Calibri"/>
                <a:cs typeface="Calibri"/>
              </a:rPr>
              <a:t>ενημερωτικό</a:t>
            </a:r>
            <a:r>
              <a:rPr lang="en-US" sz="1100">
                <a:solidFill>
                  <a:schemeClr val="tx1"/>
                </a:solidFill>
                <a:ea typeface="Calibri"/>
                <a:cs typeface="Calibri"/>
              </a:rPr>
              <a:t>, open days</a:t>
            </a:r>
          </a:p>
          <a:p>
            <a:endParaRPr lang="el-GR" sz="105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8703CA-97EF-AAD7-7E2A-5D3B39DDE987}"/>
              </a:ext>
            </a:extLst>
          </p:cNvPr>
          <p:cNvSpPr/>
          <p:nvPr/>
        </p:nvSpPr>
        <p:spPr>
          <a:xfrm>
            <a:off x="6955972" y="132588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af-ZA" b="1" dirty="0">
                <a:solidFill>
                  <a:schemeClr val="tx1"/>
                </a:solidFill>
              </a:rPr>
              <a:t>Channels</a:t>
            </a:r>
            <a:endParaRPr lang="af-ZA" b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af-ZA" dirty="0">
                <a:solidFill>
                  <a:schemeClr val="tx1"/>
                </a:solidFill>
              </a:rPr>
              <a:t>E-shop</a:t>
            </a:r>
            <a:endParaRPr lang="af-ZA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af-ZA" dirty="0">
                <a:solidFill>
                  <a:schemeClr val="tx1"/>
                </a:solidFill>
              </a:rPr>
              <a:t>Local markets</a:t>
            </a:r>
            <a:endParaRPr lang="af-ZA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af-ZA" dirty="0">
                <a:solidFill>
                  <a:schemeClr val="tx1"/>
                </a:solidFill>
              </a:rPr>
              <a:t>School partnerships</a:t>
            </a:r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4BD410-3913-936E-7266-A6A5064161E4}"/>
              </a:ext>
            </a:extLst>
          </p:cNvPr>
          <p:cNvSpPr/>
          <p:nvPr/>
        </p:nvSpPr>
        <p:spPr>
          <a:xfrm>
            <a:off x="213359" y="297180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  <a:ea typeface="+mn-lt"/>
                <a:cs typeface="+mn-lt"/>
              </a:rPr>
              <a:t>Key Partners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dirty="0">
                <a:solidFill>
                  <a:schemeClr val="tx1"/>
                </a:solidFill>
                <a:ea typeface="+mn-lt"/>
                <a:cs typeface="+mn-lt"/>
              </a:rPr>
              <a:t>Municipality of X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dirty="0">
                <a:solidFill>
                  <a:schemeClr val="tx1"/>
                </a:solidFill>
                <a:ea typeface="+mn-lt"/>
                <a:cs typeface="+mn-lt"/>
              </a:rPr>
              <a:t>EKKA (National Centre for Social Solidarity)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dirty="0">
                <a:solidFill>
                  <a:schemeClr val="tx1"/>
                </a:solidFill>
                <a:ea typeface="+mn-lt"/>
                <a:cs typeface="+mn-lt"/>
              </a:rPr>
              <a:t>Schools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dirty="0">
                <a:solidFill>
                  <a:schemeClr val="tx1"/>
                </a:solidFill>
                <a:ea typeface="+mn-lt"/>
                <a:cs typeface="+mn-lt"/>
              </a:rPr>
              <a:t>Cooperatives</a:t>
            </a:r>
            <a:endParaRPr lang="el-GR" dirty="0"/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D04359-7D92-1EF8-ABE1-145458493038}"/>
              </a:ext>
            </a:extLst>
          </p:cNvPr>
          <p:cNvSpPr/>
          <p:nvPr/>
        </p:nvSpPr>
        <p:spPr>
          <a:xfrm>
            <a:off x="2510246" y="297180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dirty="0">
                <a:solidFill>
                  <a:schemeClr val="tx1"/>
                </a:solidFill>
                <a:ea typeface="+mn-lt"/>
                <a:cs typeface="+mn-lt"/>
              </a:rPr>
              <a:t>Key Activities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dirty="0">
                <a:solidFill>
                  <a:schemeClr val="tx1"/>
                </a:solidFill>
                <a:ea typeface="+mn-lt"/>
                <a:cs typeface="+mn-lt"/>
              </a:rPr>
              <a:t>Empowerment of beneficiaries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dirty="0">
                <a:solidFill>
                  <a:schemeClr val="tx1"/>
                </a:solidFill>
                <a:ea typeface="+mn-lt"/>
                <a:cs typeface="+mn-lt"/>
              </a:rPr>
              <a:t>Educational programs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dirty="0">
                <a:solidFill>
                  <a:schemeClr val="tx1"/>
                </a:solidFill>
                <a:ea typeface="+mn-lt"/>
                <a:cs typeface="+mn-lt"/>
              </a:rPr>
              <a:t>Cultivation</a:t>
            </a:r>
            <a:endParaRPr lang="el-GR" dirty="0">
              <a:solidFill>
                <a:schemeClr val="tx1"/>
              </a:solidFill>
            </a:endParaRPr>
          </a:p>
          <a:p>
            <a:endParaRPr lang="el-GR" sz="105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715BC7-2B90-A0EB-F93E-D98E9034B0A5}"/>
              </a:ext>
            </a:extLst>
          </p:cNvPr>
          <p:cNvSpPr/>
          <p:nvPr/>
        </p:nvSpPr>
        <p:spPr>
          <a:xfrm>
            <a:off x="4735286" y="297180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err="1">
                <a:solidFill>
                  <a:schemeClr val="tx1"/>
                </a:solidFill>
                <a:ea typeface="+mn-lt"/>
                <a:cs typeface="+mn-lt"/>
              </a:rPr>
              <a:t>Cost</a:t>
            </a:r>
            <a:r>
              <a:rPr lang="el-GR" sz="1050" b="1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b="1" err="1">
                <a:solidFill>
                  <a:schemeClr val="tx1"/>
                </a:solidFill>
                <a:ea typeface="+mn-lt"/>
                <a:cs typeface="+mn-lt"/>
              </a:rPr>
              <a:t>Structure</a:t>
            </a:r>
            <a:endParaRPr lang="el-GR" err="1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Salaries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of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social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staff</a:t>
            </a:r>
            <a:endParaRPr lang="el-GR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Support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expenses</a:t>
            </a:r>
            <a:endParaRPr lang="el-GR" err="1">
              <a:solidFill>
                <a:schemeClr val="tx1"/>
              </a:solidFill>
            </a:endParaRPr>
          </a:p>
          <a:p>
            <a:endParaRPr lang="el-GR" sz="105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89D0C4-AED1-2C57-289D-D0044687A0F9}"/>
              </a:ext>
            </a:extLst>
          </p:cNvPr>
          <p:cNvSpPr/>
          <p:nvPr/>
        </p:nvSpPr>
        <p:spPr>
          <a:xfrm>
            <a:off x="6955972" y="2971800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err="1">
                <a:solidFill>
                  <a:schemeClr val="tx1"/>
                </a:solidFill>
                <a:ea typeface="+mn-lt"/>
                <a:cs typeface="+mn-lt"/>
              </a:rPr>
              <a:t>Customer</a:t>
            </a:r>
            <a:r>
              <a:rPr lang="el-GR" sz="1050" b="1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b="1" err="1">
                <a:solidFill>
                  <a:schemeClr val="tx1"/>
                </a:solidFill>
                <a:ea typeface="+mn-lt"/>
                <a:cs typeface="+mn-lt"/>
              </a:rPr>
              <a:t>Segments</a:t>
            </a:r>
          </a:p>
          <a:p>
            <a:pPr marL="285750" indent="-285750">
              <a:buFont typeface="Arial"/>
              <a:buChar char="•"/>
            </a:pP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200+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families</a:t>
            </a:r>
          </a:p>
          <a:p>
            <a:pPr marL="285750" indent="-285750">
              <a:buFont typeface="Arial"/>
              <a:buChar char="•"/>
            </a:pP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3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schools</a:t>
            </a:r>
          </a:p>
          <a:p>
            <a:pPr marL="285750" indent="-285750">
              <a:buFont typeface="Arial"/>
              <a:buChar char="•"/>
            </a:pP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1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local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business</a:t>
            </a:r>
          </a:p>
          <a:p>
            <a:endParaRPr lang="el-GR" sz="105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4EC7FA-E438-70D8-0A59-5E96E927643A}"/>
              </a:ext>
            </a:extLst>
          </p:cNvPr>
          <p:cNvSpPr/>
          <p:nvPr/>
        </p:nvSpPr>
        <p:spPr>
          <a:xfrm>
            <a:off x="2514600" y="4552406"/>
            <a:ext cx="2011680" cy="1371600"/>
          </a:xfrm>
          <a:prstGeom prst="rect">
            <a:avLst/>
          </a:prstGeom>
          <a:solidFill>
            <a:srgbClr val="CCFFE5"/>
          </a:solidFill>
          <a:ln>
            <a:solidFill>
              <a:srgbClr val="50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050" b="1" err="1">
                <a:solidFill>
                  <a:schemeClr val="tx1"/>
                </a:solidFill>
                <a:ea typeface="+mn-lt"/>
                <a:cs typeface="+mn-lt"/>
              </a:rPr>
              <a:t>Revenue</a:t>
            </a:r>
            <a:r>
              <a:rPr lang="el-GR" sz="1050" b="1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b="1" err="1">
                <a:solidFill>
                  <a:schemeClr val="tx1"/>
                </a:solidFill>
                <a:ea typeface="+mn-lt"/>
                <a:cs typeface="+mn-lt"/>
              </a:rPr>
              <a:t>Streams</a:t>
            </a:r>
            <a:endParaRPr lang="el-GR" err="1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€45,000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annually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from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sales</a:t>
            </a:r>
            <a:r>
              <a:rPr lang="el-GR" sz="1050">
                <a:solidFill>
                  <a:schemeClr val="tx1"/>
                </a:solidFill>
                <a:ea typeface="+mn-lt"/>
                <a:cs typeface="+mn-lt"/>
              </a:rPr>
              <a:t> and </a:t>
            </a:r>
            <a:r>
              <a:rPr lang="el-GR" sz="1050" err="1">
                <a:solidFill>
                  <a:schemeClr val="tx1"/>
                </a:solidFill>
                <a:ea typeface="+mn-lt"/>
                <a:cs typeface="+mn-lt"/>
              </a:rPr>
              <a:t>sponsorships</a:t>
            </a:r>
            <a:endParaRPr lang="el-GR" err="1">
              <a:solidFill>
                <a:schemeClr val="tx1"/>
              </a:solidFill>
            </a:endParaRPr>
          </a:p>
          <a:p>
            <a:endParaRPr lang="el-GR" sz="1050">
              <a:solidFill>
                <a:schemeClr val="tx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3398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B313F2F-6901-5DFB-FB44-1673F6D8B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F23627-24E0-79B8-DEF2-5AC6DA9D61D1}"/>
              </a:ext>
            </a:extLst>
          </p:cNvPr>
          <p:cNvSpPr txBox="1"/>
          <p:nvPr/>
        </p:nvSpPr>
        <p:spPr>
          <a:xfrm>
            <a:off x="2754086" y="228600"/>
            <a:ext cx="943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ea typeface="+mj-lt"/>
                <a:cs typeface="+mj-lt"/>
              </a:rPr>
              <a:t>Social Communication – KPIs and Success Indicators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707FA9-15EC-A4D6-F804-E044CA385F71}"/>
              </a:ext>
            </a:extLst>
          </p:cNvPr>
          <p:cNvSpPr/>
          <p:nvPr/>
        </p:nvSpPr>
        <p:spPr>
          <a:xfrm>
            <a:off x="457200" y="16459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err="1">
                <a:solidFill>
                  <a:schemeClr val="tx1"/>
                </a:solidFill>
                <a:ea typeface="+mn-lt"/>
                <a:cs typeface="+mn-lt"/>
              </a:rPr>
              <a:t>Visibility</a:t>
            </a:r>
            <a:r>
              <a:rPr lang="el-GR" sz="1200" b="1">
                <a:solidFill>
                  <a:schemeClr val="tx1"/>
                </a:solidFill>
                <a:ea typeface="+mn-lt"/>
                <a:cs typeface="+mn-lt"/>
              </a:rPr>
              <a:t>:</a:t>
            </a:r>
            <a:endParaRPr lang="el-GR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Increase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social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media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followers by 20% annually</a:t>
            </a:r>
            <a:endParaRPr lang="el-GR">
              <a:solidFill>
                <a:schemeClr val="tx1"/>
              </a:solidFill>
            </a:endParaRPr>
          </a:p>
          <a:p>
            <a:endParaRPr lang="el-GR" sz="12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01F360-8238-ADEF-8D1E-DEC9E850718B}"/>
              </a:ext>
            </a:extLst>
          </p:cNvPr>
          <p:cNvSpPr/>
          <p:nvPr/>
        </p:nvSpPr>
        <p:spPr>
          <a:xfrm>
            <a:off x="457200" y="30175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err="1">
                <a:solidFill>
                  <a:schemeClr val="tx1"/>
                </a:solidFill>
                <a:ea typeface="+mn-lt"/>
                <a:cs typeface="+mn-lt"/>
              </a:rPr>
              <a:t>Trust</a:t>
            </a:r>
            <a:r>
              <a:rPr lang="el-GR" sz="1200" b="1">
                <a:solidFill>
                  <a:schemeClr val="tx1"/>
                </a:solidFill>
                <a:ea typeface="+mn-lt"/>
                <a:cs typeface="+mn-lt"/>
              </a:rPr>
              <a:t>:</a:t>
            </a:r>
            <a:endParaRPr lang="el-GR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%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satisfaction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from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community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/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customer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surveys</a:t>
            </a:r>
            <a:endParaRPr lang="el-GR" err="1">
              <a:solidFill>
                <a:schemeClr val="tx1"/>
              </a:solidFill>
            </a:endParaRPr>
          </a:p>
          <a:p>
            <a:endParaRPr lang="el-GR" sz="12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03CB91-10D5-8179-F9FF-E6D5852D250A}"/>
              </a:ext>
            </a:extLst>
          </p:cNvPr>
          <p:cNvSpPr/>
          <p:nvPr/>
        </p:nvSpPr>
        <p:spPr>
          <a:xfrm>
            <a:off x="457200" y="43891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err="1">
                <a:solidFill>
                  <a:schemeClr val="tx1"/>
                </a:solidFill>
                <a:ea typeface="+mn-lt"/>
                <a:cs typeface="+mn-lt"/>
              </a:rPr>
              <a:t>Networking</a:t>
            </a:r>
            <a:r>
              <a:rPr lang="el-GR" sz="1200" b="1">
                <a:solidFill>
                  <a:schemeClr val="tx1"/>
                </a:solidFill>
                <a:ea typeface="+mn-lt"/>
                <a:cs typeface="+mn-lt"/>
              </a:rPr>
              <a:t>:</a:t>
            </a:r>
            <a:endParaRPr lang="el-GR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New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partnerships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with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local stakeholders per year</a:t>
            </a:r>
            <a:endParaRPr lang="el-GR">
              <a:solidFill>
                <a:schemeClr val="tx1"/>
              </a:solidFill>
            </a:endParaRPr>
          </a:p>
          <a:p>
            <a:endParaRPr lang="el-GR" sz="12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08F1E2-9BE0-7F00-2A3D-3AA71FAF7479}"/>
              </a:ext>
            </a:extLst>
          </p:cNvPr>
          <p:cNvSpPr/>
          <p:nvPr/>
        </p:nvSpPr>
        <p:spPr>
          <a:xfrm>
            <a:off x="4572000" y="16459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err="1">
                <a:solidFill>
                  <a:schemeClr val="tx1"/>
                </a:solidFill>
                <a:ea typeface="+mn-lt"/>
                <a:cs typeface="+mn-lt"/>
              </a:rPr>
              <a:t>Engagement</a:t>
            </a:r>
            <a:r>
              <a:rPr lang="el-GR" sz="1200" b="1">
                <a:solidFill>
                  <a:schemeClr val="tx1"/>
                </a:solidFill>
                <a:ea typeface="+mn-lt"/>
                <a:cs typeface="+mn-lt"/>
              </a:rPr>
              <a:t>:</a:t>
            </a:r>
            <a:endParaRPr lang="el-GR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Number of </a:t>
            </a:r>
            <a:r>
              <a:rPr lang="el-GR" sz="1200" err="1">
                <a:solidFill>
                  <a:schemeClr val="tx1"/>
                </a:solidFill>
                <a:ea typeface="+mn-lt"/>
                <a:cs typeface="+mn-lt"/>
              </a:rPr>
              <a:t>participants</a:t>
            </a:r>
            <a:r>
              <a:rPr lang="el-GR" sz="1200">
                <a:solidFill>
                  <a:schemeClr val="tx1"/>
                </a:solidFill>
                <a:ea typeface="+mn-lt"/>
                <a:cs typeface="+mn-lt"/>
              </a:rPr>
              <a:t> in events / open days</a:t>
            </a:r>
            <a:endParaRPr lang="el-GR">
              <a:solidFill>
                <a:schemeClr val="tx1"/>
              </a:solidFill>
            </a:endParaRPr>
          </a:p>
          <a:p>
            <a:endParaRPr lang="el-GR" sz="12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3D1E3-0C00-A48D-492E-35D5445471DE}"/>
              </a:ext>
            </a:extLst>
          </p:cNvPr>
          <p:cNvSpPr/>
          <p:nvPr/>
        </p:nvSpPr>
        <p:spPr>
          <a:xfrm>
            <a:off x="4572000" y="30175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l-GR" sz="1200" b="1" dirty="0">
                <a:solidFill>
                  <a:schemeClr val="tx1"/>
                </a:solidFill>
                <a:ea typeface="+mn-lt"/>
                <a:cs typeface="+mn-lt"/>
              </a:rPr>
              <a:t>Social Inclusion:</a:t>
            </a:r>
            <a:endParaRPr lang="el-GR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l-GR" sz="1200" dirty="0">
                <a:solidFill>
                  <a:schemeClr val="tx1"/>
                </a:solidFill>
                <a:ea typeface="+mn-lt"/>
                <a:cs typeface="+mn-lt"/>
              </a:rPr>
              <a:t>Number of beneficiaries who moved into employment</a:t>
            </a:r>
            <a:endParaRPr lang="el-GR" dirty="0">
              <a:solidFill>
                <a:schemeClr val="tx1"/>
              </a:solidFill>
            </a:endParaRPr>
          </a:p>
          <a:p>
            <a:endParaRPr lang="el-GR" sz="12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4B7E7-FD2C-F4AD-7F23-7255A7E931C1}"/>
              </a:ext>
            </a:extLst>
          </p:cNvPr>
          <p:cNvSpPr/>
          <p:nvPr/>
        </p:nvSpPr>
        <p:spPr>
          <a:xfrm>
            <a:off x="4572000" y="4389120"/>
            <a:ext cx="3657600" cy="1097280"/>
          </a:xfrm>
          <a:prstGeom prst="rect">
            <a:avLst/>
          </a:prstGeom>
          <a:solidFill>
            <a:srgbClr val="FFF5C8"/>
          </a:solidFill>
          <a:ln>
            <a:solidFill>
              <a:srgbClr val="7850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af-ZA" b="1" err="1">
                <a:solidFill>
                  <a:schemeClr val="tx1"/>
                </a:solidFill>
              </a:rPr>
              <a:t>Impact</a:t>
            </a:r>
            <a:r>
              <a:rPr lang="af-ZA" b="1">
                <a:solidFill>
                  <a:schemeClr val="tx1"/>
                </a:solidFill>
              </a:rPr>
              <a:t>:</a:t>
            </a:r>
            <a:endParaRPr lang="af-ZA" b="1">
              <a:solidFill>
                <a:schemeClr val="tx1"/>
              </a:solidFill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af-ZA" err="1">
                <a:solidFill>
                  <a:schemeClr val="tx1"/>
                </a:solidFill>
              </a:rPr>
              <a:t>Number</a:t>
            </a:r>
            <a:r>
              <a:rPr lang="af-ZA">
                <a:solidFill>
                  <a:schemeClr val="tx1"/>
                </a:solidFill>
              </a:rPr>
              <a:t> of </a:t>
            </a:r>
            <a:r>
              <a:rPr lang="af-ZA" err="1">
                <a:solidFill>
                  <a:schemeClr val="tx1"/>
                </a:solidFill>
              </a:rPr>
              <a:t>success</a:t>
            </a:r>
            <a:r>
              <a:rPr lang="af-ZA">
                <a:solidFill>
                  <a:schemeClr val="tx1"/>
                </a:solidFill>
              </a:rPr>
              <a:t> stories </a:t>
            </a:r>
            <a:r>
              <a:rPr lang="af-ZA" err="1">
                <a:solidFill>
                  <a:schemeClr val="tx1"/>
                </a:solidFill>
              </a:rPr>
              <a:t>published</a:t>
            </a:r>
            <a:endParaRPr lang="el-GR" sz="1200" err="1">
              <a:solidFill>
                <a:schemeClr val="tx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27062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8463FDD-589A-6A0F-CC84-4FDB41C70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BBF6EC-C133-F138-535C-082EB62D68EB}"/>
              </a:ext>
            </a:extLst>
          </p:cNvPr>
          <p:cNvSpPr txBox="1"/>
          <p:nvPr/>
        </p:nvSpPr>
        <p:spPr>
          <a:xfrm>
            <a:off x="2754086" y="413657"/>
            <a:ext cx="9437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+mj-lt"/>
                <a:cs typeface="+mj-lt"/>
              </a:rPr>
              <a:t>🎥 </a:t>
            </a:r>
            <a:r>
              <a:rPr lang="en-US" sz="3600" b="1" dirty="0">
                <a:ea typeface="+mj-lt"/>
                <a:cs typeface="+mj-lt"/>
              </a:rPr>
              <a:t>Video Example</a:t>
            </a:r>
            <a:endParaRPr lang="el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21F51-1477-6E91-7C91-DF1CB9E21E4E}"/>
              </a:ext>
            </a:extLst>
          </p:cNvPr>
          <p:cNvSpPr txBox="1">
            <a:spLocks/>
          </p:cNvSpPr>
          <p:nvPr/>
        </p:nvSpPr>
        <p:spPr>
          <a:xfrm>
            <a:off x="1023257" y="158931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>
                <a:ea typeface="+mn-lt"/>
                <a:cs typeface="+mn-lt"/>
                <a:hlinkClick r:id="rId4"/>
              </a:rPr>
              <a:t>https://www.youtube.com/watch?v=RMuyqUcWYzY</a:t>
            </a:r>
            <a:endParaRPr lang="el-GR"/>
          </a:p>
          <a:p>
            <a:r>
              <a:rPr lang="el-GR" b="1">
                <a:ea typeface="+mn-lt"/>
                <a:cs typeface="+mn-lt"/>
              </a:rPr>
              <a:t>Presentation of a social farming initiative, featuring real people.</a:t>
            </a:r>
            <a:endParaRPr lang="el-GR"/>
          </a:p>
          <a:p>
            <a:r>
              <a:rPr lang="el-GR">
                <a:ea typeface="+mn-lt"/>
                <a:cs typeface="+mn-lt"/>
              </a:rPr>
              <a:t>Visuals, emotions, music.</a:t>
            </a:r>
            <a:endParaRPr lang="el-GR"/>
          </a:p>
          <a:p>
            <a:r>
              <a:rPr lang="el-GR">
                <a:ea typeface="+mn-lt"/>
                <a:cs typeface="+mn-lt"/>
              </a:rPr>
              <a:t>Ideal for use in screenings, events, and presentations.</a:t>
            </a:r>
            <a:endParaRPr lang="el-GR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36356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4C95A2D6-EC12-5C76-A021-4E18D06D7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20513D-9732-48F0-26E5-76971ACF4AFF}"/>
              </a:ext>
            </a:extLst>
          </p:cNvPr>
          <p:cNvSpPr txBox="1"/>
          <p:nvPr/>
        </p:nvSpPr>
        <p:spPr>
          <a:xfrm>
            <a:off x="2862943" y="419557"/>
            <a:ext cx="9437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>
                <a:ea typeface="Calibri"/>
                <a:cs typeface="Calibri"/>
              </a:rPr>
              <a:t>CONCLUSIONS</a:t>
            </a:r>
            <a:endParaRPr lang="el-GR" sz="36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94E022-7CAA-671C-DFA9-512449A251DA}"/>
              </a:ext>
            </a:extLst>
          </p:cNvPr>
          <p:cNvSpPr txBox="1">
            <a:spLocks/>
          </p:cNvSpPr>
          <p:nvPr/>
        </p:nvSpPr>
        <p:spPr>
          <a:xfrm>
            <a:off x="457199" y="1295400"/>
            <a:ext cx="9710057" cy="46590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/>
              <a:buNone/>
            </a:pPr>
            <a:r>
              <a:rPr lang="el-GR" sz="2600" b="1" dirty="0">
                <a:ea typeface="+mn-lt"/>
                <a:cs typeface="+mn-lt"/>
              </a:rPr>
              <a:t>Whoever doesn’t tell their story, someone else tells it for them — or no</a:t>
            </a:r>
            <a:r>
              <a:rPr lang="en-US" sz="2600" b="1" dirty="0">
                <a:ea typeface="+mn-lt"/>
                <a:cs typeface="+mn-lt"/>
              </a:rPr>
              <a:t> </a:t>
            </a:r>
            <a:r>
              <a:rPr lang="el-GR" sz="2600" b="1" dirty="0">
                <a:ea typeface="+mn-lt"/>
                <a:cs typeface="+mn-lt"/>
              </a:rPr>
              <a:t>one ever learns it.</a:t>
            </a:r>
            <a:endParaRPr lang="el-GR" sz="2600" dirty="0"/>
          </a:p>
          <a:p>
            <a:pPr>
              <a:buFont typeface="Arial"/>
              <a:buNone/>
            </a:pPr>
            <a:r>
              <a:rPr lang="el-GR" sz="2600" dirty="0">
                <a:ea typeface="+mn-lt"/>
                <a:cs typeface="+mn-lt"/>
              </a:rPr>
              <a:t>In social farming:</a:t>
            </a:r>
            <a:endParaRPr lang="el-GR" sz="2600" dirty="0"/>
          </a:p>
          <a:p>
            <a:r>
              <a:rPr lang="el-GR" sz="2600" dirty="0">
                <a:ea typeface="+mn-lt"/>
                <a:cs typeface="+mn-lt"/>
              </a:rPr>
              <a:t>Communication is not a luxury, it is a basic need.</a:t>
            </a:r>
            <a:endParaRPr lang="el-GR" sz="2600" dirty="0"/>
          </a:p>
          <a:p>
            <a:r>
              <a:rPr lang="el-GR" sz="2600" dirty="0">
                <a:ea typeface="+mn-lt"/>
                <a:cs typeface="+mn-lt"/>
              </a:rPr>
              <a:t>It is not about promotion, but about collective identity and transformative influence.</a:t>
            </a:r>
            <a:endParaRPr lang="en-US" sz="2600" dirty="0">
              <a:ea typeface="+mn-lt"/>
              <a:cs typeface="+mn-lt"/>
            </a:endParaRPr>
          </a:p>
          <a:p>
            <a:endParaRPr lang="en-US" sz="2600" b="1" dirty="0">
              <a:ea typeface="+mn-lt"/>
              <a:cs typeface="+mn-lt"/>
            </a:endParaRPr>
          </a:p>
          <a:p>
            <a:pPr marL="114300" indent="0">
              <a:buNone/>
            </a:pPr>
            <a:r>
              <a:rPr lang="el-GR" sz="2600" b="1" dirty="0">
                <a:ea typeface="+mn-lt"/>
                <a:cs typeface="+mn-lt"/>
              </a:rPr>
              <a:t>What is needed:</a:t>
            </a:r>
            <a:endParaRPr lang="el-GR" sz="2600" dirty="0"/>
          </a:p>
          <a:p>
            <a:r>
              <a:rPr lang="el-GR" sz="2600" dirty="0">
                <a:ea typeface="+mn-lt"/>
                <a:cs typeface="+mn-lt"/>
              </a:rPr>
              <a:t>A well-structured narrative.</a:t>
            </a:r>
            <a:endParaRPr lang="el-GR" sz="2600" dirty="0"/>
          </a:p>
          <a:p>
            <a:r>
              <a:rPr lang="el-GR" sz="2600" dirty="0">
                <a:ea typeface="+mn-lt"/>
                <a:cs typeface="+mn-lt"/>
              </a:rPr>
              <a:t>A variety of channels.</a:t>
            </a:r>
            <a:endParaRPr lang="el-GR" sz="2600" dirty="0"/>
          </a:p>
          <a:p>
            <a:r>
              <a:rPr lang="el-GR" sz="2600" dirty="0">
                <a:ea typeface="+mn-lt"/>
                <a:cs typeface="+mn-lt"/>
              </a:rPr>
              <a:t>Strategic targeting.</a:t>
            </a:r>
            <a:endParaRPr lang="el-GR" sz="2600" dirty="0"/>
          </a:p>
          <a:p>
            <a:r>
              <a:rPr lang="el-GR" sz="2600" dirty="0">
                <a:ea typeface="+mn-lt"/>
                <a:cs typeface="+mn-lt"/>
              </a:rPr>
              <a:t>An interactive relationship with the community.</a:t>
            </a:r>
            <a:endParaRPr lang="el-GR" sz="2600" dirty="0"/>
          </a:p>
          <a:p>
            <a:pPr marL="0" indent="0">
              <a:buFont typeface="Arial"/>
              <a:buNone/>
            </a:pP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873763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2798</Words>
  <Application>Microsoft Office PowerPoint</Application>
  <PresentationFormat>Ευρεία οθόνη</PresentationFormat>
  <Paragraphs>365</Paragraphs>
  <Slides>33</Slides>
  <Notes>33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39" baseType="lpstr">
      <vt:lpstr>Aptos</vt:lpstr>
      <vt:lpstr>Arial</vt:lpstr>
      <vt:lpstr>Calibri</vt:lpstr>
      <vt:lpstr>Segoe UI Symbol</vt:lpstr>
      <vt:lpstr>Times New Roman</vt:lpstr>
      <vt:lpstr>Office Theme</vt:lpstr>
      <vt:lpstr>Παρουσίαση του PowerPoint</vt:lpstr>
      <vt:lpstr>Chapter 4: COMMUNICATION, PROMOTION AND MEDIA COOPERATION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Tele Icce</dc:creator>
  <cp:lastModifiedBy>Danai - Maria Katsanta</cp:lastModifiedBy>
  <cp:revision>10</cp:revision>
  <dcterms:modified xsi:type="dcterms:W3CDTF">2025-08-29T11:19:51Z</dcterms:modified>
</cp:coreProperties>
</file>