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64" r:id="rId11"/>
    <p:sldId id="290" r:id="rId12"/>
    <p:sldId id="289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7717E8-1351-457A-726D-1AF9633F272B}" v="20" dt="2025-08-29T11:47:07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r1" userId="S::user1@achaiachamber.onmicrosoft.com::a6fe47c2-f6c6-46e7-b7f1-2cd07aecf21e" providerId="AD" clId="Web-{E77717E8-1351-457A-726D-1AF9633F272B}"/>
    <pc:docChg chg="modSld">
      <pc:chgData name="user1" userId="S::user1@achaiachamber.onmicrosoft.com::a6fe47c2-f6c6-46e7-b7f1-2cd07aecf21e" providerId="AD" clId="Web-{E77717E8-1351-457A-726D-1AF9633F272B}" dt="2025-08-29T11:47:07.462" v="19"/>
      <pc:docMkLst>
        <pc:docMk/>
      </pc:docMkLst>
      <pc:sldChg chg="modSp">
        <pc:chgData name="user1" userId="S::user1@achaiachamber.onmicrosoft.com::a6fe47c2-f6c6-46e7-b7f1-2cd07aecf21e" providerId="AD" clId="Web-{E77717E8-1351-457A-726D-1AF9633F272B}" dt="2025-08-29T11:46:47.758" v="13" actId="14100"/>
        <pc:sldMkLst>
          <pc:docMk/>
          <pc:sldMk cId="358215269" sldId="264"/>
        </pc:sldMkLst>
        <pc:spChg chg="mod">
          <ac:chgData name="user1" userId="S::user1@achaiachamber.onmicrosoft.com::a6fe47c2-f6c6-46e7-b7f1-2cd07aecf21e" providerId="AD" clId="Web-{E77717E8-1351-457A-726D-1AF9633F272B}" dt="2025-08-29T11:46:47.758" v="13" actId="14100"/>
          <ac:spMkLst>
            <pc:docMk/>
            <pc:sldMk cId="358215269" sldId="264"/>
            <ac:spMk id="94" creationId="{4B7F15B8-430F-1D6C-3FD3-3DEF0ACA4789}"/>
          </ac:spMkLst>
        </pc:spChg>
        <pc:spChg chg="mod">
          <ac:chgData name="user1" userId="S::user1@achaiachamber.onmicrosoft.com::a6fe47c2-f6c6-46e7-b7f1-2cd07aecf21e" providerId="AD" clId="Web-{E77717E8-1351-457A-726D-1AF9633F272B}" dt="2025-08-29T11:46:39.070" v="8" actId="14100"/>
          <ac:spMkLst>
            <pc:docMk/>
            <pc:sldMk cId="358215269" sldId="264"/>
            <ac:spMk id="95" creationId="{00C50827-2E1A-7190-A5FF-18906A630A9C}"/>
          </ac:spMkLst>
        </pc:spChg>
      </pc:sldChg>
      <pc:sldChg chg="modSp">
        <pc:chgData name="user1" userId="S::user1@achaiachamber.onmicrosoft.com::a6fe47c2-f6c6-46e7-b7f1-2cd07aecf21e" providerId="AD" clId="Web-{E77717E8-1351-457A-726D-1AF9633F272B}" dt="2025-08-29T11:47:07.462" v="19"/>
        <pc:sldMkLst>
          <pc:docMk/>
          <pc:sldMk cId="1594706157" sldId="289"/>
        </pc:sldMkLst>
        <pc:spChg chg="mod">
          <ac:chgData name="user1" userId="S::user1@achaiachamber.onmicrosoft.com::a6fe47c2-f6c6-46e7-b7f1-2cd07aecf21e" providerId="AD" clId="Web-{E77717E8-1351-457A-726D-1AF9633F272B}" dt="2025-08-29T11:47:07.462" v="19"/>
          <ac:spMkLst>
            <pc:docMk/>
            <pc:sldMk cId="1594706157" sldId="289"/>
            <ac:spMk id="3" creationId="{67271A3D-0868-D24C-6D77-EC0E0FC20F66}"/>
          </ac:spMkLst>
        </pc:spChg>
      </pc:sldChg>
      <pc:sldChg chg="modSp">
        <pc:chgData name="user1" userId="S::user1@achaiachamber.onmicrosoft.com::a6fe47c2-f6c6-46e7-b7f1-2cd07aecf21e" providerId="AD" clId="Web-{E77717E8-1351-457A-726D-1AF9633F272B}" dt="2025-08-29T11:46:55.008" v="18" actId="20577"/>
        <pc:sldMkLst>
          <pc:docMk/>
          <pc:sldMk cId="1321139762" sldId="290"/>
        </pc:sldMkLst>
        <pc:spChg chg="mod">
          <ac:chgData name="user1" userId="S::user1@achaiachamber.onmicrosoft.com::a6fe47c2-f6c6-46e7-b7f1-2cd07aecf21e" providerId="AD" clId="Web-{E77717E8-1351-457A-726D-1AF9633F272B}" dt="2025-08-29T11:46:55.008" v="18" actId="20577"/>
          <ac:spMkLst>
            <pc:docMk/>
            <pc:sldMk cId="1321139762" sldId="290"/>
            <ac:spMk id="94" creationId="{E851A6C6-BDF6-A160-659D-79342ACF64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02C65CA-730E-E96C-A801-68408810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FD93B20-5141-CB28-2927-46B325D6A5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3EADD62E-83B7-9DDA-7EA8-BA0A19F2CA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7217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13DF63E-DF45-68F8-4A43-EB3A7DA89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DD8F440-F0A9-93FE-5B56-D9C2B8FFAE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ACA7612-7900-507D-292E-7486FCBD2B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613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EA89BD1-4775-D0FC-C408-AB9999E11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5C5D21E-E9C3-C48D-3AA3-B721CDF0F9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FA945A8-99ED-0F79-F1A1-76A6AC6F82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6252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7D02B07-69BA-1A69-E76A-287353242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B7DFE05-D6A1-FD68-94D6-0EEC65CAB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F44B680-DC3F-05CC-A1EE-04F9F176C9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660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486BD2F-DBDF-EF35-4F1C-813259074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1ED6AE5-DE7F-71F2-348B-7FA377C790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1BECAA8-4212-9730-CF7A-8D420A7567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4742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07F75C5-1399-F1ED-56F3-92D0C95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FB72B50-4DA2-9614-A885-9688C10258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E95D5A2-40BE-C24D-B212-FC058D082A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4360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19E927E-3603-63B6-D912-D8B6A108D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A04CDBE-64EF-6CE4-ABDF-E0790E246F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E8F7131-BE35-23E2-F673-6447E064DC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9292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ED26A87-6A8C-E23F-D70D-1B1B6CA12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19EC44-D023-F453-8F1A-0E651B757B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C1BC060-ECB2-839E-FF88-1CB93141E3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1797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999F599-F973-5785-A389-CCDEA6B4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7586D512-D6D3-F726-2E8C-FF15029EFF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8E36383-0DE7-DC43-4CBA-3BB64B6DD8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0193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D57959B-F662-2829-27EB-3D0BBD4E2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296E8E2-25AF-C15B-23B8-6B7BB57CBC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2068D18-02CA-BBC3-059C-44A423627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1155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2B9ABBA-A04B-6582-0D84-5A5A59726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D2BCDC8-E6F7-D5E2-5845-9F79830B0D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2E7B855-9DBD-4FFA-C4AE-4F6F77A3C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0316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D7AC6F6-470D-A2D7-5D40-1714E7259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421302D-C825-9367-EDA0-915EE679B0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F810D68-E15C-1AF4-E2CA-04F7742D42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602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774276EB-C3FD-D2B6-11C9-392038122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A80D7A46-8E4D-C6E1-C3E8-B37B41B1FC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DF0570B-31DF-76DE-0E6F-A2EECD520F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526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10D049A-65A1-1BEE-310D-085CBBED5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213EC5A-8C98-A832-1A3B-09DEB8FC8D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139B4C0-E806-58CF-099C-2EE6E12990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751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D8C6A71-5676-AD64-C508-BB8EB23D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29A67D6-D2F4-DEB2-AA2F-BDECAE421E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3290D04-D9F7-F060-0EB9-0EB20D68F2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4673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5B78042-70E4-3CC1-9947-9F2B77B1A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747272E-7075-11CC-86C0-752A3C385E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98955E5-679E-8FF5-336A-481BBA3AA7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5379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172B675-A095-BA86-3976-558326AFF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AB334DD-69CD-3575-6B8B-C3718F3702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019D891-5309-5591-BE39-431DD26938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609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2E7846D-2F6D-EA09-BA08-28911CDD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7BAF930-699B-9F1F-4769-6C14A53E41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EF55AC4-5AA1-CFB3-860B-41E800D5A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1490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24B8A81-BED6-3DDB-0689-36FB3900E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F6733B6-73C0-C499-86B9-2B9DB75CC9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4302C25-F55C-4BAC-7636-715CE9FDCC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4294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D50BD58-4C63-4D2C-C90B-3C911CDC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13082BE-9C0E-FD76-D809-6637F4E9E2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48CB492-88B8-0E0D-D82D-747C6A6795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3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336510B-5C21-707C-CBF7-056F9160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2F9F72D-F94F-07D0-825A-F8DE0E71E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3895E54-77DA-C8E4-0451-0B511B79DA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6715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59DA817-F58F-F275-06E7-6BD0E4AA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C0C3AD6-5416-9374-CAA0-5FFA01E626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792396B-3E11-78B0-06F1-8866EBD5CB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7284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560B8A8-1DC5-3911-FA18-7CBF9B32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4B04FD0-9C2D-374E-7994-886420E79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7D93840-ED60-5F9E-9BCE-84ADD9E249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5435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198CD1F-CDEA-6260-ED78-9141704DD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8E74B73-F223-44BB-C1CF-A880F627CB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A1E5FA5-844F-0DE1-B50F-4F6EA5600A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1772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9413037-2A62-0618-2C92-097910E8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97426D6-DE84-E73E-63A3-B92E9E4FA4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EDA9F39-25B0-4DB3-B4F5-2CDF20D901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1291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8FAE841-5702-07E1-30D9-197B46BAD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AD4F8FC-941D-5CBE-6E8B-7ADAFF7115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03E8433-D420-113F-1F83-B24A5BED16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2971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BE769D8-9DC8-CAA4-7179-1D59B4131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76174C2-D2AB-44A0-8839-9EED79FBE3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4C5CE6F-A490-1503-A87F-42F6D2B51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2788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EFBC90-8CF5-3487-BBDA-E6D1581FB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206705F-5CBD-2D71-9BCA-C5C45BC4D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EA795B0-C003-80EB-DB91-2953A9189E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74074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2E77A42-29B9-C33D-7F4A-825BC6CB8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48D55DD-3F1A-68D1-10DB-BF446FDB23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CEBA863-E0CB-6068-EFEC-2C9EA00447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58655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123A80C-8848-10EA-7AB3-21470A84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AE5902D-C045-239B-4FC2-993270F3DC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43F3327-3F7E-FAE1-9B6C-D69826A8DA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487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achaiasa.gr/" TargetMode="External"/><Relationship Id="rId4" Type="http://schemas.openxmlformats.org/officeDocument/2006/relationships/hyperlink" Target="mailto:info@achaiasa.g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diachiristiki.gr/" TargetMode="External"/><Relationship Id="rId4" Type="http://schemas.openxmlformats.org/officeDocument/2006/relationships/hyperlink" Target="mailto:info@diachiristiki.gr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423416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/>
              <a:t>Chapter 2 – Business Models and Social Farming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511628" y="1469572"/>
            <a:ext cx="10515600" cy="482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just">
              <a:buNone/>
            </a:pPr>
            <a:r>
              <a:rPr lang="en-US" b="1" dirty="0"/>
              <a:t>Detailed presentation based on theoretical and applied tools.</a:t>
            </a:r>
          </a:p>
          <a:p>
            <a:pPr marL="114300" indent="0" algn="just">
              <a:buNone/>
            </a:pPr>
            <a:br>
              <a:rPr lang="en-US" dirty="0"/>
            </a:br>
            <a:r>
              <a:rPr lang="en-US" dirty="0"/>
              <a:t>Social farming, in order to achieve its dual objective — economic functionality and social impact — requires financial sustainability and strategic utilization of available resources. This can be achieved through two key pillars:</a:t>
            </a:r>
          </a:p>
          <a:p>
            <a:pPr algn="just"/>
            <a:endParaRPr lang="en-US" dirty="0"/>
          </a:p>
          <a:p>
            <a:pPr lvl="1" algn="just"/>
            <a:r>
              <a:rPr lang="en-US" sz="2800" i="1" dirty="0"/>
              <a:t>Access to diverse sources of funding.</a:t>
            </a:r>
          </a:p>
          <a:p>
            <a:pPr lvl="1" algn="just"/>
            <a:r>
              <a:rPr lang="en-US" sz="2800" i="1" dirty="0"/>
              <a:t>Diversification of income and activities in order to reduce dependency on a single revenue stream.</a:t>
            </a:r>
          </a:p>
          <a:p>
            <a:pPr marL="228600" lvl="0" indent="-50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1A87AAC-971D-FA1B-3F6B-7D336DDCC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3D520DAC-00D6-A76C-9CBA-15E505A02B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8234" y="2048255"/>
            <a:ext cx="11055532" cy="395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dirty="0"/>
              <a:t>It addresses the questions of value, target, distribution, and revenue:</a:t>
            </a:r>
          </a:p>
          <a:p>
            <a:r>
              <a:rPr lang="en-US" dirty="0"/>
              <a:t>What do I offer?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(Value)</a:t>
            </a:r>
          </a:p>
          <a:p>
            <a:r>
              <a:rPr lang="en-US" dirty="0"/>
              <a:t>To whom?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(Customer Segment)</a:t>
            </a:r>
          </a:p>
          <a:p>
            <a:r>
              <a:rPr lang="en-US" dirty="0"/>
              <a:t>Through which channels?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(Channels)</a:t>
            </a:r>
          </a:p>
          <a:p>
            <a:r>
              <a:rPr lang="en-US" dirty="0"/>
              <a:t>How do I generate revenue?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(Revenue)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2830882" y="337693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What is a Business Model?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663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195C1D8-90D8-C57C-252C-9FDD255C3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B648B6D-CC0A-869E-AB6F-475B180105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0490" y="1921773"/>
            <a:ext cx="1153102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indent="0">
              <a:buNone/>
            </a:pPr>
            <a:r>
              <a:rPr lang="en-US" sz="2400" dirty="0"/>
              <a:t>Example application of the 9 fields:</a:t>
            </a:r>
          </a:p>
          <a:p>
            <a:r>
              <a:rPr lang="en-US" sz="2400" b="1" dirty="0"/>
              <a:t>Value Proposition:</a:t>
            </a:r>
            <a:r>
              <a:rPr lang="en-US" sz="2400" dirty="0"/>
              <a:t> Local organic products + social inclusion</a:t>
            </a:r>
          </a:p>
          <a:p>
            <a:r>
              <a:rPr lang="en-US" sz="2400" b="1" dirty="0"/>
              <a:t>Customer Segments:</a:t>
            </a:r>
            <a:r>
              <a:rPr lang="en-US" sz="2400" dirty="0"/>
              <a:t> Municipalities, schools, families</a:t>
            </a:r>
          </a:p>
          <a:p>
            <a:r>
              <a:rPr lang="en-US" sz="2400" b="1" dirty="0"/>
              <a:t>Channels:</a:t>
            </a:r>
            <a:r>
              <a:rPr lang="en-US" sz="2400" dirty="0"/>
              <a:t> Farmers’ markets, e-shop, events</a:t>
            </a:r>
          </a:p>
          <a:p>
            <a:r>
              <a:rPr lang="en-US" sz="2400" b="1" dirty="0"/>
              <a:t>Customer Relations:</a:t>
            </a:r>
            <a:r>
              <a:rPr lang="en-US" sz="2400" dirty="0"/>
              <a:t> Community engagement, partnerships</a:t>
            </a:r>
          </a:p>
          <a:p>
            <a:r>
              <a:rPr lang="en-US" sz="2400" b="1" dirty="0"/>
              <a:t>Revenue Streams:</a:t>
            </a:r>
            <a:r>
              <a:rPr lang="en-US" sz="2400" dirty="0"/>
              <a:t> Sales, donations, grants</a:t>
            </a:r>
          </a:p>
          <a:p>
            <a:r>
              <a:rPr lang="en-US" sz="2400" b="1" dirty="0"/>
              <a:t>Key Activities:</a:t>
            </a:r>
            <a:r>
              <a:rPr lang="en-US" sz="2400" dirty="0"/>
              <a:t> Cultivation, education, tourism</a:t>
            </a:r>
          </a:p>
          <a:p>
            <a:r>
              <a:rPr lang="en-US" sz="2400" b="1" dirty="0"/>
              <a:t>Key Resources:</a:t>
            </a:r>
            <a:r>
              <a:rPr lang="en-US" sz="2400" dirty="0"/>
              <a:t> Land, staff, volunteers</a:t>
            </a:r>
          </a:p>
          <a:p>
            <a:r>
              <a:rPr lang="en-US" sz="2400" b="1" dirty="0"/>
              <a:t>Key Partners:</a:t>
            </a:r>
            <a:r>
              <a:rPr lang="en-US" sz="2400" dirty="0"/>
              <a:t> Local authorities, social cooperatives, NGOs</a:t>
            </a:r>
          </a:p>
          <a:p>
            <a:r>
              <a:rPr lang="en-US" sz="2400" b="1" dirty="0"/>
              <a:t>Cost Structure:</a:t>
            </a:r>
            <a:r>
              <a:rPr lang="en-US" sz="2400" dirty="0"/>
              <a:t> Operating expenses, salaries, promotion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BC96EE3-3B27-F0DE-A3FF-BC4E8975FA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918433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altLang="el-GR" dirty="0">
                <a:latin typeface="Arial" panose="020B0604020202020204" pitchFamily="34" charset="0"/>
              </a:rPr>
              <a:t>Business Model Canvas – Social Farming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3764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BEE32BE-C2FB-ADB3-D33E-62078102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0F1EF8E-820A-1638-552D-329E1EEB6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90687"/>
            <a:ext cx="11457868" cy="4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r>
              <a:rPr lang="en-US" dirty="0"/>
              <a:t>The modern model of social farming is hybrid: it combines a social mission with a business-oriented approach.</a:t>
            </a:r>
          </a:p>
          <a:p>
            <a:r>
              <a:rPr lang="en-US" dirty="0"/>
              <a:t>It does not rely solely on subsidies.</a:t>
            </a:r>
          </a:p>
          <a:p>
            <a:r>
              <a:rPr lang="en-US" dirty="0"/>
              <a:t>It is not exclusively profit-driven.</a:t>
            </a:r>
          </a:p>
          <a:p>
            <a:pPr marL="114300" indent="0">
              <a:buNone/>
            </a:pPr>
            <a:endParaRPr lang="en-US" dirty="0"/>
          </a:p>
          <a:p>
            <a:pPr marL="114300" indent="0" algn="just">
              <a:buNone/>
            </a:pPr>
            <a:r>
              <a:rPr lang="en-US" dirty="0"/>
              <a:t>➡️ The goal is autonomy through social entrepreneurship.</a:t>
            </a:r>
          </a:p>
          <a:p>
            <a:pPr marL="114300" indent="0" algn="just">
              <a:buNone/>
            </a:pPr>
            <a:r>
              <a:rPr lang="en-US" dirty="0"/>
              <a:t>📌 </a:t>
            </a:r>
            <a:r>
              <a:rPr lang="en-US" b="1" dirty="0"/>
              <a:t>Hybrid Sustainability Model:</a:t>
            </a:r>
            <a:endParaRPr lang="en-US" dirty="0"/>
          </a:p>
          <a:p>
            <a:pPr algn="just"/>
            <a:r>
              <a:rPr lang="en-US" dirty="0"/>
              <a:t>Revenue from products + social services</a:t>
            </a:r>
          </a:p>
          <a:p>
            <a:pPr algn="just"/>
            <a:r>
              <a:rPr lang="en-US" dirty="0"/>
              <a:t>Partnerships with municipalities for funding/facilities</a:t>
            </a:r>
          </a:p>
          <a:p>
            <a:pPr algn="just"/>
            <a:r>
              <a:rPr lang="en-US" dirty="0"/>
              <a:t>Promotion in local markets with a social message</a:t>
            </a:r>
          </a:p>
          <a:p>
            <a:pPr algn="just"/>
            <a:r>
              <a:rPr lang="en-US" dirty="0"/>
              <a:t>Community engagement through activities</a:t>
            </a:r>
          </a:p>
          <a:p>
            <a:pPr marL="228600" lvl="0" indent="-508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27CB612A-8569-AB74-4283-DE017A0673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Sustainability and Hybrid Model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044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62A3854-C5B1-6CA4-1780-766627704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9EFFD1E-EFC0-83E9-03BC-1C5C3DCD3F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1421292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r>
              <a:rPr lang="en-US" dirty="0"/>
              <a:t>Financial management in a social enterprise, requires tools that combine accounting accuracy with social accountability.</a:t>
            </a:r>
            <a:br>
              <a:rPr lang="en-US" dirty="0"/>
            </a:br>
            <a:endParaRPr lang="en-US" dirty="0"/>
          </a:p>
          <a:p>
            <a:pPr marL="114300" indent="0">
              <a:buNone/>
            </a:pPr>
            <a:r>
              <a:rPr lang="en-US" dirty="0"/>
              <a:t>🧾 </a:t>
            </a:r>
            <a:r>
              <a:rPr lang="en-US" b="1" dirty="0"/>
              <a:t>Tools:</a:t>
            </a:r>
            <a:endParaRPr lang="en-US" dirty="0"/>
          </a:p>
          <a:p>
            <a:r>
              <a:rPr lang="en-US" i="1" dirty="0"/>
              <a:t>Operating budget (cost per activity)</a:t>
            </a:r>
          </a:p>
          <a:p>
            <a:r>
              <a:rPr lang="en-US" i="1" dirty="0"/>
              <a:t>Cost per beneficiary (for reporting &amp; evaluation)</a:t>
            </a:r>
          </a:p>
          <a:p>
            <a:r>
              <a:rPr lang="en-US" i="1" dirty="0"/>
              <a:t>Annual report (including both social and financial data)</a:t>
            </a:r>
          </a:p>
          <a:p>
            <a:r>
              <a:rPr lang="en-US" i="1" dirty="0"/>
              <a:t>Cash flow planning (weekly / monthly)</a:t>
            </a:r>
          </a:p>
          <a:p>
            <a:r>
              <a:rPr lang="en-US" i="1" dirty="0"/>
              <a:t>Use of CRM or Excel / small business software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📌 A social initiative without a solid financial structure will struggle to convince stakeholders or to survive.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C1A3A4F-B3A1-9395-B5F6-CC30666FA2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5"/>
            <a:ext cx="85229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Financial Management Tools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0057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1AD506C-C944-B96E-02C1-5BF57503E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B373B85-BAED-9D43-A8E3-523CA07B72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8506" y="2340863"/>
            <a:ext cx="11274988" cy="343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dirty="0"/>
              <a:t>Combined evaluation of social and economic impact:</a:t>
            </a:r>
          </a:p>
          <a:p>
            <a:r>
              <a:rPr lang="en-US" b="1" dirty="0"/>
              <a:t>SROI</a:t>
            </a:r>
            <a:r>
              <a:rPr lang="en-US" dirty="0"/>
              <a:t> – Social Return on Investment</a:t>
            </a:r>
          </a:p>
          <a:p>
            <a:r>
              <a:rPr lang="en-US" b="1" dirty="0"/>
              <a:t>SWOT</a:t>
            </a:r>
            <a:r>
              <a:rPr lang="en-US" dirty="0"/>
              <a:t> – Strengths, Weaknesses, Opportunities, Threats</a:t>
            </a:r>
          </a:p>
          <a:p>
            <a:r>
              <a:rPr lang="en-US" b="1" dirty="0"/>
              <a:t>AHP</a:t>
            </a:r>
            <a:r>
              <a:rPr lang="en-US" dirty="0"/>
              <a:t> – Analytic Hierarchy Process for criteria-based decision-making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EC70118-24AC-ACB6-701C-41B560DFC2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Evaluation: SROI, SWOT, AHP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8611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C53BA60-F89A-E3B9-48C5-FDABA3B92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13546E3-ED76-DA0B-2366-2F73D23902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7457" y="1426029"/>
            <a:ext cx="8708572" cy="4352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SROI?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method to measure and account for broader social, environmental, and economic value.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Goes beyond financial returns, focusing on outcomes for beneficiaries and society.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Expressed as a ratio (e.g., 1:3 → every €1 invested generates €3 of social value).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Steps in SROI Analysis:</a:t>
            </a:r>
          </a:p>
          <a:p>
            <a:pPr marL="114300" indent="0">
              <a:buNone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Identify stakeholders.</a:t>
            </a:r>
          </a:p>
          <a:p>
            <a:pPr marL="114300" indent="0">
              <a:buNone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Map inputs, outputs, and outcomes.</a:t>
            </a:r>
          </a:p>
          <a:p>
            <a:pPr marL="114300" indent="0">
              <a:buNone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Assign monetary values to outcomes.</a:t>
            </a:r>
          </a:p>
          <a:p>
            <a:pPr marL="114300" indent="0">
              <a:buNone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Adjust for deadweight, attribution, displacement.</a:t>
            </a:r>
          </a:p>
          <a:p>
            <a:pPr marL="114300" indent="0">
              <a:buNone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Calculate the SROI ratio.</a:t>
            </a:r>
          </a:p>
          <a:p>
            <a:pPr marL="114300" indent="0">
              <a:buNone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Report and use findings for improvement.</a:t>
            </a:r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5C0DD719-A529-6CDD-99C5-52053F8C90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3" y="365126"/>
            <a:ext cx="8610004" cy="71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dirty="0">
                <a:latin typeface="+mn-lt"/>
              </a:rPr>
              <a:t>SROI – Social Return on Investment</a:t>
            </a:r>
            <a:endParaRPr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3650C-542E-0CAE-17CA-194E07255374}"/>
              </a:ext>
            </a:extLst>
          </p:cNvPr>
          <p:cNvSpPr txBox="1"/>
          <p:nvPr/>
        </p:nvSpPr>
        <p:spPr>
          <a:xfrm>
            <a:off x="5943600" y="3793552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(Social Farming Enterprise):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Inputs: €50,000 funding for training and farm activities.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Outcomes: 10 vulnerable people employed, improved community well-being, organic farming benefits.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Calculated social value: €150,000.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SROI ratio = 1:3 (for every €1 invested, €3 created).</a:t>
            </a:r>
          </a:p>
        </p:txBody>
      </p:sp>
    </p:spTree>
    <p:extLst>
      <p:ext uri="{BB962C8B-B14F-4D97-AF65-F5344CB8AC3E}">
        <p14:creationId xmlns:p14="http://schemas.microsoft.com/office/powerpoint/2010/main" val="2141630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9C1BE39-D59F-24EF-48B0-575468FD9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0C50827-2E1A-7190-A5FF-18906A630A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2143" y="1306285"/>
            <a:ext cx="11761349" cy="496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114300" indent="0">
              <a:buNone/>
            </a:pPr>
            <a:r>
              <a:rPr lang="en-US" sz="2900" b="1" dirty="0"/>
              <a:t>What is SWOT?</a:t>
            </a:r>
            <a:endParaRPr lang="en-US" sz="2900" dirty="0"/>
          </a:p>
          <a:p>
            <a:r>
              <a:rPr lang="en-US" sz="2900" dirty="0"/>
              <a:t>A strategic analysis tool that helps an organization or enterprise evaluate its internal situation and external environment.</a:t>
            </a:r>
          </a:p>
          <a:p>
            <a:r>
              <a:rPr lang="en-US" sz="2900" dirty="0"/>
              <a:t>Focuses on 4 dimensions:</a:t>
            </a:r>
          </a:p>
          <a:p>
            <a:pPr lvl="1"/>
            <a:r>
              <a:rPr lang="en-US" sz="2500" b="1" dirty="0"/>
              <a:t>Strengths:</a:t>
            </a:r>
            <a:r>
              <a:rPr lang="en-US" sz="2500" dirty="0"/>
              <a:t> Internal advantages that create value or competitive edge.</a:t>
            </a:r>
          </a:p>
          <a:p>
            <a:pPr lvl="1"/>
            <a:r>
              <a:rPr lang="en-US" sz="2500" b="1" dirty="0"/>
              <a:t>Weaknesses:</a:t>
            </a:r>
            <a:r>
              <a:rPr lang="en-US" sz="2500" dirty="0"/>
              <a:t> Internal limitations that reduce effectiveness.</a:t>
            </a:r>
          </a:p>
          <a:p>
            <a:pPr lvl="1"/>
            <a:r>
              <a:rPr lang="en-US" sz="2500" b="1" dirty="0"/>
              <a:t>Opportunities:</a:t>
            </a:r>
            <a:r>
              <a:rPr lang="en-US" sz="2500" dirty="0"/>
              <a:t> External factors that can be leveraged for growth.</a:t>
            </a:r>
          </a:p>
          <a:p>
            <a:pPr lvl="1"/>
            <a:r>
              <a:rPr lang="en-US" sz="2500" b="1" dirty="0"/>
              <a:t>Threats:</a:t>
            </a:r>
            <a:r>
              <a:rPr lang="en-US" sz="2500" dirty="0"/>
              <a:t> External risks that could harm the enterprise.</a:t>
            </a:r>
          </a:p>
          <a:p>
            <a:pPr marL="114300" indent="0">
              <a:buNone/>
            </a:pPr>
            <a:r>
              <a:rPr lang="en-US" sz="2900" b="1" dirty="0"/>
              <a:t>Why is it useful?</a:t>
            </a:r>
            <a:endParaRPr lang="en-US" sz="2900" dirty="0"/>
          </a:p>
          <a:p>
            <a:r>
              <a:rPr lang="en-US" sz="2900"/>
              <a:t>Provides a complete picture of the position of an </a:t>
            </a:r>
            <a:r>
              <a:rPr lang="en-US" sz="2900" dirty="0"/>
              <a:t>enterprise.</a:t>
            </a:r>
          </a:p>
          <a:p>
            <a:r>
              <a:rPr lang="en-US" sz="2900" dirty="0"/>
              <a:t>Supports strategic planning and informed decision-making.</a:t>
            </a:r>
          </a:p>
          <a:p>
            <a:r>
              <a:rPr lang="en-US" sz="2900" dirty="0"/>
              <a:t>Connects internal aspects (strengths/weaknesses) with external perspectives (opportunities/threats).</a:t>
            </a:r>
          </a:p>
          <a:p>
            <a:pPr marL="114300" indent="0">
              <a:buNone/>
            </a:pPr>
            <a:r>
              <a:rPr lang="en-US" sz="2900" b="1" dirty="0"/>
              <a:t>Key Steps in SWOT Analysis</a:t>
            </a:r>
            <a:endParaRPr lang="en-US" sz="2900" dirty="0"/>
          </a:p>
          <a:p>
            <a:r>
              <a:rPr lang="en-US" sz="2900" dirty="0"/>
              <a:t>Gather information about the enterprise and its environment.</a:t>
            </a:r>
          </a:p>
          <a:p>
            <a:r>
              <a:rPr lang="en-US" sz="2900" dirty="0"/>
              <a:t>Identify Strengths and Weaknesses (internal factors).</a:t>
            </a:r>
          </a:p>
          <a:p>
            <a:r>
              <a:rPr lang="en-US" sz="2900" dirty="0"/>
              <a:t>Identify Opportunities and Threats (external factors).</a:t>
            </a:r>
          </a:p>
          <a:p>
            <a:r>
              <a:rPr lang="en-US" sz="2900" dirty="0"/>
              <a:t>Combine findings to define strategies.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B7F15B8-430F-1D6C-3FD3-3DEF0ACA47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9090303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/>
              </a:rPr>
              <a:t>SWOT </a:t>
            </a:r>
            <a:r>
              <a:rPr lang="el-GR" altLang="el-GR" dirty="0" err="1">
                <a:solidFill>
                  <a:schemeClr val="tx1"/>
                </a:solidFill>
                <a:latin typeface="Arial"/>
              </a:rPr>
              <a:t>Analysis</a:t>
            </a:r>
            <a:r>
              <a:rPr lang="el-GR" altLang="el-GR" dirty="0">
                <a:solidFill>
                  <a:schemeClr val="tx1"/>
                </a:solidFill>
                <a:latin typeface="Arial"/>
              </a:rPr>
              <a:t> – Social Farming1/2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5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0A6C1BD-D54B-4BEB-D16D-ACCA732A8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D0CE614-978C-A4A5-DD2C-AD8D34719D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578430"/>
            <a:ext cx="10515600" cy="441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2200" b="1" dirty="0"/>
              <a:t>Example (Social Farming Enterprise):</a:t>
            </a:r>
            <a:endParaRPr lang="en-US" sz="2200" dirty="0"/>
          </a:p>
          <a:p>
            <a:r>
              <a:rPr lang="en-US" sz="2200" b="1" dirty="0"/>
              <a:t>Strengths:</a:t>
            </a:r>
            <a:r>
              <a:rPr lang="en-US" sz="2200" dirty="0"/>
              <a:t> Strong community support, diversified activities (farming + education + </a:t>
            </a:r>
            <a:r>
              <a:rPr lang="en-US" sz="2200" dirty="0" err="1"/>
              <a:t>agri</a:t>
            </a:r>
            <a:r>
              <a:rPr lang="en-US" sz="2200" dirty="0"/>
              <a:t>-tourism).</a:t>
            </a:r>
          </a:p>
          <a:p>
            <a:r>
              <a:rPr lang="en-US" sz="2200" b="1" dirty="0"/>
              <a:t>Weaknesses:</a:t>
            </a:r>
            <a:r>
              <a:rPr lang="en-US" sz="2200" dirty="0"/>
              <a:t> Dependence on grants, seasonality of production.</a:t>
            </a:r>
          </a:p>
          <a:p>
            <a:r>
              <a:rPr lang="en-US" sz="2200" b="1" dirty="0"/>
              <a:t>Opportunities:</a:t>
            </a:r>
            <a:r>
              <a:rPr lang="en-US" sz="2200" dirty="0"/>
              <a:t> Growing interest in </a:t>
            </a:r>
            <a:r>
              <a:rPr lang="en-US" sz="2200" dirty="0" err="1"/>
              <a:t>agri</a:t>
            </a:r>
            <a:r>
              <a:rPr lang="en-US" sz="2200" dirty="0"/>
              <a:t>-tourism, availability of EU and national funding programs.</a:t>
            </a:r>
          </a:p>
          <a:p>
            <a:r>
              <a:rPr lang="en-US" sz="2200" b="1" dirty="0"/>
              <a:t>Threats:</a:t>
            </a:r>
            <a:r>
              <a:rPr lang="en-US" sz="2200" dirty="0"/>
              <a:t> Climate change, economic uncertainty, competition from larger enterprises.</a:t>
            </a:r>
            <a:endParaRPr lang="el-GR" sz="2200" dirty="0"/>
          </a:p>
          <a:p>
            <a:endParaRPr lang="en-US" sz="2200" dirty="0"/>
          </a:p>
          <a:p>
            <a:pPr marL="114300" indent="0">
              <a:buNone/>
            </a:pPr>
            <a:r>
              <a:rPr lang="en-US" sz="2200" dirty="0"/>
              <a:t>📌 SWOT helps social farm managers to develop strategies that:</a:t>
            </a:r>
          </a:p>
          <a:p>
            <a:r>
              <a:rPr lang="en-US" sz="2200" dirty="0"/>
              <a:t>Build on strengths.</a:t>
            </a:r>
          </a:p>
          <a:p>
            <a:r>
              <a:rPr lang="en-US" sz="2200" dirty="0"/>
              <a:t>Minimize weaknesses.</a:t>
            </a:r>
          </a:p>
          <a:p>
            <a:r>
              <a:rPr lang="en-US" sz="2200" dirty="0"/>
              <a:t>Exploit opportunities.</a:t>
            </a:r>
          </a:p>
          <a:p>
            <a:r>
              <a:rPr lang="en-US" sz="2200" dirty="0"/>
              <a:t>Counteract threats.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851A6C6-BDF6-A160-659D-79342ACF64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9201815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/>
              </a:rPr>
              <a:t>SWOT </a:t>
            </a:r>
            <a:r>
              <a:rPr lang="el-GR" altLang="el-GR" dirty="0" err="1">
                <a:solidFill>
                  <a:schemeClr val="tx1"/>
                </a:solidFill>
                <a:latin typeface="Arial"/>
              </a:rPr>
              <a:t>Analysis</a:t>
            </a:r>
            <a:r>
              <a:rPr lang="el-GR" altLang="el-GR" dirty="0">
                <a:solidFill>
                  <a:schemeClr val="tx1"/>
                </a:solidFill>
                <a:latin typeface="Arial"/>
              </a:rPr>
              <a:t> – Social </a:t>
            </a:r>
            <a:r>
              <a:rPr lang="el-GR" altLang="el-GR" dirty="0" err="1">
                <a:solidFill>
                  <a:schemeClr val="tx1"/>
                </a:solidFill>
                <a:latin typeface="Arial"/>
              </a:rPr>
              <a:t>Farming</a:t>
            </a:r>
            <a:r>
              <a:rPr lang="el-GR" altLang="el-GR" dirty="0">
                <a:solidFill>
                  <a:schemeClr val="tx1"/>
                </a:solidFill>
                <a:latin typeface="Arial"/>
              </a:rPr>
              <a:t> 2/2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139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FB7C811-A56F-6C73-2A24-8D0F422D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49822451-D04B-F214-701D-09D32AC65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3028" y="1393372"/>
            <a:ext cx="11462658" cy="336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114300" indent="0">
              <a:buNone/>
            </a:pPr>
            <a:r>
              <a:rPr lang="en-US" b="1" dirty="0"/>
              <a:t>What is AHP?</a:t>
            </a:r>
          </a:p>
          <a:p>
            <a:r>
              <a:rPr lang="en-US" dirty="0"/>
              <a:t>A structured decision-making tool for prioritizing alternatives with multiple criteria.</a:t>
            </a:r>
          </a:p>
          <a:p>
            <a:r>
              <a:rPr lang="en-US" dirty="0"/>
              <a:t>Developed by Thomas Saaty, based on pairwise comparisons and consistency checks.</a:t>
            </a:r>
          </a:p>
          <a:p>
            <a:r>
              <a:rPr lang="en-US" dirty="0"/>
              <a:t>Widely used in project evaluation, resource allocation, and stakeholder decision-making.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b="1" dirty="0"/>
              <a:t>Key Steps in AHP:</a:t>
            </a:r>
          </a:p>
          <a:p>
            <a:pPr marL="114300" indent="0">
              <a:buNone/>
            </a:pPr>
            <a:r>
              <a:rPr lang="en-US" dirty="0"/>
              <a:t>1. Define the goal (e.g., choosing the best diversification strategy).</a:t>
            </a:r>
          </a:p>
          <a:p>
            <a:pPr marL="114300" indent="0">
              <a:buNone/>
            </a:pPr>
            <a:r>
              <a:rPr lang="en-US" dirty="0"/>
              <a:t>2. Structure the hierarchy (Goal → Criteria → Alternatives).</a:t>
            </a:r>
          </a:p>
          <a:p>
            <a:pPr marL="114300" indent="0">
              <a:buNone/>
            </a:pPr>
            <a:r>
              <a:rPr lang="en-US" dirty="0"/>
              <a:t>3. Conduct pairwise comparisons of criteria and alternatives.</a:t>
            </a:r>
          </a:p>
          <a:p>
            <a:pPr marL="114300" indent="0">
              <a:buNone/>
            </a:pPr>
            <a:r>
              <a:rPr lang="en-US" dirty="0"/>
              <a:t>4. Calculate weights and consistency ratio.</a:t>
            </a:r>
          </a:p>
          <a:p>
            <a:pPr marL="114300" indent="0">
              <a:buNone/>
            </a:pPr>
            <a:r>
              <a:rPr lang="en-US" dirty="0"/>
              <a:t>5. Select the alternative with the highest weighted score.</a:t>
            </a:r>
          </a:p>
          <a:p>
            <a:endParaRPr lang="en-US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079D66D5-3BB8-4245-8D86-7031F9FBEE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n-US" dirty="0">
                <a:latin typeface="+mn-lt"/>
              </a:rPr>
              <a:t>AHP – Analytic Hierarchy Process</a:t>
            </a:r>
            <a:endParaRPr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71A3D-0868-D24C-6D77-EC0E0FC20F66}"/>
              </a:ext>
            </a:extLst>
          </p:cNvPr>
          <p:cNvSpPr txBox="1"/>
          <p:nvPr/>
        </p:nvSpPr>
        <p:spPr>
          <a:xfrm>
            <a:off x="4860471" y="4615543"/>
            <a:ext cx="7331529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(Choosing Diversification Strategy):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Goal: Best option for a social farm.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Criteria: Profitability, Social Impact, Sustainability, Feasibility.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Alternatives: Agrotourism, Direct Sales, Educational Programs.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Pairwise comparisons show Agrotourism scores highest (financial returns + community engagement).</a:t>
            </a:r>
          </a:p>
        </p:txBody>
      </p:sp>
    </p:spTree>
    <p:extLst>
      <p:ext uri="{BB962C8B-B14F-4D97-AF65-F5344CB8AC3E}">
        <p14:creationId xmlns:p14="http://schemas.microsoft.com/office/powerpoint/2010/main" val="1594706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71CEE3F-16F9-C880-0557-480940B0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51E115F-7740-ACF5-B1C6-FEC4073109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51560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dirty="0"/>
              <a:t>Indicators highlighting trends at the European level: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1.3% contribution of agriculture to GDP (2024)</a:t>
            </a:r>
          </a:p>
          <a:p>
            <a:r>
              <a:rPr lang="en-US" dirty="0"/>
              <a:t>€234 billion gross agricultural value (EU)</a:t>
            </a:r>
          </a:p>
          <a:p>
            <a:r>
              <a:rPr lang="en-US" dirty="0"/>
              <a:t>Decline in the number of farms, increase in productivity</a:t>
            </a:r>
          </a:p>
          <a:p>
            <a:r>
              <a:rPr lang="en-US" dirty="0"/>
              <a:t>29–33% of agricultural holdings owned by women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210424B0-AFE4-9FF3-2443-E4D29F979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Statistics – EU &amp; Social Farming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868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25F21D8-73DF-DC86-DE43-66E9B7614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805A92B-DAE6-03BC-311F-32368B3A8D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51560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dirty="0"/>
              <a:t>Drivers and barriers affecting implementation:</a:t>
            </a:r>
            <a:br>
              <a:rPr lang="en-US" dirty="0"/>
            </a:b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Drivers:</a:t>
            </a:r>
            <a:r>
              <a:rPr lang="en-US" dirty="0"/>
              <a:t> Funding, environmental awareness, social policy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Barriers:</a:t>
            </a:r>
            <a:r>
              <a:rPr lang="en-US" dirty="0"/>
              <a:t> Infrastructure, training, legal gaps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ADEBBDF-2846-0FCE-C007-42CC6334B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9074606" cy="121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Drivers &amp; Barriers in Social Farming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6493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B1DD531-09E2-7D63-32A3-6B77386B8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E532E30-7841-BF26-1175-8CC1B7F2F7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515600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Why is securing funding critical?</a:t>
            </a:r>
            <a:br>
              <a:rPr lang="en-US" dirty="0"/>
            </a:br>
            <a:endParaRPr lang="en-US" dirty="0"/>
          </a:p>
          <a:p>
            <a:pPr marL="114300" indent="0">
              <a:buNone/>
            </a:pPr>
            <a:r>
              <a:rPr lang="en-US" dirty="0"/>
              <a:t>A social farming enterprise often:</a:t>
            </a:r>
          </a:p>
          <a:p>
            <a:r>
              <a:rPr lang="en-US" dirty="0"/>
              <a:t>Undertakes social work without immediate financial return.</a:t>
            </a:r>
          </a:p>
          <a:p>
            <a:r>
              <a:rPr lang="en-US" dirty="0"/>
              <a:t>Needs to invest in training, infrastructure, and human resources.</a:t>
            </a:r>
          </a:p>
          <a:p>
            <a:r>
              <a:rPr lang="en-US" dirty="0"/>
              <a:t>Faces liquidity constraints (e.g., delayed sales, seasonal production).</a:t>
            </a:r>
          </a:p>
          <a:p>
            <a:r>
              <a:rPr lang="en-US" dirty="0"/>
              <a:t>For these reasons, it is essential to have funding sources that do not rely solely on the market.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762AF4D-F16D-93F5-FF86-1C19B26619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Accessing Funding</a:t>
            </a:r>
          </a:p>
        </p:txBody>
      </p:sp>
    </p:spTree>
    <p:extLst>
      <p:ext uri="{BB962C8B-B14F-4D97-AF65-F5344CB8AC3E}">
        <p14:creationId xmlns:p14="http://schemas.microsoft.com/office/powerpoint/2010/main" val="283130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877F8E4-F26D-7FE5-FD4C-3363D0BE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46567E12-2C22-D72C-993A-D4B5F37FC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481329"/>
            <a:ext cx="11521876" cy="4507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b="1" dirty="0"/>
              <a:t>Regional Programs – e.g., LEADER</a:t>
            </a:r>
            <a:br>
              <a:rPr lang="en-US" dirty="0"/>
            </a:br>
            <a:r>
              <a:rPr lang="en-US" dirty="0"/>
              <a:t>Local development programs that support: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Creation of social enterprises in rural areas.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Investments in agricultural infrastructure with social impact.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Development of local partnerships (e.g., farms, tourism, education).</a:t>
            </a:r>
            <a:br>
              <a:rPr lang="en-US" dirty="0"/>
            </a:br>
            <a:r>
              <a:rPr lang="en-US" dirty="0"/>
              <a:t>Often implemented through Local Action Groups (LAGs), offering flexibility and in-depth understanding of each region’s needs.</a:t>
            </a:r>
          </a:p>
          <a:p>
            <a:r>
              <a:rPr lang="en-US" b="1" dirty="0"/>
              <a:t>National Social Economy Programs</a:t>
            </a:r>
            <a:br>
              <a:rPr lang="en-US" dirty="0"/>
            </a:br>
            <a:r>
              <a:rPr lang="en-US" dirty="0"/>
              <a:t>E.g., funded by Ministries, Regions, or Operational Programs (such as </a:t>
            </a:r>
            <a:r>
              <a:rPr lang="en-US" dirty="0" err="1"/>
              <a:t>EPAnEK</a:t>
            </a:r>
            <a:r>
              <a:rPr lang="en-US" dirty="0"/>
              <a:t> in Greece):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DEFBEA9-D8AE-F6E1-07B0-B57BD2B412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Practical Funding Sources:</a:t>
            </a:r>
          </a:p>
        </p:txBody>
      </p:sp>
    </p:spTree>
    <p:extLst>
      <p:ext uri="{BB962C8B-B14F-4D97-AF65-F5344CB8AC3E}">
        <p14:creationId xmlns:p14="http://schemas.microsoft.com/office/powerpoint/2010/main" val="320367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195CA6C-30AA-9F14-25E7-5A9ED9D1E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DE4F4677-7E75-B648-D821-B795281C6C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65741"/>
            <a:ext cx="10624458" cy="433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Support for Social Cooperative Enterprises (KOINSEP).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Programs for integrating vulnerable groups into employment.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Funding for fixed assets, operating expenses, or payroll.</a:t>
            </a:r>
          </a:p>
          <a:p>
            <a:r>
              <a:rPr lang="en-US" b="1" dirty="0"/>
              <a:t>European Programs – Erasmus+, </a:t>
            </a:r>
            <a:r>
              <a:rPr lang="en-US" b="1" dirty="0" err="1"/>
              <a:t>EaSI</a:t>
            </a:r>
            <a:r>
              <a:rPr lang="en-US" b="1" dirty="0"/>
              <a:t>, Interreg, etc.</a:t>
            </a:r>
            <a:endParaRPr lang="en-US" dirty="0"/>
          </a:p>
          <a:p>
            <a:r>
              <a:rPr lang="en-US" b="1" dirty="0"/>
              <a:t>Erasmus+:</a:t>
            </a:r>
            <a:r>
              <a:rPr lang="en-US" dirty="0"/>
              <a:t> Funding for educational and social initiatives, such as youth exchanges, beneficiary training, and empowerment of target groups.</a:t>
            </a:r>
          </a:p>
          <a:p>
            <a:r>
              <a:rPr lang="en-US" b="1" dirty="0" err="1"/>
              <a:t>EaSI</a:t>
            </a:r>
            <a:r>
              <a:rPr lang="en-US" b="1" dirty="0"/>
              <a:t> (</a:t>
            </a:r>
            <a:r>
              <a:rPr lang="en-US" b="1" dirty="0" err="1"/>
              <a:t>Programme</a:t>
            </a:r>
            <a:r>
              <a:rPr lang="en-US" b="1" dirty="0"/>
              <a:t> for Employment and Social Innovation):</a:t>
            </a:r>
            <a:r>
              <a:rPr lang="en-US" dirty="0"/>
              <a:t> Support for social enterprises through microfinance and social innovation initiatives.</a:t>
            </a:r>
          </a:p>
          <a:p>
            <a:r>
              <a:rPr lang="en-US" b="1" dirty="0"/>
              <a:t>Interreg:</a:t>
            </a:r>
            <a:r>
              <a:rPr lang="en-US" dirty="0"/>
              <a:t> Cross-border cooperation for sustainable development — ideal for social farms in border regions.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A7E10016-A200-BE5B-FD6F-32EA859804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dirty="0">
                <a:solidFill>
                  <a:schemeClr val="tx1"/>
                </a:solidFill>
                <a:latin typeface="Arial" panose="020B0604020202020204" pitchFamily="34" charset="0"/>
              </a:rPr>
              <a:t>Practical Funding Sources:</a:t>
            </a:r>
          </a:p>
        </p:txBody>
      </p:sp>
    </p:spTree>
    <p:extLst>
      <p:ext uri="{BB962C8B-B14F-4D97-AF65-F5344CB8AC3E}">
        <p14:creationId xmlns:p14="http://schemas.microsoft.com/office/powerpoint/2010/main" val="1175446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45686F4-C8D2-D511-EFA2-B79C692B5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D51A2A3E-5233-7F29-737B-0461E866E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7249" y="1397675"/>
            <a:ext cx="6166975" cy="475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indent="0">
              <a:buNone/>
            </a:pPr>
            <a:r>
              <a:rPr lang="el-GR" sz="1800" b="1" dirty="0">
                <a:ea typeface="+mn-lt"/>
                <a:cs typeface="+mn-lt"/>
              </a:rPr>
              <a:t> LEADER (Liaison Entre Actions de Développement de l'Économie Rurale) is a European approach to local rural development with the following characteristics: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Participatory (bottom-up):</a:t>
            </a:r>
            <a:r>
              <a:rPr lang="el-GR" sz="1800" dirty="0">
                <a:ea typeface="+mn-lt"/>
                <a:cs typeface="+mn-lt"/>
              </a:rPr>
              <a:t> Local communities decide on their own needs.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Flexible:</a:t>
            </a:r>
            <a:r>
              <a:rPr lang="el-GR" sz="1800" dirty="0">
                <a:ea typeface="+mn-lt"/>
                <a:cs typeface="+mn-lt"/>
              </a:rPr>
              <a:t> Adapted to the specific characteristics of each area.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Collaborative:</a:t>
            </a:r>
            <a:r>
              <a:rPr lang="el-GR" sz="1800" dirty="0">
                <a:ea typeface="+mn-lt"/>
                <a:cs typeface="+mn-lt"/>
              </a:rPr>
              <a:t> Involving municipalities, NGOs, social cooperatives, and local producers.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Innovative:</a:t>
            </a:r>
            <a:r>
              <a:rPr lang="el-GR" sz="1800" dirty="0">
                <a:ea typeface="+mn-lt"/>
                <a:cs typeface="+mn-lt"/>
              </a:rPr>
              <a:t> Funds pilot projects of social, environmental, and economic value.</a:t>
            </a:r>
            <a:endParaRPr lang="el-GR" sz="1800" dirty="0"/>
          </a:p>
          <a:p>
            <a:pPr marL="0" indent="0">
              <a:buNone/>
            </a:pPr>
            <a:endParaRPr lang="el-GR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1800" dirty="0">
                <a:ea typeface="+mn-lt"/>
                <a:cs typeface="+mn-lt"/>
              </a:rPr>
              <a:t>📌 Implemented through </a:t>
            </a:r>
            <a:r>
              <a:rPr lang="el-GR" sz="1800" b="1" dirty="0">
                <a:ea typeface="+mn-lt"/>
                <a:cs typeface="+mn-lt"/>
              </a:rPr>
              <a:t>Local Action Groups (LAGs)</a:t>
            </a:r>
            <a:r>
              <a:rPr lang="el-GR" sz="1800" dirty="0">
                <a:ea typeface="+mn-lt"/>
                <a:cs typeface="+mn-lt"/>
              </a:rPr>
              <a:t>.</a:t>
            </a:r>
            <a:br>
              <a:rPr lang="en-US" sz="1800" dirty="0"/>
            </a:br>
            <a:endParaRPr lang="en-US" sz="1800" dirty="0"/>
          </a:p>
          <a:p>
            <a:r>
              <a:rPr lang="el-GR" sz="1800" b="1" dirty="0">
                <a:ea typeface="+mn-lt"/>
                <a:cs typeface="+mn-lt"/>
              </a:rPr>
              <a:t>Funding – Where does it come from?</a:t>
            </a:r>
            <a:endParaRPr lang="el-GR" sz="1800" dirty="0"/>
          </a:p>
          <a:p>
            <a:r>
              <a:rPr lang="el-GR" sz="1800" b="1" dirty="0">
                <a:ea typeface="+mn-lt"/>
                <a:cs typeface="+mn-lt"/>
              </a:rPr>
              <a:t>EAFRD – European Agricultural Fund for Rural Development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Through Greece’s </a:t>
            </a:r>
            <a:r>
              <a:rPr lang="el-GR" sz="1800" b="1" dirty="0">
                <a:ea typeface="+mn-lt"/>
                <a:cs typeface="+mn-lt"/>
              </a:rPr>
              <a:t>Rural Development Programme (RDP)</a:t>
            </a:r>
            <a:endParaRPr lang="el-GR" sz="1800" dirty="0"/>
          </a:p>
          <a:p>
            <a:r>
              <a:rPr lang="el-GR" sz="1800" dirty="0">
                <a:ea typeface="+mn-lt"/>
                <a:cs typeface="+mn-lt"/>
              </a:rPr>
              <a:t>Specifically under </a:t>
            </a:r>
            <a:r>
              <a:rPr lang="el-GR" sz="1800" b="1" dirty="0">
                <a:ea typeface="+mn-lt"/>
                <a:cs typeface="+mn-lt"/>
              </a:rPr>
              <a:t>Measure 19: Support for local development via LEADER (CLLD)</a:t>
            </a:r>
            <a:endParaRPr lang="el-GR" sz="18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4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A020B8DA-FE26-66DD-AC44-2DC20B4C88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1466" y="255398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dirty="0">
                <a:ea typeface="+mj-lt"/>
                <a:cs typeface="+mj-lt"/>
              </a:rPr>
              <a:t>🌿 What is LEADER?</a:t>
            </a:r>
            <a:endParaRPr lang="el-GR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1DFAE0-E57E-C017-BA48-E2B7DA7676D7}"/>
              </a:ext>
            </a:extLst>
          </p:cNvPr>
          <p:cNvSpPr txBox="1"/>
          <p:nvPr/>
        </p:nvSpPr>
        <p:spPr>
          <a:xfrm>
            <a:off x="6492240" y="3588272"/>
            <a:ext cx="5401927" cy="26409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does LEADER fund?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Creation or upgrading of infrastructure in social farms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Equipment, training programmes, and social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Networking among stakeholders for local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Promotion of sustainable and inclusive rural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3F53AE-F241-8FA4-9402-C41101B73BB7}"/>
              </a:ext>
            </a:extLst>
          </p:cNvPr>
          <p:cNvSpPr txBox="1"/>
          <p:nvPr/>
        </p:nvSpPr>
        <p:spPr>
          <a:xfrm>
            <a:off x="6492240" y="1397675"/>
            <a:ext cx="5401926" cy="2031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Cooperative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Non-Governmental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NGOs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Authorities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Municipalities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Agricultural &amp;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cooperatives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Medium-sized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SMEs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Cultural/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Environmental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Associations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073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47EFE0F-4111-74C8-BDD2-EBF258F55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12FABC4-1188-D837-1B3C-19ABD6330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1257" y="1393370"/>
            <a:ext cx="10461172" cy="486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114300" indent="0">
              <a:buNone/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LEADER and Social Farming – An Ideal Combination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dirty="0"/>
              <a:t>LEADER is an ideal support tool for social farms because it:</a:t>
            </a:r>
          </a:p>
          <a:p>
            <a:pPr marL="228600" indent="-228600">
              <a:buFont typeface=""/>
              <a:buChar char="•"/>
            </a:pPr>
            <a:r>
              <a:rPr lang="en-US" dirty="0"/>
              <a:t>Funds small-scale, local interventions</a:t>
            </a:r>
          </a:p>
          <a:p>
            <a:pPr marL="228600" indent="-228600">
              <a:buFont typeface=""/>
              <a:buChar char="•"/>
            </a:pPr>
            <a:r>
              <a:rPr lang="en-US" dirty="0" err="1"/>
              <a:t>Emphasises</a:t>
            </a:r>
            <a:r>
              <a:rPr lang="en-US" dirty="0"/>
              <a:t> social inclusion and the employment of vulnerable groups</a:t>
            </a:r>
          </a:p>
          <a:p>
            <a:pPr marL="228600" indent="-228600">
              <a:buFont typeface=""/>
              <a:buChar char="•"/>
            </a:pPr>
            <a:r>
              <a:rPr lang="en-US" dirty="0"/>
              <a:t>Strengthens collaborative and cross-sector partnerships</a:t>
            </a:r>
          </a:p>
          <a:p>
            <a:pPr marL="228600" indent="-228600">
              <a:buFont typeface=""/>
              <a:buChar char="•"/>
            </a:pPr>
            <a:r>
              <a:rPr lang="en-US" dirty="0"/>
              <a:t>Promotes green and sustainable practices</a:t>
            </a:r>
          </a:p>
          <a:p>
            <a:pPr marL="228600" indent="-228600">
              <a:buFont typeface=""/>
              <a:buChar char="•"/>
            </a:pPr>
            <a:endParaRPr lang="en-US" dirty="0"/>
          </a:p>
          <a:p>
            <a:pPr marL="114300" indent="0">
              <a:buNone/>
            </a:pPr>
            <a:r>
              <a:rPr lang="en-US" b="1" dirty="0">
                <a:ea typeface="+mn-lt"/>
                <a:cs typeface="+mn-lt"/>
              </a:rPr>
              <a:t>How to Get Started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Contact the Local Action Group (LAG) in your area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Get informed about the open calls for proposals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Receive support in drafting your proposal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Submit your application online via </a:t>
            </a:r>
            <a:r>
              <a:rPr lang="en-US" b="1" dirty="0">
                <a:ea typeface="+mn-lt"/>
                <a:cs typeface="+mn-lt"/>
              </a:rPr>
              <a:t>OPSAA</a:t>
            </a:r>
            <a:r>
              <a:rPr lang="en-US" dirty="0">
                <a:ea typeface="+mn-lt"/>
                <a:cs typeface="+mn-lt"/>
              </a:rPr>
              <a:t> (Integrated Information System for Agricultural Development)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If approved, begin implementing your project</a:t>
            </a:r>
            <a:endParaRPr lang="en-US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CFBE7F3-C27B-7ECB-D419-3C45892FB4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365126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dirty="0">
                <a:ea typeface="+mj-lt"/>
                <a:cs typeface="+mj-lt"/>
              </a:rPr>
              <a:t>🌿 What </a:t>
            </a:r>
            <a:r>
              <a:rPr lang="el-GR" dirty="0" err="1">
                <a:ea typeface="+mj-lt"/>
                <a:cs typeface="+mj-lt"/>
              </a:rPr>
              <a:t>is</a:t>
            </a:r>
            <a:r>
              <a:rPr lang="el-GR" dirty="0">
                <a:ea typeface="+mj-lt"/>
                <a:cs typeface="+mj-lt"/>
              </a:rPr>
              <a:t> </a:t>
            </a:r>
            <a:r>
              <a:rPr lang="en-US" dirty="0">
                <a:ea typeface="+mj-lt"/>
                <a:cs typeface="+mj-lt"/>
              </a:rPr>
              <a:t>the </a:t>
            </a:r>
            <a:r>
              <a:rPr lang="el-GR" dirty="0">
                <a:ea typeface="+mj-lt"/>
                <a:cs typeface="+mj-lt"/>
              </a:rPr>
              <a:t>LEADER</a:t>
            </a:r>
            <a:r>
              <a:rPr lang="en-US" dirty="0">
                <a:ea typeface="+mj-lt"/>
                <a:cs typeface="+mj-lt"/>
              </a:rPr>
              <a:t> tool</a:t>
            </a:r>
            <a:r>
              <a:rPr lang="el-GR" dirty="0">
                <a:ea typeface="+mj-lt"/>
                <a:cs typeface="+mj-lt"/>
              </a:rPr>
              <a:t>?</a:t>
            </a:r>
            <a:endParaRPr lang="el-GR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016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FB123A3-B980-F6BF-D141-A27803BE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8655DD3-885D-DB64-2E28-2F7A296602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1841" y="1582783"/>
            <a:ext cx="10461172" cy="468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114300" indent="0">
              <a:buNone/>
            </a:pPr>
            <a:r>
              <a:rPr lang="el-GR" b="1" dirty="0">
                <a:ea typeface="+mn-lt"/>
                <a:cs typeface="+mn-lt"/>
              </a:rPr>
              <a:t>In the Achaia region, the LEADER programme is implemented by:</a:t>
            </a:r>
            <a:endParaRPr lang="el-GR" dirty="0"/>
          </a:p>
          <a:p>
            <a:pPr marL="114300" indent="0">
              <a:buNone/>
            </a:pPr>
            <a:r>
              <a:rPr lang="el-GR" dirty="0">
                <a:ea typeface="+mn-lt"/>
                <a:cs typeface="+mn-lt"/>
              </a:rPr>
              <a:t>🏢 </a:t>
            </a:r>
            <a:r>
              <a:rPr lang="el-GR" b="1" dirty="0">
                <a:ea typeface="+mn-lt"/>
                <a:cs typeface="+mn-lt"/>
              </a:rPr>
              <a:t>ACHAIA – Development S.A. of Local Authorities</a:t>
            </a: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(Development Company of Local Government Organisations)</a:t>
            </a:r>
            <a:endParaRPr lang="el-GR" dirty="0"/>
          </a:p>
          <a:p>
            <a:pPr marL="114300" indent="0">
              <a:buNone/>
            </a:pPr>
            <a:r>
              <a:rPr lang="el-GR" dirty="0">
                <a:ea typeface="+mn-lt"/>
                <a:cs typeface="+mn-lt"/>
              </a:rPr>
              <a:t>📍 </a:t>
            </a:r>
            <a:r>
              <a:rPr lang="el-GR" b="1" dirty="0">
                <a:ea typeface="+mn-lt"/>
                <a:cs typeface="+mn-lt"/>
              </a:rPr>
              <a:t>Head Office:</a:t>
            </a:r>
            <a:r>
              <a:rPr lang="el-GR" dirty="0">
                <a:ea typeface="+mn-lt"/>
                <a:cs typeface="+mn-lt"/>
              </a:rPr>
              <a:t> Aratou 20 &amp; Ag. Dionysiou, Patras</a:t>
            </a:r>
            <a:br>
              <a:rPr lang="el-GR" dirty="0">
                <a:ea typeface="+mn-lt"/>
                <a:cs typeface="+mn-lt"/>
              </a:rPr>
            </a:br>
            <a:r>
              <a:rPr lang="el-GR" dirty="0">
                <a:ea typeface="+mn-lt"/>
                <a:cs typeface="+mn-lt"/>
              </a:rPr>
              <a:t> 📞 </a:t>
            </a:r>
            <a:r>
              <a:rPr lang="el-GR" b="1" dirty="0">
                <a:ea typeface="+mn-lt"/>
                <a:cs typeface="+mn-lt"/>
              </a:rPr>
              <a:t>Telephone:</a:t>
            </a:r>
            <a:r>
              <a:rPr lang="el-GR" dirty="0">
                <a:ea typeface="+mn-lt"/>
                <a:cs typeface="+mn-lt"/>
              </a:rPr>
              <a:t> +30 2610 622730</a:t>
            </a:r>
            <a:br>
              <a:rPr lang="el-GR" dirty="0">
                <a:ea typeface="+mn-lt"/>
                <a:cs typeface="+mn-lt"/>
              </a:rPr>
            </a:br>
            <a:r>
              <a:rPr lang="el-GR" dirty="0">
                <a:ea typeface="+mn-lt"/>
                <a:cs typeface="+mn-lt"/>
              </a:rPr>
              <a:t> 📧 </a:t>
            </a:r>
            <a:r>
              <a:rPr lang="el-GR" b="1" dirty="0">
                <a:ea typeface="+mn-lt"/>
                <a:cs typeface="+mn-lt"/>
              </a:rPr>
              <a:t>Email: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>
                <a:ea typeface="+mn-lt"/>
                <a:cs typeface="+mn-lt"/>
                <a:hlinkClick r:id="rId4"/>
              </a:rPr>
              <a:t>info@achaiasa.gr</a:t>
            </a:r>
            <a:br>
              <a:rPr lang="el-GR" dirty="0">
                <a:ea typeface="+mn-lt"/>
                <a:cs typeface="+mn-lt"/>
              </a:rPr>
            </a:br>
            <a:r>
              <a:rPr lang="el-GR" dirty="0">
                <a:ea typeface="+mn-lt"/>
                <a:cs typeface="+mn-lt"/>
              </a:rPr>
              <a:t> 🌐 </a:t>
            </a:r>
            <a:r>
              <a:rPr lang="el-GR" b="1" dirty="0">
                <a:ea typeface="+mn-lt"/>
                <a:cs typeface="+mn-lt"/>
              </a:rPr>
              <a:t>Website: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>
                <a:ea typeface="+mn-lt"/>
                <a:cs typeface="+mn-lt"/>
                <a:hlinkClick r:id="rId5"/>
              </a:rPr>
              <a:t>www.achaiasa.gr</a:t>
            </a:r>
            <a:br>
              <a:rPr lang="en-US" dirty="0"/>
            </a:br>
            <a:endParaRPr lang="en-US" dirty="0"/>
          </a:p>
          <a:p>
            <a:pPr marL="114300" indent="0">
              <a:buNone/>
            </a:pPr>
            <a:r>
              <a:rPr lang="el-GR" dirty="0">
                <a:ea typeface="+mn-lt"/>
                <a:cs typeface="+mn-lt"/>
              </a:rPr>
              <a:t>📌 </a:t>
            </a:r>
            <a:r>
              <a:rPr lang="el-GR" b="1" dirty="0">
                <a:ea typeface="+mn-lt"/>
                <a:cs typeface="+mn-lt"/>
              </a:rPr>
              <a:t>What ACHAIA S.A. provides: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Information on current LEADER calls for proposals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Support in preparing application dossiers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Technical assistance for Social Cooperative Enterprises (SCEs), municipalities, NGOs, and farmers</a:t>
            </a:r>
            <a:endParaRPr lang="el-GR" dirty="0"/>
          </a:p>
          <a:p>
            <a:r>
              <a:rPr lang="el-GR" dirty="0">
                <a:ea typeface="+mn-lt"/>
                <a:cs typeface="+mn-lt"/>
              </a:rPr>
              <a:t>Investment support in:</a:t>
            </a:r>
            <a:endParaRPr lang="el-GR" dirty="0"/>
          </a:p>
          <a:p>
            <a:pPr lvl="1"/>
            <a:r>
              <a:rPr lang="el-GR" dirty="0">
                <a:ea typeface="+mn-lt"/>
                <a:cs typeface="+mn-lt"/>
              </a:rPr>
              <a:t>Social and cultural infrastructure</a:t>
            </a:r>
            <a:endParaRPr lang="el-GR" dirty="0"/>
          </a:p>
          <a:p>
            <a:pPr lvl="1"/>
            <a:r>
              <a:rPr lang="el-GR" dirty="0">
                <a:ea typeface="+mn-lt"/>
                <a:cs typeface="+mn-lt"/>
              </a:rPr>
              <a:t>Environmental and agrotourism projects</a:t>
            </a:r>
            <a:endParaRPr lang="el-GR" dirty="0"/>
          </a:p>
          <a:p>
            <a:pPr lvl="1"/>
            <a:r>
              <a:rPr lang="el-GR" dirty="0">
                <a:ea typeface="+mn-lt"/>
                <a:cs typeface="+mn-lt"/>
              </a:rPr>
              <a:t>Innovative social farming initiatives</a:t>
            </a:r>
            <a:endParaRPr lang="el-G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06B0A62-9F97-98C9-B8A3-0FE382E898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0882" y="228600"/>
            <a:ext cx="9284918" cy="1164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dirty="0">
                <a:ea typeface="+mj-lt"/>
                <a:cs typeface="+mj-lt"/>
              </a:rPr>
              <a:t>Where can someone apply in Achaia</a:t>
            </a:r>
            <a:r>
              <a:rPr lang="en-US" dirty="0">
                <a:ea typeface="+mj-lt"/>
                <a:cs typeface="+mj-lt"/>
              </a:rPr>
              <a:t>/Greece</a:t>
            </a:r>
            <a:r>
              <a:rPr lang="el-GR" dirty="0">
                <a:ea typeface="+mj-lt"/>
                <a:cs typeface="+mj-lt"/>
              </a:rPr>
              <a:t> for the LEADER programme?</a:t>
            </a:r>
            <a:endParaRPr lang="el-GR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491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2A86D36-C09E-7D85-82ED-C31F5EF2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8D1E594-70DD-5D5A-E20B-4ADB0E201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1256" y="1251857"/>
            <a:ext cx="11635088" cy="5007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r>
              <a:rPr lang="el-GR" sz="5600" b="1" dirty="0">
                <a:ea typeface="+mn-lt"/>
                <a:cs typeface="+mn-lt"/>
              </a:rPr>
              <a:t>Management of European Programmes – Patras</a:t>
            </a:r>
            <a:br>
              <a:rPr lang="el-GR" sz="5600" b="1" dirty="0">
                <a:ea typeface="+mn-lt"/>
                <a:cs typeface="+mn-lt"/>
              </a:rPr>
            </a:br>
            <a:r>
              <a:rPr lang="el-GR" sz="5600" b="1" dirty="0">
                <a:ea typeface="+mn-lt"/>
                <a:cs typeface="+mn-lt"/>
              </a:rPr>
              <a:t> (Management of European Programmes of Western Greece</a:t>
            </a:r>
            <a:r>
              <a:rPr lang="el-GR" sz="5600" dirty="0">
                <a:ea typeface="+mn-lt"/>
                <a:cs typeface="+mn-lt"/>
              </a:rPr>
              <a:t>)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It is the main development agency supporting investments and implementing European projects (ESPA, LEADER, INTERREG, Erasmus+, etc.) for: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Small and Medium-sized Enterprises (SMEs)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Social Cooperative Enterprises (SCEs)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NGOs, municipalities, associations, and agricultural organisations</a:t>
            </a:r>
            <a:br>
              <a:rPr lang="en-US" sz="5600" dirty="0"/>
            </a:br>
            <a:endParaRPr lang="en-US" sz="5600" dirty="0"/>
          </a:p>
          <a:p>
            <a:pPr marL="114300" indent="0">
              <a:buNone/>
            </a:pPr>
            <a:r>
              <a:rPr lang="el-GR" sz="5600" dirty="0">
                <a:ea typeface="+mn-lt"/>
                <a:cs typeface="+mn-lt"/>
              </a:rPr>
              <a:t>🏢 </a:t>
            </a:r>
            <a:r>
              <a:rPr lang="el-GR" sz="5600" b="1" dirty="0">
                <a:ea typeface="+mn-lt"/>
                <a:cs typeface="+mn-lt"/>
              </a:rPr>
              <a:t>Contact Details:</a:t>
            </a:r>
            <a:br>
              <a:rPr lang="el-GR" sz="5600" b="1" dirty="0">
                <a:ea typeface="+mn-lt"/>
                <a:cs typeface="+mn-lt"/>
              </a:rPr>
            </a:br>
            <a:r>
              <a:rPr lang="el-GR" sz="5600" b="1" dirty="0">
                <a:ea typeface="+mn-lt"/>
                <a:cs typeface="+mn-lt"/>
              </a:rPr>
              <a:t> 📍 Address:</a:t>
            </a:r>
            <a:r>
              <a:rPr lang="el-GR" sz="5600" dirty="0">
                <a:ea typeface="+mn-lt"/>
                <a:cs typeface="+mn-lt"/>
              </a:rPr>
              <a:t> Othonos Amalias 24, 2nd floor, 26223, Patras</a:t>
            </a:r>
            <a:br>
              <a:rPr lang="el-GR" sz="5600" dirty="0">
                <a:ea typeface="+mn-lt"/>
                <a:cs typeface="+mn-lt"/>
              </a:rPr>
            </a:br>
            <a:r>
              <a:rPr lang="el-GR" sz="5600" dirty="0">
                <a:ea typeface="+mn-lt"/>
                <a:cs typeface="+mn-lt"/>
              </a:rPr>
              <a:t> 📞 </a:t>
            </a:r>
            <a:r>
              <a:rPr lang="el-GR" sz="5600" b="1" dirty="0">
                <a:ea typeface="+mn-lt"/>
                <a:cs typeface="+mn-lt"/>
              </a:rPr>
              <a:t>Telephone:</a:t>
            </a:r>
            <a:r>
              <a:rPr lang="el-GR" sz="5600" dirty="0">
                <a:ea typeface="+mn-lt"/>
                <a:cs typeface="+mn-lt"/>
              </a:rPr>
              <a:t> +30 2610 622714 / +30 2610 623123</a:t>
            </a:r>
            <a:br>
              <a:rPr lang="el-GR" sz="5600" dirty="0">
                <a:ea typeface="+mn-lt"/>
                <a:cs typeface="+mn-lt"/>
              </a:rPr>
            </a:br>
            <a:r>
              <a:rPr lang="el-GR" sz="5600" dirty="0">
                <a:ea typeface="+mn-lt"/>
                <a:cs typeface="+mn-lt"/>
              </a:rPr>
              <a:t> 📧 </a:t>
            </a:r>
            <a:r>
              <a:rPr lang="el-GR" sz="5600" b="1" dirty="0">
                <a:ea typeface="+mn-lt"/>
                <a:cs typeface="+mn-lt"/>
              </a:rPr>
              <a:t>Email:</a:t>
            </a:r>
            <a:r>
              <a:rPr lang="el-GR" sz="5600" dirty="0">
                <a:ea typeface="+mn-lt"/>
                <a:cs typeface="+mn-lt"/>
              </a:rPr>
              <a:t> </a:t>
            </a:r>
            <a:r>
              <a:rPr lang="el-GR" sz="5600" dirty="0">
                <a:ea typeface="+mn-lt"/>
                <a:cs typeface="+mn-lt"/>
                <a:hlinkClick r:id="rId4"/>
              </a:rPr>
              <a:t>info@diachiristiki.gr</a:t>
            </a:r>
            <a:br>
              <a:rPr lang="el-GR" sz="5600" dirty="0">
                <a:ea typeface="+mn-lt"/>
                <a:cs typeface="+mn-lt"/>
              </a:rPr>
            </a:br>
            <a:r>
              <a:rPr lang="el-GR" sz="5600" dirty="0">
                <a:ea typeface="+mn-lt"/>
                <a:cs typeface="+mn-lt"/>
              </a:rPr>
              <a:t> 🌐 </a:t>
            </a:r>
            <a:r>
              <a:rPr lang="el-GR" sz="5600" b="1" dirty="0">
                <a:ea typeface="+mn-lt"/>
                <a:cs typeface="+mn-lt"/>
              </a:rPr>
              <a:t>Website:</a:t>
            </a:r>
            <a:r>
              <a:rPr lang="el-GR" sz="5600" dirty="0">
                <a:ea typeface="+mn-lt"/>
                <a:cs typeface="+mn-lt"/>
              </a:rPr>
              <a:t> </a:t>
            </a:r>
            <a:r>
              <a:rPr lang="el-GR" sz="5600" dirty="0">
                <a:ea typeface="+mn-lt"/>
                <a:cs typeface="+mn-lt"/>
                <a:hlinkClick r:id="rId5"/>
              </a:rPr>
              <a:t>www.diachiristiki.gr</a:t>
            </a:r>
            <a:endParaRPr lang="en-US" sz="5600" dirty="0">
              <a:ea typeface="+mn-lt"/>
              <a:cs typeface="+mn-lt"/>
            </a:endParaRPr>
          </a:p>
          <a:p>
            <a:pPr marL="114300" indent="0">
              <a:buNone/>
            </a:pPr>
            <a:endParaRPr lang="en-US" sz="5600" dirty="0"/>
          </a:p>
          <a:p>
            <a:pPr marL="114300" indent="0">
              <a:buNone/>
            </a:pPr>
            <a:r>
              <a:rPr lang="el-GR" sz="5600" dirty="0">
                <a:ea typeface="+mn-lt"/>
                <a:cs typeface="+mn-lt"/>
              </a:rPr>
              <a:t>📌 </a:t>
            </a:r>
            <a:r>
              <a:rPr lang="el-GR" sz="5600" b="1" dirty="0">
                <a:ea typeface="+mn-lt"/>
                <a:cs typeface="+mn-lt"/>
              </a:rPr>
              <a:t>Services Provided: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Information and consulting on funded programmes (ESPA, LEADER, CLLD, etc.)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Drafting and submission of proposals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Project management and monitoring</a:t>
            </a:r>
            <a:endParaRPr lang="el-GR" sz="5600" dirty="0"/>
          </a:p>
          <a:p>
            <a:r>
              <a:rPr lang="el-GR" sz="5600" dirty="0">
                <a:ea typeface="+mn-lt"/>
                <a:cs typeface="+mn-lt"/>
              </a:rPr>
              <a:t>Specialised support for innovative social initiatives (such as social farming)</a:t>
            </a:r>
            <a:endParaRPr lang="el-GR" sz="5600" dirty="0"/>
          </a:p>
          <a:p>
            <a:pPr marL="114300" indent="0">
              <a:buNone/>
            </a:pPr>
            <a:r>
              <a:rPr lang="el-GR" sz="5600" dirty="0">
                <a:ea typeface="+mn-lt"/>
                <a:cs typeface="+mn-lt"/>
              </a:rPr>
              <a:t>🧩 </a:t>
            </a:r>
            <a:r>
              <a:rPr lang="el-GR" sz="5600" b="1" dirty="0">
                <a:ea typeface="+mn-lt"/>
                <a:cs typeface="+mn-lt"/>
              </a:rPr>
              <a:t>Combination with LEADER:</a:t>
            </a:r>
            <a:br>
              <a:rPr lang="el-GR" sz="5600" b="1" dirty="0">
                <a:ea typeface="+mn-lt"/>
                <a:cs typeface="+mn-lt"/>
              </a:rPr>
            </a:br>
            <a:r>
              <a:rPr lang="el-GR" sz="5600" b="1" dirty="0">
                <a:ea typeface="+mn-lt"/>
                <a:cs typeface="+mn-lt"/>
              </a:rPr>
              <a:t> Management of European Programmes works in cooperation or complementarily with Local Action Groups (e.g., ACHAIA S.A.), especially in the case of multi-sector or inter-territorial projects.</a:t>
            </a:r>
            <a:endParaRPr lang="el-GR" sz="56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CB99A2FC-7007-8906-9FC2-9AC16D25B1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74320"/>
            <a:ext cx="9308431" cy="97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>
                <a:ea typeface="+mj-lt"/>
                <a:cs typeface="+mj-lt"/>
              </a:rPr>
              <a:t>Where can someone apply in Achaia for the LEADER programme?</a:t>
            </a:r>
            <a:endParaRPr lang="el-GR" altLang="el-G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98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A458DB3-8C1D-3AC6-F2AE-114EDF7B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0D09A79-E79B-B513-5A5A-F67043F128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7971" y="1251857"/>
            <a:ext cx="6335487" cy="474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114300" indent="0">
              <a:buNone/>
            </a:pPr>
            <a:r>
              <a:rPr lang="el-GR" sz="6000" dirty="0">
                <a:ea typeface="+mn-lt"/>
                <a:cs typeface="+mn-lt"/>
              </a:rPr>
              <a:t>🔷 </a:t>
            </a:r>
            <a:r>
              <a:rPr lang="el-GR" sz="6000" b="1" dirty="0">
                <a:ea typeface="+mn-lt"/>
                <a:cs typeface="+mn-lt"/>
              </a:rPr>
              <a:t>EPANEK = Operational Programme Competitiveness, Entrepreneurship &amp; Innovation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It is one of the sectoral operational programmes of the NSRF (National Strategic Reference Framework - Greece’s National Development Plan).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Funded by the European Regional Development Fund (ERDF).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Focuses on strengthening entrepreneurship, innovation, and sustainable development.</a:t>
            </a:r>
            <a:br>
              <a:rPr lang="en-US" sz="6000" dirty="0"/>
            </a:br>
            <a:endParaRPr lang="en-US" sz="6000" dirty="0"/>
          </a:p>
          <a:p>
            <a:pPr marL="114300" indent="0">
              <a:buNone/>
            </a:pPr>
            <a:r>
              <a:rPr lang="el-GR" sz="6000" dirty="0">
                <a:ea typeface="+mn-lt"/>
                <a:cs typeface="+mn-lt"/>
              </a:rPr>
              <a:t>🎯 </a:t>
            </a:r>
            <a:r>
              <a:rPr lang="el-GR" sz="6000" b="1" dirty="0">
                <a:ea typeface="+mn-lt"/>
                <a:cs typeface="+mn-lt"/>
              </a:rPr>
              <a:t>Objective</a:t>
            </a:r>
            <a:endParaRPr lang="el-GR" sz="6000" dirty="0"/>
          </a:p>
          <a:p>
            <a:r>
              <a:rPr lang="el-GR" sz="6000" dirty="0">
                <a:ea typeface="+mn-lt"/>
                <a:cs typeface="+mn-lt"/>
              </a:rPr>
              <a:t>To improve the competitiveness of Greek enterprises, enhance innovation, and promote the transition to a sustainable, green economy.</a:t>
            </a: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8A4C89D5-9630-254C-70D6-72BD588F02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>
                <a:ea typeface="+mj-lt"/>
                <a:cs typeface="+mj-lt"/>
              </a:rPr>
              <a:t>What is EPANEK?</a:t>
            </a:r>
            <a:endParaRPr lang="el-GR" altLang="el-G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B4F0C6-EAC9-B9E6-AF05-72BA7719094A}"/>
              </a:ext>
            </a:extLst>
          </p:cNvPr>
          <p:cNvSpPr txBox="1"/>
          <p:nvPr/>
        </p:nvSpPr>
        <p:spPr>
          <a:xfrm>
            <a:off x="6433458" y="1196714"/>
            <a:ext cx="5660571" cy="48013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🧩 </a:t>
            </a:r>
            <a:r>
              <a:rPr lang="el-GR" sz="1800" b="1" dirty="0">
                <a:ea typeface="+mn-lt"/>
                <a:cs typeface="+mn-lt"/>
              </a:rPr>
              <a:t>Areas of Intervention</a:t>
            </a:r>
            <a:endParaRPr lang="el-GR" sz="1800" dirty="0"/>
          </a:p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💡 Research – Development – Innovation</a:t>
            </a:r>
            <a:endParaRPr lang="el-GR" sz="1800" dirty="0"/>
          </a:p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🏭 Small and Medium-sized Enterprises (SMEs) – support and establishment</a:t>
            </a:r>
            <a:endParaRPr lang="el-GR" sz="1800" dirty="0"/>
          </a:p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🌱 Green economy and circular development</a:t>
            </a:r>
            <a:endParaRPr lang="el-GR" sz="1800" dirty="0"/>
          </a:p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🌍 Business extroversion and internationalization</a:t>
            </a:r>
            <a:endParaRPr lang="el-GR" sz="1800" dirty="0"/>
          </a:p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🧑‍🤝‍🧑 Social economy &amp; social enterprises</a:t>
            </a:r>
            <a:endParaRPr lang="en-US" sz="1800" dirty="0"/>
          </a:p>
          <a:p>
            <a:pPr marL="114300" indent="0">
              <a:buNone/>
            </a:pPr>
            <a:endParaRPr lang="en-US" sz="1800" dirty="0">
              <a:ea typeface="+mn-lt"/>
              <a:cs typeface="+mn-lt"/>
            </a:endParaRPr>
          </a:p>
          <a:p>
            <a:pPr marL="114300" indent="0">
              <a:buNone/>
            </a:pPr>
            <a:r>
              <a:rPr lang="el-GR" sz="1800" dirty="0">
                <a:ea typeface="+mn-lt"/>
                <a:cs typeface="+mn-lt"/>
              </a:rPr>
              <a:t>💶 </a:t>
            </a:r>
            <a:r>
              <a:rPr lang="el-GR" sz="1800" b="1" dirty="0">
                <a:ea typeface="+mn-lt"/>
                <a:cs typeface="+mn-lt"/>
              </a:rPr>
              <a:t>What does it finance?</a:t>
            </a:r>
            <a:endParaRPr lang="en-US" sz="1800" b="1" dirty="0">
              <a:ea typeface="+mn-lt"/>
              <a:cs typeface="+mn-lt"/>
            </a:endParaRPr>
          </a:p>
          <a:p>
            <a:pPr marL="114300" indent="0">
              <a:buNone/>
            </a:pP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Investment projects for new units or expansion</a:t>
            </a: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Equipment procurement</a:t>
            </a: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Digital upgrading</a:t>
            </a: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Energy efficiency improvement actions</a:t>
            </a: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Hiring and training of personnel</a:t>
            </a: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Promotion and marketing</a:t>
            </a:r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ea typeface="+mn-lt"/>
                <a:cs typeface="+mn-lt"/>
              </a:rPr>
              <a:t>Innovative and green products/services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044534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8098FC7-4790-55BE-3D5C-E9506AD5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6DDB0B0-0EC5-C92A-6FEF-31FB18007C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298" y="1426029"/>
            <a:ext cx="9415845" cy="474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114300" indent="0">
              <a:buNone/>
            </a:pPr>
            <a:r>
              <a:rPr lang="el-GR" sz="9600" b="1" dirty="0">
                <a:ea typeface="+mn-lt"/>
                <a:cs typeface="+mn-lt"/>
              </a:rPr>
              <a:t>EPANEK is complementary to LEADER because it:</a:t>
            </a:r>
            <a:endParaRPr lang="en-US" sz="9600" b="1" dirty="0">
              <a:ea typeface="+mn-lt"/>
              <a:cs typeface="+mn-lt"/>
            </a:endParaRPr>
          </a:p>
          <a:p>
            <a:pPr marL="114300" indent="0">
              <a:buNone/>
            </a:pP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Supports innovative business ideas in both agricultural and social contexts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Provides larger funding amounts than LEADER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Is not limited to rural areas</a:t>
            </a:r>
            <a:endParaRPr lang="el-GR" sz="9600" dirty="0"/>
          </a:p>
          <a:p>
            <a:endParaRPr lang="el-GR" sz="9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9600" dirty="0">
                <a:ea typeface="+mn-lt"/>
                <a:cs typeface="+mn-lt"/>
              </a:rPr>
              <a:t>🎯 </a:t>
            </a:r>
            <a:r>
              <a:rPr lang="el-GR" sz="9600" b="1" dirty="0">
                <a:ea typeface="+mn-lt"/>
                <a:cs typeface="+mn-lt"/>
              </a:rPr>
              <a:t>Ideal for social enterprises that want to:</a:t>
            </a:r>
            <a:endParaRPr lang="en-US" sz="96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Develop a processing unit for agricultural products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Create a social farm with a visitor-friendly character</a:t>
            </a:r>
            <a:endParaRPr lang="el-GR" sz="9600" dirty="0"/>
          </a:p>
          <a:p>
            <a:r>
              <a:rPr lang="el-GR" sz="9600" dirty="0">
                <a:ea typeface="+mn-lt"/>
                <a:cs typeface="+mn-lt"/>
              </a:rPr>
              <a:t>Promote agrotourism with a social dimension</a:t>
            </a:r>
            <a:endParaRPr lang="el-GR" sz="9600" dirty="0"/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20619FB-C53F-CE4E-23F1-8B552445A2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>
                <a:ea typeface="+mj-lt"/>
                <a:cs typeface="+mj-lt"/>
              </a:rPr>
              <a:t>🏡 Connection with Social Farming</a:t>
            </a:r>
            <a:endParaRPr lang="el-GR" altLang="el-GR" sz="3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93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3C44D991-BE69-6CBA-54EA-53EC128D9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8455D45-ACB2-D2EF-DA7C-2D6C31BC3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298" y="1513114"/>
            <a:ext cx="10232273" cy="465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r>
              <a:rPr lang="en-US" sz="9600" dirty="0"/>
              <a:t>Solid understanding of funding tools and calls for proposals.</a:t>
            </a:r>
          </a:p>
          <a:p>
            <a:r>
              <a:rPr lang="en-US" sz="9600" dirty="0"/>
              <a:t>Clear social and environmental objectives.</a:t>
            </a:r>
          </a:p>
          <a:p>
            <a:r>
              <a:rPr lang="en-US" sz="9600" dirty="0"/>
              <a:t>Ability to draft comprehensive proposals and manage projects.</a:t>
            </a:r>
          </a:p>
          <a:p>
            <a:r>
              <a:rPr lang="en-US" sz="9600" dirty="0"/>
              <a:t>Collaboration with organizations experienced in funding applications and project management.</a:t>
            </a:r>
          </a:p>
          <a:p>
            <a:pPr marL="114300" indent="0">
              <a:buNone/>
            </a:pPr>
            <a:endParaRPr lang="en-US" sz="9600" b="1" dirty="0"/>
          </a:p>
          <a:p>
            <a:pPr marL="114300" indent="0">
              <a:buNone/>
            </a:pPr>
            <a:r>
              <a:rPr lang="en-US" sz="9600" b="1" dirty="0"/>
              <a:t>Tips:</a:t>
            </a:r>
            <a:endParaRPr lang="en-US" sz="9600" dirty="0"/>
          </a:p>
          <a:p>
            <a:r>
              <a:rPr lang="en-US" sz="9600" dirty="0"/>
              <a:t>Seek partnerships with municipalities, NGOs, or universities that can act as project partners.</a:t>
            </a:r>
          </a:p>
          <a:p>
            <a:r>
              <a:rPr lang="en-US" sz="9600" dirty="0"/>
              <a:t>Monitor information platforms (e.g., NSRF, europa.eu, social structures).</a:t>
            </a:r>
          </a:p>
          <a:p>
            <a:r>
              <a:rPr lang="en-US" sz="9600" dirty="0"/>
              <a:t>Create a timeline for application submissions — many programs have fixed cycles.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4FAA433B-2117-3CFC-8567-4F983B1D0B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9280999" cy="1047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solidFill>
                  <a:schemeClr val="tx1"/>
                </a:solidFill>
                <a:latin typeface="Arial" panose="020B0604020202020204" pitchFamily="34" charset="0"/>
              </a:rPr>
              <a:t>What does successful inclusion in programs require?</a:t>
            </a:r>
          </a:p>
        </p:txBody>
      </p:sp>
    </p:spTree>
    <p:extLst>
      <p:ext uri="{BB962C8B-B14F-4D97-AF65-F5344CB8AC3E}">
        <p14:creationId xmlns:p14="http://schemas.microsoft.com/office/powerpoint/2010/main" val="8038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FDAE49A-8F08-DC78-A5B6-F4A8E6FF9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9DA017A-6FB0-F7B0-7E94-F62061BE21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298" y="1435608"/>
            <a:ext cx="11066990" cy="4736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114300" indent="0">
              <a:buNone/>
            </a:pPr>
            <a:r>
              <a:rPr lang="en-US" sz="9600" b="1" dirty="0"/>
              <a:t>Why is a single revenue source not enough?</a:t>
            </a:r>
          </a:p>
          <a:p>
            <a:pPr marL="114300" indent="0">
              <a:buNone/>
            </a:pPr>
            <a:br>
              <a:rPr lang="en-US" sz="9600" dirty="0"/>
            </a:br>
            <a:r>
              <a:rPr lang="en-US" sz="9600" dirty="0"/>
              <a:t>A social farming enterprise faces:</a:t>
            </a:r>
          </a:p>
          <a:p>
            <a:r>
              <a:rPr lang="en-US" sz="9600" dirty="0"/>
              <a:t>Uncertainty (weather conditions, changes in demand).</a:t>
            </a:r>
          </a:p>
          <a:p>
            <a:r>
              <a:rPr lang="en-US" sz="9600" dirty="0"/>
              <a:t>Periodic needs (seasons, harvests, program breaks).</a:t>
            </a:r>
          </a:p>
          <a:p>
            <a:r>
              <a:rPr lang="en-US" sz="9600" dirty="0"/>
              <a:t>Unforeseen costs (equipment breakdowns, increases in raw material prices).</a:t>
            </a:r>
          </a:p>
          <a:p>
            <a:r>
              <a:rPr lang="en-US" sz="9600" dirty="0"/>
              <a:t>Relying on a single income stream (e.g., only subsidies or only sales) makes the enterprise vulnerable.</a:t>
            </a:r>
          </a:p>
          <a:p>
            <a:endParaRPr lang="en-US" sz="9600" dirty="0"/>
          </a:p>
          <a:p>
            <a:pPr marL="114300" indent="0">
              <a:buNone/>
            </a:pPr>
            <a:r>
              <a:rPr lang="en-US" sz="9600" b="1" i="1" dirty="0">
                <a:solidFill>
                  <a:schemeClr val="accent6">
                    <a:lumMod val="75000"/>
                  </a:schemeClr>
                </a:solidFill>
              </a:rPr>
              <a:t>What does diversification mean?</a:t>
            </a:r>
          </a:p>
          <a:p>
            <a:r>
              <a:rPr lang="en-US" sz="9600" dirty="0"/>
              <a:t>The development of multiple, complementary activities that generate revenue and make full use of the farm’s resources.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6096A8D-83E0-C3A7-9577-AE2C18538E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Diversifying Income Sources</a:t>
            </a:r>
          </a:p>
        </p:txBody>
      </p:sp>
    </p:spTree>
    <p:extLst>
      <p:ext uri="{BB962C8B-B14F-4D97-AF65-F5344CB8AC3E}">
        <p14:creationId xmlns:p14="http://schemas.microsoft.com/office/powerpoint/2010/main" val="3058556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842A13A-71B7-0CF9-97E6-83C728F82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A7D8966A-8023-77AB-38D6-F50029126F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426464"/>
            <a:ext cx="6938118" cy="235915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Agri-tourism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Connecting agriculture, hospitality, and experiential activities: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Visits by schools, tourists, or families.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Workshops on traditional cooking, natural farming, recycling.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Creation of guesthouses or hospitality facilities.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Harvest festivals and community events.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Generates income while enhancing the farm’s visibility.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14300" indent="0">
              <a:buNone/>
            </a:pPr>
            <a:br>
              <a:rPr lang="en-US" sz="1600" dirty="0"/>
            </a:br>
            <a:endParaRPr lang="en-US" sz="16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8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1FCDADFC-E551-72A3-75A6-2ECC7CE27F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Indicative Ways to Diversify: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46022-4142-B3CC-9CA3-4DA1ACB668AE}"/>
              </a:ext>
            </a:extLst>
          </p:cNvPr>
          <p:cNvSpPr txBox="1"/>
          <p:nvPr/>
        </p:nvSpPr>
        <p:spPr>
          <a:xfrm>
            <a:off x="7735824" y="2502134"/>
            <a:ext cx="3931920" cy="2782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Programs &amp; Services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Providing educational programs for schools and vulnerable groups.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Collaborations with municipalities for counseling, integration, and training.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Organizing activities for people with disabilities, the elderly, or migrants.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These services are often eligible for funding while strengthening the enterprise’s social mission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1F0520-3628-F347-9B5F-1AB9000C868C}"/>
              </a:ext>
            </a:extLst>
          </p:cNvPr>
          <p:cNvSpPr txBox="1"/>
          <p:nvPr/>
        </p:nvSpPr>
        <p:spPr>
          <a:xfrm>
            <a:off x="413658" y="4092407"/>
            <a:ext cx="6938118" cy="19751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 Marketing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Selling without intermediaries: at farmers’ markets, local grocery stores, cooperative shops.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Development of an e-shop or subscription services (e.g., weekly produce baskets).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“Pick your own” activities where visitors harvest and pay directly.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Increases social interaction with consumers and profit margins.</a:t>
            </a:r>
          </a:p>
        </p:txBody>
      </p:sp>
    </p:spTree>
    <p:extLst>
      <p:ext uri="{BB962C8B-B14F-4D97-AF65-F5344CB8AC3E}">
        <p14:creationId xmlns:p14="http://schemas.microsoft.com/office/powerpoint/2010/main" val="110754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1F8916EC-914D-3EDE-5B59-2739E1500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01010BB8-0D19-724E-A435-1D65897AC4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8920" y="1801368"/>
            <a:ext cx="5597080" cy="428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114300" indent="0">
              <a:buNone/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</a:rPr>
              <a:t>Sustainability is achieved</a:t>
            </a:r>
            <a:r>
              <a:rPr lang="en-US" sz="6000" dirty="0"/>
              <a:t> through multiple income streams, including:</a:t>
            </a:r>
          </a:p>
          <a:p>
            <a:r>
              <a:rPr lang="en-US" sz="6000" b="1" dirty="0"/>
              <a:t>Agricultural production:</a:t>
            </a:r>
            <a:r>
              <a:rPr lang="en-US" sz="6000" dirty="0"/>
              <a:t> sale of products.</a:t>
            </a:r>
          </a:p>
          <a:p>
            <a:r>
              <a:rPr lang="en-US" sz="6000" b="1" dirty="0"/>
              <a:t>Services:</a:t>
            </a:r>
            <a:r>
              <a:rPr lang="en-US" sz="6000" dirty="0"/>
              <a:t> e.g., social support, educational programs.</a:t>
            </a:r>
          </a:p>
          <a:p>
            <a:r>
              <a:rPr lang="en-US" sz="6000" b="1" dirty="0"/>
              <a:t>Agri-tourism:</a:t>
            </a:r>
            <a:r>
              <a:rPr lang="en-US" sz="6000" dirty="0"/>
              <a:t> accommodation, guided tours, experiential activities.</a:t>
            </a:r>
          </a:p>
          <a:p>
            <a:r>
              <a:rPr lang="en-US" sz="6000" b="1" dirty="0"/>
              <a:t>Funding / donations:</a:t>
            </a:r>
            <a:r>
              <a:rPr lang="en-US" sz="6000" dirty="0"/>
              <a:t> institutional or individual.</a:t>
            </a:r>
          </a:p>
          <a:p>
            <a:r>
              <a:rPr lang="en-US" sz="6000" b="1" dirty="0"/>
              <a:t>Sale of social value:</a:t>
            </a:r>
            <a:r>
              <a:rPr lang="en-US" sz="6000" dirty="0"/>
              <a:t> CSR partnerships, “social products.”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5A30FF7-C8A9-EF9A-DEDA-B9BA8178CC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223612"/>
            <a:ext cx="7891547" cy="102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4000" dirty="0"/>
              <a:t>Income Diversification</a:t>
            </a: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7B65E-4EC5-57B7-30A3-8971F3FAAE6F}"/>
              </a:ext>
            </a:extLst>
          </p:cNvPr>
          <p:cNvSpPr txBox="1"/>
          <p:nvPr/>
        </p:nvSpPr>
        <p:spPr>
          <a:xfrm>
            <a:off x="6678956" y="1964030"/>
            <a:ext cx="50933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📊 </a:t>
            </a:r>
            <a:r>
              <a:rPr lang="en-US" sz="1600" b="1" dirty="0"/>
              <a:t>Example of Revenues:</a:t>
            </a:r>
            <a:br>
              <a:rPr lang="en-US" sz="1600" dirty="0"/>
            </a:br>
            <a:r>
              <a:rPr lang="en-US" sz="1600" dirty="0"/>
              <a:t>📌 The more diversified the model, the less vulnerable it is to disruptions in income streams.</a:t>
            </a:r>
            <a:endParaRPr kumimoji="0" lang="el-GR" altLang="el-G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ED757-067B-0D2A-BEEF-331C921DB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756727"/>
              </p:ext>
            </p:extLst>
          </p:nvPr>
        </p:nvGraphicFramePr>
        <p:xfrm>
          <a:off x="6678957" y="2923904"/>
          <a:ext cx="5093371" cy="2709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5580">
                  <a:extLst>
                    <a:ext uri="{9D8B030D-6E8A-4147-A177-3AD203B41FA5}">
                      <a16:colId xmlns:a16="http://schemas.microsoft.com/office/drawing/2014/main" val="3374536994"/>
                    </a:ext>
                  </a:extLst>
                </a:gridCol>
                <a:gridCol w="1595580">
                  <a:extLst>
                    <a:ext uri="{9D8B030D-6E8A-4147-A177-3AD203B41FA5}">
                      <a16:colId xmlns:a16="http://schemas.microsoft.com/office/drawing/2014/main" val="3882065132"/>
                    </a:ext>
                  </a:extLst>
                </a:gridCol>
                <a:gridCol w="1902211">
                  <a:extLst>
                    <a:ext uri="{9D8B030D-6E8A-4147-A177-3AD203B41FA5}">
                      <a16:colId xmlns:a16="http://schemas.microsoft.com/office/drawing/2014/main" val="3576098918"/>
                    </a:ext>
                  </a:extLst>
                </a:gridCol>
              </a:tblGrid>
              <a:tr h="217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Source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Revenue Percentage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Features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86105663"/>
                  </a:ext>
                </a:extLst>
              </a:tr>
              <a:tr h="629576">
                <a:tc>
                  <a:txBody>
                    <a:bodyPr/>
                    <a:lstStyle/>
                    <a:p>
                      <a:r>
                        <a:rPr lang="nb-NO" sz="1200" dirty="0"/>
                        <a:t>Vegetable sales</a:t>
                      </a:r>
                    </a:p>
                    <a:p>
                      <a:endParaRPr lang="nb-NO" sz="1200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40%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Steady stream from the local market</a:t>
                      </a:r>
                    </a:p>
                    <a:p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96493843"/>
                  </a:ext>
                </a:extLst>
              </a:tr>
              <a:tr h="629576">
                <a:tc>
                  <a:txBody>
                    <a:bodyPr/>
                    <a:lstStyle/>
                    <a:p>
                      <a:r>
                        <a:rPr lang="en-US" sz="1200" dirty="0"/>
                        <a:t>Educational programs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25%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 schools and institutions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57226220"/>
                  </a:ext>
                </a:extLst>
              </a:tr>
              <a:tr h="410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 err="1">
                          <a:effectLst/>
                        </a:rPr>
                        <a:t>LEADER</a:t>
                      </a:r>
                      <a:r>
                        <a:rPr lang="el-GR" sz="1400" kern="0" dirty="0">
                          <a:effectLst/>
                        </a:rPr>
                        <a:t>  </a:t>
                      </a:r>
                      <a:r>
                        <a:rPr lang="en-US" sz="1200" dirty="0"/>
                        <a:t>Subsidy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20%</a:t>
                      </a: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Infrastructure Development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87983253"/>
                  </a:ext>
                </a:extLst>
              </a:tr>
              <a:tr h="379986">
                <a:tc>
                  <a:txBody>
                    <a:bodyPr/>
                    <a:lstStyle/>
                    <a:p>
                      <a:r>
                        <a:rPr lang="en-US" sz="1200" dirty="0"/>
                        <a:t>Donations / fundraising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>
                          <a:effectLst/>
                        </a:rPr>
                        <a:t>15%</a:t>
                      </a:r>
                      <a:endParaRPr lang="el-G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Community campaigns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71686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194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6D0FE9E-6099-C8F0-6C3F-10517DB65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4505B16B-F77D-F1E0-261D-6017BDEF27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/>
              <a:t>Comparative analysis: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b="1" dirty="0"/>
              <a:t>Netherlands:</a:t>
            </a:r>
            <a:r>
              <a:rPr lang="en-US" dirty="0"/>
              <a:t> Network of over 1,200 social farms, strong institutional support.</a:t>
            </a:r>
          </a:p>
          <a:p>
            <a:r>
              <a:rPr lang="en-US" b="1" dirty="0"/>
              <a:t>Ireland:</a:t>
            </a:r>
            <a:r>
              <a:rPr lang="en-US" dirty="0"/>
              <a:t> </a:t>
            </a:r>
            <a:r>
              <a:rPr lang="en-US" i="1" dirty="0"/>
              <a:t>Kerry Social Farming</a:t>
            </a:r>
            <a:r>
              <a:rPr lang="en-US" dirty="0"/>
              <a:t> – collaboration model with local services.</a:t>
            </a:r>
          </a:p>
          <a:p>
            <a:r>
              <a:rPr lang="en-US" b="1" dirty="0"/>
              <a:t>Italy:</a:t>
            </a:r>
            <a:r>
              <a:rPr lang="en-US" dirty="0"/>
              <a:t> Social farming legislated since 2015, combining </a:t>
            </a:r>
            <a:r>
              <a:rPr lang="en-US" dirty="0" err="1"/>
              <a:t>agri</a:t>
            </a:r>
            <a:r>
              <a:rPr lang="en-US" dirty="0"/>
              <a:t>-tourism and education.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7454742C-8BA5-E18F-E621-7E65C90460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International Trends in Social Farming</a:t>
            </a:r>
          </a:p>
        </p:txBody>
      </p:sp>
    </p:spTree>
    <p:extLst>
      <p:ext uri="{BB962C8B-B14F-4D97-AF65-F5344CB8AC3E}">
        <p14:creationId xmlns:p14="http://schemas.microsoft.com/office/powerpoint/2010/main" val="1743541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34D3861-BC9B-F71E-9D08-F1A6B25C2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F26AA6A1-2561-E5CB-9B44-25F3EC127B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2231135"/>
            <a:ext cx="10732878" cy="3875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/>
              <a:t>Approaches from countries with successful models: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b="1" dirty="0"/>
              <a:t>Netherlands:</a:t>
            </a:r>
            <a:r>
              <a:rPr lang="en-US" dirty="0"/>
              <a:t> Cooperative agriculture</a:t>
            </a:r>
          </a:p>
          <a:p>
            <a:r>
              <a:rPr lang="en-US" b="1" dirty="0"/>
              <a:t>Italy:</a:t>
            </a:r>
            <a:r>
              <a:rPr lang="en-US" dirty="0"/>
              <a:t> Social farming with a legal framework</a:t>
            </a:r>
          </a:p>
          <a:p>
            <a:r>
              <a:rPr lang="en-US" b="1" dirty="0"/>
              <a:t>Ireland, Belgium:</a:t>
            </a:r>
            <a:r>
              <a:rPr lang="en-US" dirty="0"/>
              <a:t> </a:t>
            </a:r>
            <a:r>
              <a:rPr lang="en-US" dirty="0" err="1"/>
              <a:t>FarmElder</a:t>
            </a:r>
            <a:r>
              <a:rPr lang="en-US" dirty="0"/>
              <a:t>, CSA, CISOMA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86573614-63D1-4B74-9EB4-A0065FDE10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Best Practices &amp; European Framework</a:t>
            </a:r>
          </a:p>
        </p:txBody>
      </p:sp>
    </p:spTree>
    <p:extLst>
      <p:ext uri="{BB962C8B-B14F-4D97-AF65-F5344CB8AC3E}">
        <p14:creationId xmlns:p14="http://schemas.microsoft.com/office/powerpoint/2010/main" val="2379039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0D190BD-0A7B-84FB-870C-E5B4E1E9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81CBC2E-8995-AE2B-C7F6-3594062FEA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9690" y="1734094"/>
            <a:ext cx="10705446" cy="437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114300" indent="0">
              <a:buNone/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 social farm:</a:t>
            </a:r>
          </a:p>
          <a:p>
            <a:pPr marL="114300" indent="0">
              <a:buNone/>
            </a:pPr>
            <a:endParaRPr lang="en-US" dirty="0"/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sz="2900" dirty="0"/>
              <a:t>Produces and sells organic vegetables.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sz="2900" dirty="0"/>
              <a:t>Hosts schools and tourists (</a:t>
            </a:r>
            <a:r>
              <a:rPr lang="en-US" sz="2900" dirty="0" err="1"/>
              <a:t>agri</a:t>
            </a:r>
            <a:r>
              <a:rPr lang="en-US" sz="2900" dirty="0"/>
              <a:t>-tourism).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sz="2900" dirty="0"/>
              <a:t>Trains individuals with intellectual disabilities and integrates them into agriculture.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sz="2900" dirty="0"/>
              <a:t>Collaborates with NGOs and receives funding through LEADER and Erasmus+.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sz="2900" dirty="0"/>
              <a:t>This model ensures sustainability, social impact, and the full utilization of the farm’s space, people, and vision.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70DA5261-29C4-F8D0-BBDD-91D5600312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Example of an Integrated Model</a:t>
            </a:r>
          </a:p>
        </p:txBody>
      </p:sp>
    </p:spTree>
    <p:extLst>
      <p:ext uri="{BB962C8B-B14F-4D97-AF65-F5344CB8AC3E}">
        <p14:creationId xmlns:p14="http://schemas.microsoft.com/office/powerpoint/2010/main" val="1304321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6322635-24E4-2ED7-7FA9-016CAB865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C007AFDA-9400-FC73-4181-A5BFE61B4C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u="sng" dirty="0">
                <a:solidFill>
                  <a:schemeClr val="accent6">
                    <a:lumMod val="75000"/>
                  </a:schemeClr>
                </a:solidFill>
              </a:rPr>
              <a:t>Example of a sustainable hybrid model:</a:t>
            </a:r>
          </a:p>
          <a:p>
            <a:r>
              <a:rPr lang="en-US" dirty="0"/>
              <a:t>Produces organic vegetables and olive oil</a:t>
            </a:r>
          </a:p>
          <a:p>
            <a:r>
              <a:rPr lang="en-US" dirty="0"/>
              <a:t>Organizes educational programs for students</a:t>
            </a:r>
          </a:p>
          <a:p>
            <a:r>
              <a:rPr lang="en-US" dirty="0"/>
              <a:t>Collaborates with NGOs to integrate vulnerable groups</a:t>
            </a:r>
          </a:p>
          <a:p>
            <a:r>
              <a:rPr lang="en-US" dirty="0"/>
              <a:t>Funded through LEADER and Erasmus+</a:t>
            </a:r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B2414E63-616B-C404-0B63-0C63F96147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Case Study – Social Farm in Greece</a:t>
            </a:r>
          </a:p>
        </p:txBody>
      </p:sp>
    </p:spTree>
    <p:extLst>
      <p:ext uri="{BB962C8B-B14F-4D97-AF65-F5344CB8AC3E}">
        <p14:creationId xmlns:p14="http://schemas.microsoft.com/office/powerpoint/2010/main" val="1782997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612213A-2650-FA37-C65A-F4C3B6C0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2BC91172-1203-90A3-4A7D-D5F189243C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114300" indent="0">
              <a:buNone/>
            </a:pPr>
            <a:r>
              <a:rPr lang="en-US" sz="6300" i="1" dirty="0">
                <a:solidFill>
                  <a:schemeClr val="accent6">
                    <a:lumMod val="75000"/>
                  </a:schemeClr>
                </a:solidFill>
              </a:rPr>
              <a:t>From idea to reality:</a:t>
            </a:r>
          </a:p>
          <a:p>
            <a:pPr marL="114300" indent="0">
              <a:buNone/>
            </a:pPr>
            <a:endParaRPr lang="en-US" sz="6300" dirty="0"/>
          </a:p>
          <a:p>
            <a:r>
              <a:rPr lang="en-US" sz="6300" dirty="0"/>
              <a:t>Research local needs and opportunities</a:t>
            </a:r>
          </a:p>
          <a:p>
            <a:r>
              <a:rPr lang="en-US" sz="6300" dirty="0"/>
              <a:t>Develop a Business Model Canvas</a:t>
            </a:r>
          </a:p>
          <a:p>
            <a:r>
              <a:rPr lang="en-US" sz="6300" dirty="0"/>
              <a:t>Identify and secure funding</a:t>
            </a:r>
          </a:p>
          <a:p>
            <a:r>
              <a:rPr lang="en-US" sz="6300" dirty="0"/>
              <a:t>Establish strategic partnerships</a:t>
            </a:r>
          </a:p>
          <a:p>
            <a:r>
              <a:rPr lang="en-US" sz="6300" dirty="0"/>
              <a:t>Train staff and beneficiaries</a:t>
            </a:r>
          </a:p>
          <a:p>
            <a:r>
              <a:rPr lang="en-US" sz="6300" dirty="0"/>
              <a:t>Pilot implementation and evaluation</a:t>
            </a:r>
          </a:p>
          <a:p>
            <a:r>
              <a:rPr lang="en-US" sz="6300" dirty="0"/>
              <a:t>Scale up and improve</a:t>
            </a:r>
          </a:p>
          <a:p>
            <a:pPr marL="114300" indent="0">
              <a:buNone/>
            </a:pPr>
            <a:br>
              <a:rPr lang="en-US" sz="6000" dirty="0"/>
            </a:br>
            <a:endParaRPr lang="en-US" sz="60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E7400F40-B316-8CB7-DBEF-F0FEA2C960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Social Farm Implementation Guide</a:t>
            </a:r>
          </a:p>
        </p:txBody>
      </p:sp>
    </p:spTree>
    <p:extLst>
      <p:ext uri="{BB962C8B-B14F-4D97-AF65-F5344CB8AC3E}">
        <p14:creationId xmlns:p14="http://schemas.microsoft.com/office/powerpoint/2010/main" val="3379931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FA6BFCF-3D23-127A-AFB2-DF53DFBBE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FB122492-2689-C9F7-AFE6-F8BE515C9F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3658" y="1502229"/>
            <a:ext cx="10363200" cy="460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114300" indent="0">
              <a:buNone/>
            </a:pPr>
            <a:r>
              <a:rPr lang="en-US" sz="6000" dirty="0">
                <a:solidFill>
                  <a:schemeClr val="accent6">
                    <a:lumMod val="75000"/>
                  </a:schemeClr>
                </a:solidFill>
              </a:rPr>
              <a:t>A successful social farm does not “live” on subsidies</a:t>
            </a:r>
            <a:r>
              <a:rPr lang="en-US" sz="6000" dirty="0"/>
              <a:t>, </a:t>
            </a:r>
            <a:r>
              <a:rPr lang="en-US" sz="6200" dirty="0">
                <a:solidFill>
                  <a:schemeClr val="accent6">
                    <a:lumMod val="75000"/>
                  </a:schemeClr>
                </a:solidFill>
              </a:rPr>
              <a:t>but survives and grows through</a:t>
            </a:r>
            <a:r>
              <a:rPr lang="en-US" sz="6000" dirty="0"/>
              <a:t>:</a:t>
            </a:r>
          </a:p>
          <a:p>
            <a:r>
              <a:rPr lang="en-US" sz="6000" dirty="0"/>
              <a:t>Strategic thinking</a:t>
            </a:r>
          </a:p>
          <a:p>
            <a:r>
              <a:rPr lang="en-US" sz="6000" dirty="0"/>
              <a:t>Balancing financial and social objectives</a:t>
            </a:r>
          </a:p>
          <a:p>
            <a:r>
              <a:rPr lang="en-US" sz="6000" dirty="0"/>
              <a:t>A network of partnerships for resources and revenue</a:t>
            </a:r>
          </a:p>
          <a:p>
            <a:r>
              <a:rPr lang="en-US" sz="6000" dirty="0"/>
              <a:t>Continuous adaptation of its economic model</a:t>
            </a:r>
          </a:p>
          <a:p>
            <a:pPr marL="114300" indent="0">
              <a:buNone/>
            </a:pPr>
            <a:endParaRPr lang="en-US" sz="6000" dirty="0"/>
          </a:p>
          <a:p>
            <a:pPr marL="114300" indent="0">
              <a:buNone/>
            </a:pPr>
            <a:r>
              <a:rPr lang="en-US" sz="6000" dirty="0"/>
              <a:t>💬 </a:t>
            </a:r>
            <a:r>
              <a:rPr lang="en-US" sz="6000" dirty="0">
                <a:solidFill>
                  <a:schemeClr val="accent6">
                    <a:lumMod val="75000"/>
                  </a:schemeClr>
                </a:solidFill>
              </a:rPr>
              <a:t>Social farming needs “heart,” but also “costing” to endure.</a:t>
            </a:r>
            <a:br>
              <a:rPr lang="en-US" sz="6000" dirty="0"/>
            </a:br>
            <a:r>
              <a:rPr lang="en-US" sz="6000" dirty="0"/>
              <a:t>The financial stability and resilience of a social farming enterprise depend on two key factors:</a:t>
            </a:r>
          </a:p>
          <a:p>
            <a:r>
              <a:rPr lang="en-US" sz="6000" dirty="0"/>
              <a:t>Active access to a variety of funding tools, supported by preparation, strategy, and partnerships.</a:t>
            </a:r>
          </a:p>
          <a:p>
            <a:r>
              <a:rPr lang="en-US" sz="6000" dirty="0"/>
              <a:t>Creative diversification of revenue sources, transforming the farm into a multifunctional social and business hub.</a:t>
            </a:r>
          </a:p>
          <a:p>
            <a:r>
              <a:rPr lang="en-US" sz="6000" dirty="0"/>
              <a:t>Linking these factors to the business model (as reflected in the BMC) is essential for transforming a good idea into a sustainable social enterprise with meaningful impact.</a:t>
            </a:r>
          </a:p>
          <a:p>
            <a:pPr marL="114300" indent="0">
              <a:buNone/>
            </a:pPr>
            <a:endParaRPr lang="en-US" sz="6000" dirty="0"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91A893A3-F3CB-5B6D-6C0B-1ADD0CCD1C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8225" y="413657"/>
            <a:ext cx="915428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4000" dirty="0">
                <a:solidFill>
                  <a:schemeClr val="tx1"/>
                </a:solidFill>
                <a:latin typeface="Arial" panose="020B0604020202020204" pitchFamily="34" charset="0"/>
              </a:rPr>
              <a:t>🔚 </a:t>
            </a:r>
            <a:r>
              <a:rPr lang="el-GR" altLang="el-GR" sz="4000" b="1" dirty="0">
                <a:solidFill>
                  <a:schemeClr val="tx1"/>
                </a:solidFill>
                <a:latin typeface="Arial" panose="020B0604020202020204" pitchFamily="34" charset="0"/>
              </a:rPr>
              <a:t>Conclusions</a:t>
            </a:r>
            <a:endParaRPr lang="el-GR" altLang="el-GR" sz="4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456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3036</Words>
  <Application>Microsoft Office PowerPoint</Application>
  <PresentationFormat>Ευρεία οθόνη</PresentationFormat>
  <Paragraphs>362</Paragraphs>
  <Slides>33</Slides>
  <Notes>33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4" baseType="lpstr">
      <vt:lpstr>Office Theme</vt:lpstr>
      <vt:lpstr>Παρουσίαση του PowerPoint</vt:lpstr>
      <vt:lpstr>Chapter 2 – Business Models and Social Farming</vt:lpstr>
      <vt:lpstr>Παρουσίαση του PowerPoint</vt:lpstr>
      <vt:lpstr>What is a Business Model?</vt:lpstr>
      <vt:lpstr>Business Model Canvas – Social Farming</vt:lpstr>
      <vt:lpstr>Sustainability and Hybrid Model</vt:lpstr>
      <vt:lpstr>Financial Management Tools</vt:lpstr>
      <vt:lpstr>Evaluation: SROI, SWOT, AHP</vt:lpstr>
      <vt:lpstr>SROI – Social Return on Investment</vt:lpstr>
      <vt:lpstr>SWOT Analysis – Social Farming1/2</vt:lpstr>
      <vt:lpstr>SWOT Analysis – Social Farming 2/2</vt:lpstr>
      <vt:lpstr>AHP – Analytic Hierarchy Process</vt:lpstr>
      <vt:lpstr>Statistics – EU &amp; Social Farming</vt:lpstr>
      <vt:lpstr>Drivers &amp; Barriers in Social Farming</vt:lpstr>
      <vt:lpstr>Accessing Funding</vt:lpstr>
      <vt:lpstr>Practical Funding Sources:</vt:lpstr>
      <vt:lpstr>Practical Funding Sources:</vt:lpstr>
      <vt:lpstr>🌿 What is LEADER?</vt:lpstr>
      <vt:lpstr>🌿 What is the LEADER tool?</vt:lpstr>
      <vt:lpstr>Where can someone apply in Achaia/Greece for the LEADER programme?</vt:lpstr>
      <vt:lpstr>Where can someone apply in Achaia for the LEADER programme?</vt:lpstr>
      <vt:lpstr>What is EPANEK?</vt:lpstr>
      <vt:lpstr>🏡 Connection with Social Farming</vt:lpstr>
      <vt:lpstr>What does successful inclusion in programs require?</vt:lpstr>
      <vt:lpstr>Diversifying Income Sources</vt:lpstr>
      <vt:lpstr>Indicative Ways to Diversify:</vt:lpstr>
      <vt:lpstr>Income Diversification</vt:lpstr>
      <vt:lpstr>International Trends in Social Farming</vt:lpstr>
      <vt:lpstr>Best Practices &amp; European Framework</vt:lpstr>
      <vt:lpstr>Example of an Integrated Model</vt:lpstr>
      <vt:lpstr>Case Study – Social Farm in Greece</vt:lpstr>
      <vt:lpstr>Social Farm Implementation Guide</vt:lpstr>
      <vt:lpstr>🔚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Stefania Tyrosvouti</cp:lastModifiedBy>
  <cp:revision>13</cp:revision>
  <dcterms:modified xsi:type="dcterms:W3CDTF">2025-08-29T11:47:10Z</dcterms:modified>
</cp:coreProperties>
</file>