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3"/>
  </p:notesMasterIdLst>
  <p:sldIdLst>
    <p:sldId id="256" r:id="rId2"/>
    <p:sldId id="257" r:id="rId3"/>
    <p:sldId id="260" r:id="rId4"/>
    <p:sldId id="266" r:id="rId5"/>
    <p:sldId id="313" r:id="rId6"/>
    <p:sldId id="314" r:id="rId7"/>
    <p:sldId id="315" r:id="rId8"/>
    <p:sldId id="265" r:id="rId9"/>
    <p:sldId id="268" r:id="rId10"/>
    <p:sldId id="269" r:id="rId11"/>
    <p:sldId id="289" r:id="rId12"/>
    <p:sldId id="284" r:id="rId13"/>
    <p:sldId id="262" r:id="rId14"/>
    <p:sldId id="263" r:id="rId15"/>
    <p:sldId id="264" r:id="rId16"/>
    <p:sldId id="271" r:id="rId17"/>
    <p:sldId id="272" r:id="rId18"/>
    <p:sldId id="273" r:id="rId19"/>
    <p:sldId id="274" r:id="rId20"/>
    <p:sldId id="275" r:id="rId21"/>
    <p:sldId id="270" r:id="rId22"/>
    <p:sldId id="261" r:id="rId23"/>
    <p:sldId id="258" r:id="rId24"/>
    <p:sldId id="259" r:id="rId25"/>
    <p:sldId id="276" r:id="rId26"/>
    <p:sldId id="277" r:id="rId27"/>
    <p:sldId id="316" r:id="rId28"/>
    <p:sldId id="317" r:id="rId29"/>
    <p:sldId id="280" r:id="rId30"/>
    <p:sldId id="281" r:id="rId31"/>
    <p:sldId id="282" r:id="rId32"/>
    <p:sldId id="283" r:id="rId33"/>
    <p:sldId id="294" r:id="rId34"/>
    <p:sldId id="295" r:id="rId35"/>
    <p:sldId id="296" r:id="rId36"/>
    <p:sldId id="297" r:id="rId37"/>
    <p:sldId id="298" r:id="rId38"/>
    <p:sldId id="299" r:id="rId39"/>
    <p:sldId id="300" r:id="rId40"/>
    <p:sldId id="301" r:id="rId41"/>
    <p:sldId id="302" r:id="rId42"/>
    <p:sldId id="303" r:id="rId43"/>
    <p:sldId id="305" r:id="rId44"/>
    <p:sldId id="304" r:id="rId45"/>
    <p:sldId id="293" r:id="rId46"/>
    <p:sldId id="308" r:id="rId47"/>
    <p:sldId id="309" r:id="rId48"/>
    <p:sldId id="310" r:id="rId49"/>
    <p:sldId id="311" r:id="rId50"/>
    <p:sldId id="312" r:id="rId51"/>
    <p:sldId id="291" r:id="rId5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8771387378488059E-5"/>
          <c:y val="9.8778439560589501E-2"/>
          <c:w val="0.96562499999999996"/>
          <c:h val="0.68627616349186982"/>
        </c:manualLayout>
      </c:layout>
      <c:pie3DChart>
        <c:varyColors val="1"/>
        <c:ser>
          <c:idx val="0"/>
          <c:order val="0"/>
          <c:tx>
            <c:strRef>
              <c:f>Foglio1!$B$1</c:f>
              <c:strCache>
                <c:ptCount val="1"/>
                <c:pt idx="0">
                  <c:v>Numero</c:v>
                </c:pt>
              </c:strCache>
            </c:strRef>
          </c:tx>
          <c:dPt>
            <c:idx val="0"/>
            <c:bubble3D val="0"/>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5D21-454C-88A2-18DAA57C4BA8}"/>
              </c:ext>
            </c:extLst>
          </c:dPt>
          <c:dPt>
            <c:idx val="1"/>
            <c:bubble3D val="0"/>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B-CB06-4FA1-A280-EE88DB202C26}"/>
              </c:ext>
            </c:extLst>
          </c:dPt>
          <c:dPt>
            <c:idx val="2"/>
            <c:bubble3D val="0"/>
            <c:spPr>
              <a:gradFill rotWithShape="1">
                <a:gsLst>
                  <a:gs pos="0">
                    <a:schemeClr val="accent3">
                      <a:tint val="100000"/>
                      <a:shade val="100000"/>
                      <a:satMod val="130000"/>
                    </a:schemeClr>
                  </a:gs>
                  <a:gs pos="100000">
                    <a:schemeClr val="accent3">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5D21-454C-88A2-18DAA57C4BA8}"/>
              </c:ext>
            </c:extLst>
          </c:dPt>
          <c:dPt>
            <c:idx val="3"/>
            <c:bubble3D val="0"/>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5D21-454C-88A2-18DAA57C4BA8}"/>
              </c:ext>
            </c:extLst>
          </c:dPt>
          <c:dPt>
            <c:idx val="4"/>
            <c:bubble3D val="0"/>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D-CB06-4FA1-A280-EE88DB202C26}"/>
              </c:ext>
            </c:extLst>
          </c:dPt>
          <c:dPt>
            <c:idx val="5"/>
            <c:bubble3D val="0"/>
            <c:spPr>
              <a:gradFill rotWithShape="1">
                <a:gsLst>
                  <a:gs pos="0">
                    <a:schemeClr val="accent6">
                      <a:tint val="100000"/>
                      <a:shade val="100000"/>
                      <a:satMod val="130000"/>
                    </a:schemeClr>
                  </a:gs>
                  <a:gs pos="100000">
                    <a:schemeClr val="accent6">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CB06-4FA1-A280-EE88DB202C26}"/>
              </c:ext>
            </c:extLst>
          </c:dPt>
          <c:dPt>
            <c:idx val="6"/>
            <c:bubble3D val="0"/>
            <c:spPr>
              <a:gradFill rotWithShape="1">
                <a:gsLst>
                  <a:gs pos="0">
                    <a:schemeClr val="accent1">
                      <a:lumMod val="60000"/>
                      <a:tint val="100000"/>
                      <a:shade val="100000"/>
                      <a:satMod val="130000"/>
                    </a:schemeClr>
                  </a:gs>
                  <a:gs pos="100000">
                    <a:schemeClr val="accent1">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6-CB06-4FA1-A280-EE88DB202C26}"/>
              </c:ext>
            </c:extLst>
          </c:dPt>
          <c:dPt>
            <c:idx val="7"/>
            <c:bubble3D val="0"/>
            <c:spPr>
              <a:gradFill rotWithShape="1">
                <a:gsLst>
                  <a:gs pos="0">
                    <a:schemeClr val="accent2">
                      <a:lumMod val="60000"/>
                      <a:tint val="100000"/>
                      <a:shade val="100000"/>
                      <a:satMod val="130000"/>
                    </a:schemeClr>
                  </a:gs>
                  <a:gs pos="100000">
                    <a:schemeClr val="accent2">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9-CB06-4FA1-A280-EE88DB202C26}"/>
              </c:ext>
            </c:extLst>
          </c:dPt>
          <c:dPt>
            <c:idx val="8"/>
            <c:bubble3D val="0"/>
            <c:spPr>
              <a:gradFill rotWithShape="1">
                <a:gsLst>
                  <a:gs pos="0">
                    <a:schemeClr val="accent3">
                      <a:lumMod val="60000"/>
                      <a:tint val="100000"/>
                      <a:shade val="100000"/>
                      <a:satMod val="130000"/>
                    </a:schemeClr>
                  </a:gs>
                  <a:gs pos="100000">
                    <a:schemeClr val="accent3">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1-5D21-454C-88A2-18DAA57C4BA8}"/>
              </c:ext>
            </c:extLst>
          </c:dPt>
          <c:dPt>
            <c:idx val="9"/>
            <c:bubble3D val="0"/>
            <c:spPr>
              <a:gradFill rotWithShape="1">
                <a:gsLst>
                  <a:gs pos="0">
                    <a:schemeClr val="accent4">
                      <a:lumMod val="60000"/>
                      <a:tint val="100000"/>
                      <a:shade val="100000"/>
                      <a:satMod val="130000"/>
                    </a:schemeClr>
                  </a:gs>
                  <a:gs pos="100000">
                    <a:schemeClr val="accent4">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3-5D21-454C-88A2-18DAA57C4BA8}"/>
              </c:ext>
            </c:extLst>
          </c:dPt>
          <c:dPt>
            <c:idx val="10"/>
            <c:bubble3D val="0"/>
            <c:spPr>
              <a:gradFill rotWithShape="1">
                <a:gsLst>
                  <a:gs pos="0">
                    <a:schemeClr val="accent5">
                      <a:lumMod val="60000"/>
                      <a:tint val="100000"/>
                      <a:shade val="100000"/>
                      <a:satMod val="130000"/>
                    </a:schemeClr>
                  </a:gs>
                  <a:gs pos="100000">
                    <a:schemeClr val="accent5">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5-5D21-454C-88A2-18DAA57C4BA8}"/>
              </c:ext>
            </c:extLst>
          </c:dPt>
          <c:dPt>
            <c:idx val="11"/>
            <c:bubble3D val="0"/>
            <c:spPr>
              <a:gradFill rotWithShape="1">
                <a:gsLst>
                  <a:gs pos="0">
                    <a:schemeClr val="accent6">
                      <a:lumMod val="60000"/>
                      <a:tint val="100000"/>
                      <a:shade val="100000"/>
                      <a:satMod val="130000"/>
                    </a:schemeClr>
                  </a:gs>
                  <a:gs pos="100000">
                    <a:schemeClr val="accent6">
                      <a:lumMod val="6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17-5D21-454C-88A2-18DAA57C4BA8}"/>
              </c:ext>
            </c:extLst>
          </c:dPt>
          <c:dPt>
            <c:idx val="12"/>
            <c:bubble3D val="0"/>
            <c:spPr>
              <a:gradFill rotWithShape="1">
                <a:gsLst>
                  <a:gs pos="0">
                    <a:schemeClr val="accent1">
                      <a:lumMod val="80000"/>
                      <a:lumOff val="20000"/>
                      <a:tint val="100000"/>
                      <a:shade val="100000"/>
                      <a:satMod val="130000"/>
                    </a:schemeClr>
                  </a:gs>
                  <a:gs pos="100000">
                    <a:schemeClr val="accent1">
                      <a:lumMod val="80000"/>
                      <a:lumOff val="2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CB06-4FA1-A280-EE88DB202C26}"/>
              </c:ext>
            </c:extLst>
          </c:dPt>
          <c:dPt>
            <c:idx val="13"/>
            <c:bubble3D val="0"/>
            <c:spPr>
              <a:gradFill rotWithShape="1">
                <a:gsLst>
                  <a:gs pos="0">
                    <a:schemeClr val="accent2">
                      <a:lumMod val="80000"/>
                      <a:lumOff val="20000"/>
                      <a:tint val="100000"/>
                      <a:shade val="100000"/>
                      <a:satMod val="130000"/>
                    </a:schemeClr>
                  </a:gs>
                  <a:gs pos="100000">
                    <a:schemeClr val="accent2">
                      <a:lumMod val="80000"/>
                      <a:lumOff val="2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C-CB06-4FA1-A280-EE88DB202C26}"/>
              </c:ext>
            </c:extLst>
          </c:dPt>
          <c:dPt>
            <c:idx val="14"/>
            <c:bubble3D val="0"/>
            <c:spPr>
              <a:gradFill rotWithShape="1">
                <a:gsLst>
                  <a:gs pos="0">
                    <a:schemeClr val="accent3">
                      <a:lumMod val="80000"/>
                      <a:lumOff val="20000"/>
                      <a:tint val="100000"/>
                      <a:shade val="100000"/>
                      <a:satMod val="130000"/>
                    </a:schemeClr>
                  </a:gs>
                  <a:gs pos="100000">
                    <a:schemeClr val="accent3">
                      <a:lumMod val="80000"/>
                      <a:lumOff val="2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A-CB06-4FA1-A280-EE88DB202C26}"/>
              </c:ext>
            </c:extLst>
          </c:dPt>
          <c:dLbls>
            <c:dLbl>
              <c:idx val="1"/>
              <c:layout>
                <c:manualLayout>
                  <c:x val="2.5475775041181419E-2"/>
                  <c:y val="-5.3348875117174149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B06-4FA1-A280-EE88DB202C26}"/>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it-IT"/>
                </a:p>
              </c:txPr>
              <c:showLegendKey val="0"/>
              <c:showVal val="1"/>
              <c:showCatName val="1"/>
              <c:showSerName val="0"/>
              <c:showPercent val="1"/>
              <c:showBubbleSize val="0"/>
              <c:extLst>
                <c:ext xmlns:c16="http://schemas.microsoft.com/office/drawing/2014/chart" uri="{C3380CC4-5D6E-409C-BE32-E72D297353CC}">
                  <c16:uniqueId val="{0000000D-CB06-4FA1-A280-EE88DB202C26}"/>
                </c:ext>
              </c:extLst>
            </c:dLbl>
            <c:dLbl>
              <c:idx val="5"/>
              <c:layout>
                <c:manualLayout>
                  <c:x val="5.3682894928307519E-3"/>
                  <c:y val="-3.0446070898590611E-3"/>
                </c:manualLayout>
              </c:layout>
              <c:spPr>
                <a:solidFill>
                  <a:srgbClr val="FFFFFF"/>
                </a:solid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chemeClr val="dk1">
                          <a:lumMod val="65000"/>
                          <a:lumOff val="35000"/>
                        </a:schemeClr>
                      </a:solidFill>
                      <a:latin typeface="+mn-lt"/>
                      <a:ea typeface="+mn-ea"/>
                      <a:cs typeface="+mn-cs"/>
                    </a:defRPr>
                  </a:pPr>
                  <a:endParaRPr lang="it-IT"/>
                </a:p>
              </c:txPr>
              <c:dLblPos val="bestFit"/>
              <c:showLegendKey val="0"/>
              <c:showVal val="1"/>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7-CB06-4FA1-A280-EE88DB202C26}"/>
                </c:ext>
              </c:extLst>
            </c:dLbl>
            <c:dLbl>
              <c:idx val="6"/>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lumMod val="85000"/>
                        </a:schemeClr>
                      </a:solidFill>
                      <a:latin typeface="+mn-lt"/>
                      <a:ea typeface="+mn-ea"/>
                      <a:cs typeface="+mn-cs"/>
                    </a:defRPr>
                  </a:pPr>
                  <a:endParaRPr lang="it-IT"/>
                </a:p>
              </c:txPr>
              <c:showLegendKey val="0"/>
              <c:showVal val="1"/>
              <c:showCatName val="1"/>
              <c:showSerName val="0"/>
              <c:showPercent val="1"/>
              <c:showBubbleSize val="0"/>
              <c:extLst>
                <c:ext xmlns:c16="http://schemas.microsoft.com/office/drawing/2014/chart" uri="{C3380CC4-5D6E-409C-BE32-E72D297353CC}">
                  <c16:uniqueId val="{00000006-CB06-4FA1-A280-EE88DB202C26}"/>
                </c:ext>
              </c:extLst>
            </c:dLbl>
            <c:dLbl>
              <c:idx val="7"/>
              <c:layout>
                <c:manualLayout>
                  <c:x val="0.13217414326079011"/>
                  <c:y val="-0.19979097960596118"/>
                </c:manualLayout>
              </c:layout>
              <c:tx>
                <c:rich>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fld id="{F8096AB3-415C-42CD-942E-390270241604}" type="CATEGORYNAME">
                      <a:rPr lang="en-US" b="1"/>
                      <a:pPr>
                        <a:defRPr>
                          <a:solidFill>
                            <a:schemeClr val="tx1"/>
                          </a:solidFill>
                        </a:defRPr>
                      </a:pPr>
                      <a:t>[NOME CATEGORIA]</a:t>
                    </a:fld>
                    <a:r>
                      <a:rPr lang="en-US" b="1" baseline="0" dirty="0"/>
                      <a:t>; </a:t>
                    </a:r>
                    <a:fld id="{30E100D3-86F0-4590-BB93-E418BBA4C502}" type="VALUE">
                      <a:rPr lang="en-US" b="1" baseline="0"/>
                      <a:pPr>
                        <a:defRPr>
                          <a:solidFill>
                            <a:schemeClr val="tx1"/>
                          </a:solidFill>
                        </a:defRPr>
                      </a:pPr>
                      <a:t>[VALORE]</a:t>
                    </a:fld>
                    <a:r>
                      <a:rPr lang="en-US" b="1" baseline="0" dirty="0"/>
                      <a:t>; </a:t>
                    </a:r>
                    <a:fld id="{BB6BC2F4-45D6-4D3D-985E-AF1D39E32687}" type="PERCENTAGE">
                      <a:rPr lang="en-US" b="1" baseline="0"/>
                      <a:pPr>
                        <a:defRPr>
                          <a:solidFill>
                            <a:schemeClr val="tx1"/>
                          </a:solidFill>
                        </a:defRPr>
                      </a:pPr>
                      <a:t>[PERCENTUALE]</a:t>
                    </a:fld>
                    <a:endParaRPr lang="en-US" b="1" baseline="0" dirty="0"/>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CB06-4FA1-A280-EE88DB202C26}"/>
                </c:ext>
              </c:extLst>
            </c:dLbl>
            <c:dLbl>
              <c:idx val="12"/>
              <c:layout>
                <c:manualLayout>
                  <c:x val="1.7415127758939906E-2"/>
                  <c:y val="-0.10927530636954157"/>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B06-4FA1-A280-EE88DB202C26}"/>
                </c:ext>
              </c:extLst>
            </c:dLbl>
            <c:dLbl>
              <c:idx val="13"/>
              <c:layout>
                <c:manualLayout>
                  <c:x val="-6.7103618660385627E-3"/>
                  <c:y val="-1.2213189621485817E-2"/>
                </c:manualLayout>
              </c:layout>
              <c:showLegendKey val="0"/>
              <c:showVal val="1"/>
              <c:showCatName val="1"/>
              <c:showSerName val="0"/>
              <c:showPercent val="1"/>
              <c:showBubbleSize val="0"/>
              <c:extLst>
                <c:ext xmlns:c15="http://schemas.microsoft.com/office/drawing/2012/chart" uri="{CE6537A1-D6FC-4f65-9D91-7224C49458BB}">
                  <c15:layout>
                    <c:manualLayout>
                      <c:w val="0.1788311437299277"/>
                      <c:h val="9.3621668013166126E-2"/>
                    </c:manualLayout>
                  </c15:layout>
                </c:ext>
                <c:ext xmlns:c16="http://schemas.microsoft.com/office/drawing/2014/chart" uri="{C3380CC4-5D6E-409C-BE32-E72D297353CC}">
                  <c16:uniqueId val="{0000000C-CB06-4FA1-A280-EE88DB202C26}"/>
                </c:ext>
              </c:extLst>
            </c:dLbl>
            <c:dLbl>
              <c:idx val="1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95000"/>
                          <a:lumOff val="5000"/>
                        </a:schemeClr>
                      </a:solidFill>
                      <a:latin typeface="+mn-lt"/>
                      <a:ea typeface="+mn-ea"/>
                      <a:cs typeface="+mn-cs"/>
                    </a:defRPr>
                  </a:pPr>
                  <a:endParaRPr lang="it-IT"/>
                </a:p>
              </c:txPr>
              <c:showLegendKey val="0"/>
              <c:showVal val="1"/>
              <c:showCatName val="1"/>
              <c:showSerName val="0"/>
              <c:showPercent val="1"/>
              <c:showBubbleSize val="0"/>
              <c:extLst>
                <c:ext xmlns:c16="http://schemas.microsoft.com/office/drawing/2014/chart" uri="{C3380CC4-5D6E-409C-BE32-E72D297353CC}">
                  <c16:uniqueId val="{0000000A-CB06-4FA1-A280-EE88DB202C2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it-IT"/>
              </a:p>
            </c:txPr>
            <c:showLegendKey val="0"/>
            <c:showVal val="1"/>
            <c:showCatName val="1"/>
            <c:showSerName val="0"/>
            <c:showPercent val="1"/>
            <c:showBubbleSize val="0"/>
            <c:showLeaderLines val="0"/>
            <c:extLst>
              <c:ext xmlns:c15="http://schemas.microsoft.com/office/drawing/2012/chart" uri="{CE6537A1-D6FC-4f65-9D91-7224C49458BB}"/>
            </c:extLst>
          </c:dLbls>
          <c:cat>
            <c:strRef>
              <c:f>Foglio1!$A$2:$A$16</c:f>
              <c:strCache>
                <c:ptCount val="15"/>
                <c:pt idx="0">
                  <c:v>Calabria</c:v>
                </c:pt>
                <c:pt idx="1">
                  <c:v>Campania</c:v>
                </c:pt>
                <c:pt idx="2">
                  <c:v>Emilia Romagna</c:v>
                </c:pt>
                <c:pt idx="3">
                  <c:v>Friuli Venezia Giulia</c:v>
                </c:pt>
                <c:pt idx="4">
                  <c:v>Lazio</c:v>
                </c:pt>
                <c:pt idx="5">
                  <c:v>Lombardia</c:v>
                </c:pt>
                <c:pt idx="6">
                  <c:v>Marche</c:v>
                </c:pt>
                <c:pt idx="7">
                  <c:v>Piemonte</c:v>
                </c:pt>
                <c:pt idx="8">
                  <c:v>Puglia</c:v>
                </c:pt>
                <c:pt idx="9">
                  <c:v>Sardegna</c:v>
                </c:pt>
                <c:pt idx="10">
                  <c:v>Sicilia</c:v>
                </c:pt>
                <c:pt idx="11">
                  <c:v>Toscana</c:v>
                </c:pt>
                <c:pt idx="12">
                  <c:v>Trentino Alto Adige</c:v>
                </c:pt>
                <c:pt idx="13">
                  <c:v>Umbria</c:v>
                </c:pt>
                <c:pt idx="14">
                  <c:v>Veneto</c:v>
                </c:pt>
              </c:strCache>
            </c:strRef>
          </c:cat>
          <c:val>
            <c:numRef>
              <c:f>Foglio1!$B$2:$B$16</c:f>
              <c:numCache>
                <c:formatCode>General</c:formatCode>
                <c:ptCount val="15"/>
                <c:pt idx="0">
                  <c:v>1</c:v>
                </c:pt>
                <c:pt idx="1">
                  <c:v>4</c:v>
                </c:pt>
                <c:pt idx="2">
                  <c:v>3</c:v>
                </c:pt>
                <c:pt idx="3">
                  <c:v>2</c:v>
                </c:pt>
                <c:pt idx="4">
                  <c:v>10</c:v>
                </c:pt>
                <c:pt idx="5">
                  <c:v>13</c:v>
                </c:pt>
                <c:pt idx="6">
                  <c:v>9</c:v>
                </c:pt>
                <c:pt idx="7">
                  <c:v>11</c:v>
                </c:pt>
                <c:pt idx="8">
                  <c:v>1</c:v>
                </c:pt>
                <c:pt idx="9">
                  <c:v>1</c:v>
                </c:pt>
                <c:pt idx="10">
                  <c:v>3</c:v>
                </c:pt>
                <c:pt idx="11">
                  <c:v>3</c:v>
                </c:pt>
                <c:pt idx="12">
                  <c:v>1</c:v>
                </c:pt>
                <c:pt idx="13">
                  <c:v>1</c:v>
                </c:pt>
                <c:pt idx="14">
                  <c:v>10</c:v>
                </c:pt>
              </c:numCache>
            </c:numRef>
          </c:val>
          <c:extLst>
            <c:ext xmlns:c16="http://schemas.microsoft.com/office/drawing/2014/chart" uri="{C3380CC4-5D6E-409C-BE32-E72D297353CC}">
              <c16:uniqueId val="{00000000-CB06-4FA1-A280-EE88DB202C26}"/>
            </c:ext>
          </c:extLst>
        </c:ser>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07F13CF-F76A-DD93-F6BA-5CF660C8FDDC}"/>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C79728A7-7AA5-FECC-C6A5-72051DAF65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970B6524-D216-D3CF-6FA4-CFDAD1F20B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0732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30BFD83C-7339-0F81-5443-308D624CDAD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B0EA269D-1A25-C12C-0153-9ABD2492B5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A756096-DA07-0001-C934-CEBAEE46D1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6579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0E18F1B-18C1-E435-6F09-18FC4E7F28BA}"/>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95040F4-D4E3-38D4-FF89-881B60620B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65904AE5-6E5D-82C5-BBD8-5AF6DAC973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3742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F5EEC44-DFEA-299A-8911-FB62059DDA83}"/>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D8DB27F-4880-5DAF-79CB-C3639C9BAA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E3A8508F-5716-94C5-24A0-CB70543AE4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6221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7D5BEB2F-54B8-5FEC-1607-0F549ECD8E5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F0BC3612-DD07-B0C3-B7FA-B625154C17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1684663-3868-17B2-6965-E1F528DA3D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290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19399B05-2801-F911-0326-C54D3712EEBC}"/>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0664B53C-F334-BFDD-90CE-0A40F574A3F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628CAD6B-1D69-46F2-4717-D1FDB6CC7C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030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11D6E1D-46B1-283A-6B05-C9634B5A9E6F}"/>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E565C85C-F398-3A7B-CFC6-A16AB40EFC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7E59B77-8B99-5E7D-3FE8-2AFD9E2CFD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5245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2155D4D-A439-2580-36E5-883CDF5C285D}"/>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9FE7319C-844E-200A-F727-01EC6E3A8D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6AE09ED2-9845-0E90-B473-182AAECD64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6975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72B67315-780B-A3CC-9A9C-61B1EA288326}"/>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07FA417-95AC-1BF8-4428-D15082D9616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6DF026E-F2C6-8570-E166-83762A362C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4223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653120FD-55B4-1C36-1A31-5CF007866A6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F35D39AD-D450-7F17-2324-3883AD3DB1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E011523-7C42-F239-4E69-DE09D3F442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7036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524238F4-EA0B-FD62-D3A1-D5E846BB7A6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AAF3E8C2-814B-559E-8998-C875337F6D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7D23392B-5A89-236A-87A4-241D091F20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1331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518E280-128F-67F6-272D-F105FF78352A}"/>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5F905249-87AE-678B-8E53-D94C6B36E8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8D62E924-63E8-36EF-A298-2C9900032D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4758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3781C091-3701-BA13-37DA-6DFFBD22196F}"/>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940B900F-3B9B-3AFE-F47F-32981561E2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87AC9AE2-8466-A1F9-C13F-DE9FD9978C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6010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00E50DC-08B8-3B47-E23A-C0D85436720F}"/>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520899D-2F27-C9E9-0A4F-B5C2739981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6E7F9BFF-2876-7AEF-8CE3-4E3FE15142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6086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CC1BA90-9345-C36E-C54A-6F8D68DD62D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12877E94-F33E-0B6E-81A8-2BE2F52B3B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77DABDA-A575-A38C-30DD-F21D199B0D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8399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A3DC92A-D8A8-4D02-C615-C9023FE7FF4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B930BA50-1AA8-AF20-2E38-B661C03540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B8048951-1F37-AA18-184D-FA9314CE7D1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6675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246445F5-C6CF-CCDE-57D1-8703A0F6061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1EFFAAB-870D-5120-325E-88358B6F9B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55AC6169-1DB0-AFC2-621B-055C7E43EC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012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FE22D8B-931E-CC2B-7B87-A3624DC67100}"/>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9677C88F-ECA2-9ADD-2880-82EB0329B2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C5880495-DA9E-50EA-8272-AFEC4AB528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351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B6FB281-B8D2-8865-5F38-0F440049940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B748300-C6C0-72D8-3F99-A3EE53F3622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38EC145A-7830-5BE5-6366-2B4B50DBC5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2458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5016C1BB-7857-AA07-1917-E5E82BE01722}"/>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0762BB92-78CB-AFB5-C6F0-5780274D46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8D35268-3513-0F15-DDCD-17DF9EF22E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16050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CE9F784-EEAF-A7F5-1E87-F7848FDAC16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B007590-06A0-50D4-CBA9-DDAEA049EB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C1CA1E2B-C5D2-1C5A-BE17-29F7DE081BF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6637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1519F7DB-7679-5F1D-250B-9881A571837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2105CC34-3B0A-E641-C3AC-F8A1C3A8B2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55E712E4-653B-0963-8B73-8B975D0CF8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5220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F1353D29-3AD3-8FD9-15D9-85B43FB9211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69F46D9B-C6E9-212E-C240-8CFF6CAA2A4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EF476035-6997-995A-CFBC-92D4A2C46B5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0098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AA4CC00-FFE6-3F8B-42C1-12B631FFB164}"/>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B2E6F53A-4FDE-2E0E-CA87-A8589EBB76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7AA4E4C3-54F4-F2DD-93AC-67E3857319D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3783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83D7B3F-5AF1-53A3-4F72-F8A67FCE107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3B4A0EEC-2D13-8C38-37D9-343042D8C4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3EE29DBD-A955-5BE5-2FD9-2FAA773E80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88322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322FA4FC-58A2-89C4-1573-0686AFCCC3FA}"/>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5A9147CC-BBAD-1C7E-45AB-8ED435EDD5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0DE7FF8D-B8A7-6E58-CDC2-595E9171F3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57740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EB20E6B-B60A-B35B-96A8-1EF5B3F6CAFE}"/>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A882CB97-F634-0413-61F2-63909C9D61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A6556DD-7AA6-7E26-F16C-A4E2D68D2D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2221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EB20E6B-B60A-B35B-96A8-1EF5B3F6CAFE}"/>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A882CB97-F634-0413-61F2-63909C9D61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A6556DD-7AA6-7E26-F16C-A4E2D68D2D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14279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7E6CEBC4-8FBF-D906-75DB-4C239459729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A9C4A7E3-50CA-DDC3-8B81-82EF0CD974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333AC898-B143-6DA2-6940-B9D2E5E460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5574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6EA204A-E955-FF10-2472-1305C6ED6C1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08290603-30A3-6B36-9840-A6FC409C09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9E9D37E3-8BAB-4BC1-BAFE-3077CDF41C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7339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5D1A4E2-A1A8-D1C6-F12E-D7EB93B1AB9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EAF4EBC3-7EA7-633A-358F-43C5C0AA128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1D47466F-47B1-C0C5-92A6-B7C369B342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86065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36C8200E-E25D-44AB-DE18-25BA988657A9}"/>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1A015F4F-83A4-1625-2CB6-20D6DF73B36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B25A3006-EF11-BB40-FA39-767F2C19C4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65747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5B3E858F-2F34-CA61-A6E5-A60CE1A05F3C}"/>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2C690FA4-C236-4D8E-869C-C693E12F7E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A9BC5CCD-5065-CE5F-5FA4-F70EC0FF30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04862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19ADFFC-2D4B-17FE-5EE0-8FE49393D1A2}"/>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9682257B-CC30-31A6-607B-919F03E10A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9999B7CF-96B9-CA58-908F-9A854A8874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6514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09BE4A9-E002-C11F-B859-552867F9941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88BC90B2-D13F-664C-D090-C8A3565F15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A26F078F-D9FD-0EB2-14CB-9F6D8EEFB1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93709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F0954653-F601-A811-F529-A1B4148FCFBC}"/>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C92DCA3E-448E-C83D-F5C9-30BCD76C204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8FE659AA-3FBE-374D-8348-8FFF5B08C3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72324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DB44A955-EAA0-F506-D740-ADA5F676920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E7947278-0E7A-BED4-6169-1DE89B93440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A222D206-0306-8136-B695-95092503DB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6244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0B0AB46-B3CD-B000-9975-FB973EC018BB}"/>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6C63A75D-FD76-C0B4-23BF-9A6961E8B5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865388D-FDCB-9D91-FC8E-3E8EDF6DD2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97309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BDD63276-E88E-3C37-F732-4A3D94965D6E}"/>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BCBABFAE-A47A-A4CC-3538-8EBC385684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A7B63D06-4130-A0AE-2388-A3360A49D2D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28836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DAF69CD4-2C24-A76D-9933-C7407FCB17D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7B78C0EF-2012-0DFC-11BB-68BD29FB11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4B36FCBA-FC4C-6E81-08FB-8428DF9538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22306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76F700D-F443-DED8-CA40-CC44BFB5756E}"/>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41A5138A-93FF-4344-1700-0C3A54A908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05398742-482B-8858-7462-946BCEC6681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58356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F56912F-8A95-D10A-4D74-943D5F390B46}"/>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67AE177E-5FCD-EB06-9FD5-D82214D73F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B541FBB7-4C40-AF54-987C-C12862FD02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06556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B119F436-38B7-B5FF-B98D-ECE00F949B21}"/>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5885E9E0-2327-7C8E-4EAF-26CB0BD4A6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09677CFB-4FB5-9D96-CED6-3585AD7C71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2927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BB14A14-0FB7-00C7-ECB3-20F680444BD3}"/>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B846D4DE-3BDF-9DF8-0043-45EB1828FB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A60AF3C7-812A-4DD2-44CD-92A973672A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18316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DF490D74-C9F6-AE51-F3F7-0DC75CAA8E37}"/>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6E71B96D-99CC-162B-990D-B2FEC42083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F3D91DAB-F3F7-CA54-6579-33B92590242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97240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ED2AC97C-BA76-FD7E-199D-5274E36CE764}"/>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6C104D05-DEF4-68E6-9935-62F1F003C8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7B0FE8DC-FBA5-39FF-6EBC-1903473014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91170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A178A38-7C12-7B64-AA30-88B351CCF2F3}"/>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13CFE5F2-B267-C5B3-2843-B90E4C65AB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12D29DFD-94CE-868D-D067-C95A94A38B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25457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86D5AC6-F362-532B-D6CE-5059DBA9C655}"/>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02AA1620-9354-1FDF-9E4A-053F01B89C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22BB4C36-8919-A668-FECE-3B3DB2F8C3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8604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chart" Target="../charts/char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12.jpeg"/><Relationship Id="rId2" Type="http://schemas.openxmlformats.org/officeDocument/2006/relationships/slideLayout" Target="../slideLayouts/slideLayout3.xml"/><Relationship Id="rId1" Type="http://schemas.openxmlformats.org/officeDocument/2006/relationships/video" Target="https://www.youtube.com/embed/OuOQ4v7xypU?feature=oembed" TargetMode="External"/><Relationship Id="rId6" Type="http://schemas.openxmlformats.org/officeDocument/2006/relationships/hyperlink" Target="https://www.ilcavalloadondoloagrinido.it/" TargetMode="External"/><Relationship Id="rId5" Type="http://schemas.openxmlformats.org/officeDocument/2006/relationships/hyperlink" Target="https://youtu.be/OuOQ4v7xypU" TargetMode="External"/><Relationship Id="rId4" Type="http://schemas.openxmlformats.org/officeDocument/2006/relationships/image" Target="../media/image2.jpg"/></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hyperlink" Target="https://www.cascinatorrione.it/agrinido-e-fattoria-didattica/"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jpeg"/></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hyperlink" Target="https://www.facebook.com/LaPiemontesina"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hyperlink" Target="https://www.madagaschool.it/"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4.png"/></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lvl="0">
              <a:lnSpc>
                <a:spcPct val="100000"/>
              </a:lnSpc>
              <a:spcBef>
                <a:spcPct val="0"/>
              </a:spcBef>
              <a:defRPr/>
            </a:pPr>
            <a:r>
              <a:rPr lang="en-GB" kern="1200" noProof="0" dirty="0">
                <a:solidFill>
                  <a:schemeClr val="tx1"/>
                </a:solidFill>
              </a:rPr>
              <a:t>Social Farming Activities for local communities</a:t>
            </a:r>
            <a:endParaRPr lang="en-GB"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DCEFB074-693F-75AA-F1A8-F27D523D26EA}"/>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D31A49DF-CD1D-76A0-79F2-C42BECB3F986}"/>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Topics</a:t>
            </a:r>
          </a:p>
        </p:txBody>
      </p:sp>
      <p:sp>
        <p:nvSpPr>
          <p:cNvPr id="95" name="Google Shape;95;p15">
            <a:extLst>
              <a:ext uri="{FF2B5EF4-FFF2-40B4-BE49-F238E27FC236}">
                <a16:creationId xmlns:a16="http://schemas.microsoft.com/office/drawing/2014/main" id="{26106CE5-4D1C-F4D4-3283-84243545DFEB}"/>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635000" indent="-457200">
              <a:spcBef>
                <a:spcPts val="0"/>
              </a:spcBef>
              <a:buSzPts val="2800"/>
            </a:pPr>
            <a:r>
              <a:rPr lang="en-GB" sz="3200" noProof="0" dirty="0"/>
              <a:t>Social Farming: definition and activities</a:t>
            </a:r>
          </a:p>
          <a:p>
            <a:pPr marL="635000" indent="-457200">
              <a:spcBef>
                <a:spcPts val="0"/>
              </a:spcBef>
              <a:buSzPts val="2800"/>
            </a:pPr>
            <a:r>
              <a:rPr lang="en-GB" sz="3200" noProof="0" dirty="0"/>
              <a:t>Benefits of social farming for communities</a:t>
            </a:r>
          </a:p>
          <a:p>
            <a:pPr marL="635000" indent="-457200">
              <a:spcBef>
                <a:spcPts val="0"/>
              </a:spcBef>
              <a:buSzPts val="2800"/>
            </a:pPr>
            <a:r>
              <a:rPr lang="en-GB" sz="3200" dirty="0"/>
              <a:t>Activities and services for local communities</a:t>
            </a:r>
            <a:endParaRPr lang="en-GB" sz="3200" noProof="0" dirty="0"/>
          </a:p>
          <a:p>
            <a:pPr marL="635000" indent="-457200">
              <a:spcBef>
                <a:spcPts val="0"/>
              </a:spcBef>
              <a:buSzPts val="2800"/>
            </a:pPr>
            <a:r>
              <a:rPr lang="en-GB" sz="3200" noProof="0" dirty="0"/>
              <a:t>Examples of services for local communities</a:t>
            </a:r>
          </a:p>
          <a:p>
            <a:pPr marL="1092200" lvl="1" indent="-457200">
              <a:spcBef>
                <a:spcPts val="0"/>
              </a:spcBef>
              <a:buSzPts val="2800"/>
            </a:pPr>
            <a:r>
              <a:rPr lang="en-GB" sz="2800" noProof="0" dirty="0"/>
              <a:t>Educational services </a:t>
            </a:r>
            <a:r>
              <a:rPr lang="en-GB" sz="2800" dirty="0"/>
              <a:t>for early childhood</a:t>
            </a:r>
            <a:endParaRPr lang="en-GB" sz="2800" noProof="0" dirty="0"/>
          </a:p>
          <a:p>
            <a:pPr marL="1549400" lvl="2" indent="-457200">
              <a:spcBef>
                <a:spcPts val="0"/>
              </a:spcBef>
              <a:buSzPts val="2800"/>
            </a:pPr>
            <a:r>
              <a:rPr lang="en-GB" sz="2400" noProof="0" dirty="0"/>
              <a:t>Agri-nursery</a:t>
            </a:r>
          </a:p>
          <a:p>
            <a:pPr marL="1549400" lvl="2" indent="-457200">
              <a:spcBef>
                <a:spcPts val="0"/>
              </a:spcBef>
              <a:buSzPts val="2800"/>
            </a:pPr>
            <a:r>
              <a:rPr lang="en-GB" sz="2400" noProof="0" dirty="0"/>
              <a:t>Agri-preschool</a:t>
            </a:r>
          </a:p>
          <a:p>
            <a:pPr marL="1092200" lvl="1" indent="-457200">
              <a:spcBef>
                <a:spcPts val="0"/>
              </a:spcBef>
              <a:buSzPts val="2800"/>
            </a:pPr>
            <a:r>
              <a:rPr lang="en-GB" sz="2800" noProof="0" dirty="0"/>
              <a:t>Social and care services</a:t>
            </a:r>
          </a:p>
          <a:p>
            <a:pPr marL="1549400" lvl="2" indent="-457200">
              <a:spcBef>
                <a:spcPts val="0"/>
              </a:spcBef>
              <a:buSzPts val="2800"/>
            </a:pPr>
            <a:r>
              <a:rPr lang="en-GB" sz="2400" dirty="0"/>
              <a:t>Day care centres </a:t>
            </a:r>
            <a:endParaRPr lang="en-GB" sz="2400" noProof="0" dirty="0"/>
          </a:p>
          <a:p>
            <a:pPr marL="228600" lvl="0" indent="-50800" algn="l" rtl="0">
              <a:lnSpc>
                <a:spcPct val="90000"/>
              </a:lnSpc>
              <a:spcBef>
                <a:spcPts val="0"/>
              </a:spcBef>
              <a:spcAft>
                <a:spcPts val="0"/>
              </a:spcAft>
              <a:buClr>
                <a:schemeClr val="dk1"/>
              </a:buClr>
              <a:buSzPts val="2800"/>
              <a:buNone/>
            </a:pPr>
            <a:endParaRPr lang="en-GB" noProof="0" dirty="0"/>
          </a:p>
        </p:txBody>
      </p:sp>
    </p:spTree>
    <p:extLst>
      <p:ext uri="{BB962C8B-B14F-4D97-AF65-F5344CB8AC3E}">
        <p14:creationId xmlns:p14="http://schemas.microsoft.com/office/powerpoint/2010/main" val="4056549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3068F5E7-CE8D-5B87-8F02-F5C37A4B3422}"/>
            </a:ext>
          </a:extLst>
        </p:cNvPr>
        <p:cNvGrpSpPr/>
        <p:nvPr/>
      </p:nvGrpSpPr>
      <p:grpSpPr>
        <a:xfrm>
          <a:off x="0" y="0"/>
          <a:ext cx="0" cy="0"/>
          <a:chOff x="0" y="0"/>
          <a:chExt cx="0" cy="0"/>
        </a:xfrm>
      </p:grpSpPr>
      <p:sp>
        <p:nvSpPr>
          <p:cNvPr id="4" name="Rettangolo con angoli arrotondati 3">
            <a:extLst>
              <a:ext uri="{FF2B5EF4-FFF2-40B4-BE49-F238E27FC236}">
                <a16:creationId xmlns:a16="http://schemas.microsoft.com/office/drawing/2014/main" id="{F4144580-6B0A-8984-FCB5-89F99FB0CE9F}"/>
              </a:ext>
            </a:extLst>
          </p:cNvPr>
          <p:cNvSpPr/>
          <p:nvPr/>
        </p:nvSpPr>
        <p:spPr>
          <a:xfrm>
            <a:off x="838200" y="1505585"/>
            <a:ext cx="9368790" cy="1523365"/>
          </a:xfrm>
          <a:prstGeom prst="round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4" name="Google Shape;94;p15">
            <a:extLst>
              <a:ext uri="{FF2B5EF4-FFF2-40B4-BE49-F238E27FC236}">
                <a16:creationId xmlns:a16="http://schemas.microsoft.com/office/drawing/2014/main" id="{7F64EC1D-3AA7-2B7B-CD67-8F022114C7C7}"/>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Social farming</a:t>
            </a:r>
          </a:p>
        </p:txBody>
      </p:sp>
      <p:sp>
        <p:nvSpPr>
          <p:cNvPr id="95" name="Google Shape;95;p15">
            <a:extLst>
              <a:ext uri="{FF2B5EF4-FFF2-40B4-BE49-F238E27FC236}">
                <a16:creationId xmlns:a16="http://schemas.microsoft.com/office/drawing/2014/main" id="{8BA8F696-2042-4EFA-5973-212F00FE7523}"/>
              </a:ext>
            </a:extLst>
          </p:cNvPr>
          <p:cNvSpPr txBox="1">
            <a:spLocks noGrp="1"/>
          </p:cNvSpPr>
          <p:nvPr>
            <p:ph type="body" idx="1"/>
          </p:nvPr>
        </p:nvSpPr>
        <p:spPr>
          <a:xfrm>
            <a:off x="838200" y="1585595"/>
            <a:ext cx="10637520" cy="418655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r>
              <a:rPr lang="en-GB" sz="4000" b="1" dirty="0"/>
              <a:t>Social farming</a:t>
            </a:r>
            <a:endParaRPr lang="en-GB" sz="4000" b="1" noProof="0" dirty="0"/>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a:p>
            <a:pPr marL="177800" indent="0">
              <a:spcBef>
                <a:spcPts val="0"/>
              </a:spcBef>
              <a:buSzPts val="2800"/>
              <a:buNone/>
            </a:pPr>
            <a:r>
              <a:rPr lang="en-GB" noProof="0" dirty="0"/>
              <a:t>Its </a:t>
            </a:r>
            <a:r>
              <a:rPr lang="en-GB" b="1" u="sng" noProof="0" dirty="0"/>
              <a:t>aims</a:t>
            </a:r>
            <a:r>
              <a:rPr lang="en-GB" noProof="0" dirty="0"/>
              <a:t> are to promote social inclusion, to enhance the wellbeing of people and support local communities' development.</a:t>
            </a:r>
          </a:p>
          <a:p>
            <a:pPr marL="177800" indent="0">
              <a:spcBef>
                <a:spcPts val="0"/>
              </a:spcBef>
              <a:buSzPts val="2800"/>
              <a:buNone/>
            </a:pPr>
            <a:r>
              <a:rPr lang="en-GB" noProof="0" dirty="0"/>
              <a:t>Among the activities of social farming, we can list: </a:t>
            </a:r>
            <a:r>
              <a:rPr lang="en-GB" noProof="0" dirty="0" err="1"/>
              <a:t>agri</a:t>
            </a:r>
            <a:r>
              <a:rPr lang="en-GB" noProof="0" dirty="0"/>
              <a:t>-nursery, day care centres, social gardens, programmes for the social and work inclusion of disadvantaged people.</a:t>
            </a:r>
            <a:endParaRPr lang="en-GB" sz="2600" noProof="0" dirty="0"/>
          </a:p>
        </p:txBody>
      </p:sp>
      <p:sp>
        <p:nvSpPr>
          <p:cNvPr id="3" name="CasellaDiTesto 2">
            <a:extLst>
              <a:ext uri="{FF2B5EF4-FFF2-40B4-BE49-F238E27FC236}">
                <a16:creationId xmlns:a16="http://schemas.microsoft.com/office/drawing/2014/main" id="{520EB3C1-2234-7AA4-C3F1-56A167CC7016}"/>
              </a:ext>
            </a:extLst>
          </p:cNvPr>
          <p:cNvSpPr txBox="1"/>
          <p:nvPr/>
        </p:nvSpPr>
        <p:spPr>
          <a:xfrm>
            <a:off x="857250" y="2091655"/>
            <a:ext cx="9075420" cy="867930"/>
          </a:xfrm>
          <a:prstGeom prst="rect">
            <a:avLst/>
          </a:prstGeom>
          <a:noFill/>
        </p:spPr>
        <p:txBody>
          <a:bodyPr wrap="square">
            <a:spAutoFit/>
          </a:bodyPr>
          <a:lstStyle/>
          <a:p>
            <a:pPr marL="228600" lvl="0" indent="-50800" algn="l" rtl="0">
              <a:lnSpc>
                <a:spcPct val="90000"/>
              </a:lnSpc>
              <a:spcBef>
                <a:spcPts val="0"/>
              </a:spcBef>
              <a:spcAft>
                <a:spcPts val="0"/>
              </a:spcAft>
              <a:buClr>
                <a:schemeClr val="dk1"/>
              </a:buClr>
              <a:buSzPts val="2800"/>
              <a:buNone/>
            </a:pPr>
            <a:r>
              <a:rPr lang="en-GB" sz="2800" dirty="0"/>
              <a:t>i</a:t>
            </a:r>
            <a:r>
              <a:rPr lang="en-GB" sz="2800" noProof="0" dirty="0"/>
              <a:t>s a set of practices integrating farming activity and social, educational and therapeutical services.</a:t>
            </a:r>
          </a:p>
        </p:txBody>
      </p:sp>
    </p:spTree>
    <p:extLst>
      <p:ext uri="{BB962C8B-B14F-4D97-AF65-F5344CB8AC3E}">
        <p14:creationId xmlns:p14="http://schemas.microsoft.com/office/powerpoint/2010/main" val="1282928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DE245F16-A431-B72B-5164-70DCB58C11CE}"/>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0DADA02-8896-4D8F-DFFE-F78A72E67326}"/>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Social farming</a:t>
            </a:r>
          </a:p>
        </p:txBody>
      </p:sp>
      <p:sp>
        <p:nvSpPr>
          <p:cNvPr id="95" name="Google Shape;95;p15">
            <a:extLst>
              <a:ext uri="{FF2B5EF4-FFF2-40B4-BE49-F238E27FC236}">
                <a16:creationId xmlns:a16="http://schemas.microsoft.com/office/drawing/2014/main" id="{2CE63008-690F-969C-C7C3-7B91284BE6F1}"/>
              </a:ext>
            </a:extLst>
          </p:cNvPr>
          <p:cNvSpPr txBox="1">
            <a:spLocks noGrp="1"/>
          </p:cNvSpPr>
          <p:nvPr>
            <p:ph type="body" idx="1"/>
          </p:nvPr>
        </p:nvSpPr>
        <p:spPr>
          <a:xfrm>
            <a:off x="838200" y="1585595"/>
            <a:ext cx="10637520" cy="418655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r>
              <a:rPr lang="en-GB" sz="2600" noProof="0" dirty="0"/>
              <a:t>In Italy, social farming is regulated by the </a:t>
            </a:r>
          </a:p>
          <a:p>
            <a:pPr marL="228600" lvl="0" indent="-50800" algn="l" rtl="0">
              <a:lnSpc>
                <a:spcPct val="90000"/>
              </a:lnSpc>
              <a:spcBef>
                <a:spcPts val="0"/>
              </a:spcBef>
              <a:spcAft>
                <a:spcPts val="0"/>
              </a:spcAft>
              <a:buClr>
                <a:schemeClr val="dk1"/>
              </a:buClr>
              <a:buSzPts val="2800"/>
              <a:buNone/>
            </a:pPr>
            <a:r>
              <a:rPr lang="en-GB" b="1" noProof="0" dirty="0"/>
              <a:t>Law 141 of 2015 “Dispositions </a:t>
            </a:r>
            <a:r>
              <a:rPr lang="en-GB" b="1" dirty="0"/>
              <a:t>on the matter of Social agriculture”</a:t>
            </a:r>
          </a:p>
          <a:p>
            <a:pPr marL="228600" lvl="0" indent="-50800" algn="l" rtl="0">
              <a:lnSpc>
                <a:spcPct val="90000"/>
              </a:lnSpc>
              <a:spcBef>
                <a:spcPts val="0"/>
              </a:spcBef>
              <a:spcAft>
                <a:spcPts val="0"/>
              </a:spcAft>
              <a:buClr>
                <a:schemeClr val="dk1"/>
              </a:buClr>
              <a:buSzPts val="2800"/>
              <a:buNone/>
            </a:pPr>
            <a:endParaRPr lang="en-GB" sz="2600" noProof="0" dirty="0"/>
          </a:p>
          <a:p>
            <a:pPr marL="228600" lvl="0" indent="-50800">
              <a:spcBef>
                <a:spcPts val="0"/>
              </a:spcBef>
              <a:buSzPts val="2800"/>
              <a:buNone/>
            </a:pPr>
            <a:r>
              <a:rPr lang="en-GB" sz="2600" dirty="0"/>
              <a:t>defining the kind of activities, the aims, the subjects eligible to operate in the sector, the procedures for the public recognition of operators and the identification of beneficiaries.</a:t>
            </a:r>
            <a:endParaRPr lang="en-GB" sz="2600" noProof="0" dirty="0"/>
          </a:p>
        </p:txBody>
      </p:sp>
    </p:spTree>
    <p:extLst>
      <p:ext uri="{BB962C8B-B14F-4D97-AF65-F5344CB8AC3E}">
        <p14:creationId xmlns:p14="http://schemas.microsoft.com/office/powerpoint/2010/main" val="1934368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69D02F94-EE72-0C47-8448-E871CE7C32C0}"/>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E17CF0A1-4DC4-3FA0-E1CD-D2FFD1BE6D5B}"/>
              </a:ext>
            </a:extLst>
          </p:cNvPr>
          <p:cNvSpPr txBox="1">
            <a:spLocks noGrp="1"/>
          </p:cNvSpPr>
          <p:nvPr>
            <p:ph type="title"/>
          </p:nvPr>
        </p:nvSpPr>
        <p:spPr>
          <a:xfrm>
            <a:off x="2830882" y="2508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Social farming</a:t>
            </a:r>
          </a:p>
        </p:txBody>
      </p:sp>
      <p:sp>
        <p:nvSpPr>
          <p:cNvPr id="95" name="Google Shape;95;p15">
            <a:extLst>
              <a:ext uri="{FF2B5EF4-FFF2-40B4-BE49-F238E27FC236}">
                <a16:creationId xmlns:a16="http://schemas.microsoft.com/office/drawing/2014/main" id="{752272EF-2BA6-66A1-4224-8EB0038CFE81}"/>
              </a:ext>
            </a:extLst>
          </p:cNvPr>
          <p:cNvSpPr txBox="1">
            <a:spLocks noGrp="1"/>
          </p:cNvSpPr>
          <p:nvPr>
            <p:ph type="body" idx="1"/>
          </p:nvPr>
        </p:nvSpPr>
        <p:spPr>
          <a:xfrm>
            <a:off x="186690" y="1177290"/>
            <a:ext cx="12005310" cy="4857750"/>
          </a:xfrm>
          <a:prstGeom prst="rect">
            <a:avLst/>
          </a:prstGeom>
          <a:noFill/>
          <a:ln>
            <a:noFill/>
          </a:ln>
        </p:spPr>
        <p:txBody>
          <a:bodyPr spcFirstLastPara="1" wrap="square" lIns="91425" tIns="45700" rIns="91425" bIns="45700" anchor="t" anchorCtr="0">
            <a:noAutofit/>
          </a:bodyPr>
          <a:lstStyle/>
          <a:p>
            <a:pPr marL="177800" lvl="0" indent="0">
              <a:lnSpc>
                <a:spcPct val="110000"/>
              </a:lnSpc>
              <a:spcBef>
                <a:spcPts val="0"/>
              </a:spcBef>
              <a:buSzPts val="2800"/>
              <a:buNone/>
            </a:pPr>
            <a:r>
              <a:rPr lang="en-GB" sz="2000" b="1" dirty="0"/>
              <a:t>Law</a:t>
            </a:r>
            <a:r>
              <a:rPr lang="en-GB" sz="2000" b="1" noProof="0" dirty="0"/>
              <a:t> 141 of 2015 “Disposition on the matter of Social Agriculture”</a:t>
            </a:r>
          </a:p>
          <a:p>
            <a:pPr marL="177800" lvl="0" indent="0">
              <a:lnSpc>
                <a:spcPct val="110000"/>
              </a:lnSpc>
              <a:spcBef>
                <a:spcPts val="0"/>
              </a:spcBef>
              <a:buSzPts val="2800"/>
              <a:buNone/>
            </a:pPr>
            <a:r>
              <a:rPr lang="en-GB" sz="2000" dirty="0"/>
              <a:t>Article </a:t>
            </a:r>
            <a:r>
              <a:rPr lang="en-GB" sz="2000" noProof="0" dirty="0"/>
              <a:t>2 lists four typologies of social farming activities:</a:t>
            </a:r>
          </a:p>
          <a:p>
            <a:pPr marL="635000" lvl="0" indent="-457200">
              <a:lnSpc>
                <a:spcPct val="110000"/>
              </a:lnSpc>
              <a:spcBef>
                <a:spcPts val="0"/>
              </a:spcBef>
              <a:buSzPts val="2800"/>
            </a:pPr>
            <a:endParaRPr lang="en-GB" sz="2000" noProof="0" dirty="0"/>
          </a:p>
          <a:p>
            <a:pPr marL="692150" lvl="0" indent="-514350">
              <a:lnSpc>
                <a:spcPct val="110000"/>
              </a:lnSpc>
              <a:spcBef>
                <a:spcPts val="0"/>
              </a:spcBef>
              <a:buSzPts val="2800"/>
              <a:buFont typeface="+mj-lt"/>
              <a:buAutoNum type="alphaLcParenR"/>
            </a:pPr>
            <a:r>
              <a:rPr lang="en-GB" sz="2000" dirty="0"/>
              <a:t>Social and work inclusion of workers with disabilities and disadvantaged workers, of disadvantaged workers and minors in working age included in </a:t>
            </a:r>
            <a:r>
              <a:rPr lang="en-US" sz="2000" dirty="0"/>
              <a:t>rehabilitation and social support projects</a:t>
            </a:r>
            <a:r>
              <a:rPr lang="en-GB" sz="2000" noProof="0" dirty="0"/>
              <a:t>;</a:t>
            </a:r>
          </a:p>
          <a:p>
            <a:pPr marL="692150" lvl="0" indent="-514350">
              <a:lnSpc>
                <a:spcPct val="110000"/>
              </a:lnSpc>
              <a:spcBef>
                <a:spcPts val="0"/>
              </a:spcBef>
              <a:buSzPts val="2800"/>
              <a:buFont typeface="+mj-lt"/>
              <a:buAutoNum type="alphaLcParenR"/>
            </a:pPr>
            <a:r>
              <a:rPr lang="en-GB" sz="2000" noProof="0" dirty="0"/>
              <a:t>Social and service provision for local communities through the use of the tangible and intangible resources of agriculture in order to promote, accompany and implement actions aiming at developing abilities and capacities, social and labour inclusion, recreation and useful services for everyday life;</a:t>
            </a:r>
          </a:p>
          <a:p>
            <a:pPr marL="692150" lvl="0" indent="-514350">
              <a:lnSpc>
                <a:spcPct val="110000"/>
              </a:lnSpc>
              <a:spcBef>
                <a:spcPts val="0"/>
              </a:spcBef>
              <a:buSzPts val="2800"/>
              <a:buFont typeface="+mj-lt"/>
              <a:buAutoNum type="alphaLcParenR"/>
            </a:pPr>
            <a:r>
              <a:rPr lang="en-GB" sz="2000" noProof="0" dirty="0"/>
              <a:t>Provisions and services </a:t>
            </a:r>
            <a:r>
              <a:rPr lang="en-US" sz="2000" noProof="0" dirty="0"/>
              <a:t>which support and assist medical, psychological, and rehabilitative therapies aimed at improving the health conditions and social, emotional, and cognitive functions of the subjects involved, including through the use of farmed animals and plant cultivation;</a:t>
            </a:r>
          </a:p>
          <a:p>
            <a:pPr marL="692150" lvl="0" indent="-514350">
              <a:lnSpc>
                <a:spcPct val="110000"/>
              </a:lnSpc>
              <a:spcBef>
                <a:spcPts val="0"/>
              </a:spcBef>
              <a:buSzPts val="2800"/>
              <a:buFont typeface="+mj-lt"/>
              <a:buAutoNum type="alphaLcParenR"/>
            </a:pPr>
            <a:r>
              <a:rPr lang="en-US" sz="2000" dirty="0"/>
              <a:t>Projects for environmental and food education, biodiversity conservation and the dissemination of local knowledge through the organization of social and educational farms, as well as initiatives for the reception and staying of preschool children and people with social, physical, and mental health difficulties.</a:t>
            </a:r>
            <a:endParaRPr lang="en-GB" sz="2000" noProof="0" dirty="0"/>
          </a:p>
        </p:txBody>
      </p:sp>
    </p:spTree>
    <p:extLst>
      <p:ext uri="{BB962C8B-B14F-4D97-AF65-F5344CB8AC3E}">
        <p14:creationId xmlns:p14="http://schemas.microsoft.com/office/powerpoint/2010/main" val="2871052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7B5AF94B-636D-EDCD-3C5A-D874B88BB7BE}"/>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5F5BE4E9-1AB5-3A2F-EB3E-AA6A9262B788}"/>
              </a:ext>
            </a:extLst>
          </p:cNvPr>
          <p:cNvSpPr txBox="1">
            <a:spLocks noGrp="1"/>
          </p:cNvSpPr>
          <p:nvPr>
            <p:ph type="title"/>
          </p:nvPr>
        </p:nvSpPr>
        <p:spPr>
          <a:xfrm>
            <a:off x="2830882" y="2508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Social farming</a:t>
            </a:r>
          </a:p>
        </p:txBody>
      </p:sp>
      <p:sp>
        <p:nvSpPr>
          <p:cNvPr id="95" name="Google Shape;95;p15">
            <a:extLst>
              <a:ext uri="{FF2B5EF4-FFF2-40B4-BE49-F238E27FC236}">
                <a16:creationId xmlns:a16="http://schemas.microsoft.com/office/drawing/2014/main" id="{3449A74E-D31B-8116-0067-E96B4C55258D}"/>
              </a:ext>
            </a:extLst>
          </p:cNvPr>
          <p:cNvSpPr txBox="1">
            <a:spLocks noGrp="1"/>
          </p:cNvSpPr>
          <p:nvPr>
            <p:ph type="body" idx="1"/>
          </p:nvPr>
        </p:nvSpPr>
        <p:spPr>
          <a:xfrm>
            <a:off x="285750" y="1576388"/>
            <a:ext cx="11281410" cy="2744152"/>
          </a:xfrm>
          <a:prstGeom prst="rect">
            <a:avLst/>
          </a:prstGeom>
          <a:noFill/>
          <a:ln>
            <a:noFill/>
          </a:ln>
        </p:spPr>
        <p:txBody>
          <a:bodyPr spcFirstLastPara="1" wrap="square" lIns="91425" tIns="45700" rIns="91425" bIns="45700" anchor="t" anchorCtr="0">
            <a:noAutofit/>
          </a:bodyPr>
          <a:lstStyle/>
          <a:p>
            <a:pPr marL="177800" lvl="0" indent="0">
              <a:lnSpc>
                <a:spcPct val="110000"/>
              </a:lnSpc>
              <a:spcBef>
                <a:spcPts val="0"/>
              </a:spcBef>
              <a:buSzPts val="2800"/>
              <a:buNone/>
            </a:pPr>
            <a:r>
              <a:rPr lang="en-US" sz="2400" noProof="0" dirty="0"/>
              <a:t>According to regulations, childcare services in rural areas are included among the activities provided for in point b) of Article 2 of Law 141/2015.</a:t>
            </a:r>
          </a:p>
          <a:p>
            <a:pPr marL="177800" lvl="0" indent="0">
              <a:lnSpc>
                <a:spcPct val="110000"/>
              </a:lnSpc>
              <a:spcBef>
                <a:spcPts val="0"/>
              </a:spcBef>
              <a:buSzPts val="2800"/>
              <a:buNone/>
            </a:pPr>
            <a:endParaRPr lang="en-US" sz="2400" noProof="0" dirty="0"/>
          </a:p>
          <a:p>
            <a:pPr marL="177800" lvl="0" indent="0">
              <a:lnSpc>
                <a:spcPct val="110000"/>
              </a:lnSpc>
              <a:spcBef>
                <a:spcPts val="0"/>
              </a:spcBef>
              <a:buSzPts val="2800"/>
              <a:buNone/>
            </a:pPr>
            <a:r>
              <a:rPr lang="en-US" sz="2400" noProof="0" dirty="0"/>
              <a:t>However, the regulations to which childcare services refer for their organization and management are those at the regional level relating to childcare services, multifunctional agriculture, and/or social agriculture.</a:t>
            </a:r>
            <a:endParaRPr lang="en-GB" sz="2400" noProof="0" dirty="0"/>
          </a:p>
        </p:txBody>
      </p:sp>
    </p:spTree>
    <p:extLst>
      <p:ext uri="{BB962C8B-B14F-4D97-AF65-F5344CB8AC3E}">
        <p14:creationId xmlns:p14="http://schemas.microsoft.com/office/powerpoint/2010/main" val="1570512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2C4AC1A2-DCC6-62FE-4133-40CA556F5D98}"/>
            </a:ext>
          </a:extLst>
        </p:cNvPr>
        <p:cNvGrpSpPr/>
        <p:nvPr/>
      </p:nvGrpSpPr>
      <p:grpSpPr>
        <a:xfrm>
          <a:off x="0" y="0"/>
          <a:ext cx="0" cy="0"/>
          <a:chOff x="0" y="0"/>
          <a:chExt cx="0" cy="0"/>
        </a:xfrm>
      </p:grpSpPr>
      <p:sp>
        <p:nvSpPr>
          <p:cNvPr id="3" name="Ovale 2">
            <a:extLst>
              <a:ext uri="{FF2B5EF4-FFF2-40B4-BE49-F238E27FC236}">
                <a16:creationId xmlns:a16="http://schemas.microsoft.com/office/drawing/2014/main" id="{71252491-6DE1-F23E-2D71-3C0EC5ADF418}"/>
              </a:ext>
            </a:extLst>
          </p:cNvPr>
          <p:cNvSpPr/>
          <p:nvPr/>
        </p:nvSpPr>
        <p:spPr>
          <a:xfrm>
            <a:off x="1698517" y="3211037"/>
            <a:ext cx="3370521" cy="1377985"/>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4" name="Google Shape;94;p15">
            <a:extLst>
              <a:ext uri="{FF2B5EF4-FFF2-40B4-BE49-F238E27FC236}">
                <a16:creationId xmlns:a16="http://schemas.microsoft.com/office/drawing/2014/main" id="{AF837838-CC37-DBB8-A173-F3AC6E753462}"/>
              </a:ext>
            </a:extLst>
          </p:cNvPr>
          <p:cNvSpPr txBox="1">
            <a:spLocks noGrp="1" noRot="1" noMove="1" noResize="1" noEditPoints="1" noAdjustHandles="1" noChangeArrowheads="1" noChangeShapeType="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dirty="0"/>
              <a:t>Benefits of s</a:t>
            </a:r>
            <a:r>
              <a:rPr lang="en-GB" noProof="0" dirty="0" err="1"/>
              <a:t>ocial</a:t>
            </a:r>
            <a:r>
              <a:rPr lang="en-GB" noProof="0" dirty="0"/>
              <a:t> farming</a:t>
            </a:r>
          </a:p>
        </p:txBody>
      </p:sp>
      <p:sp>
        <p:nvSpPr>
          <p:cNvPr id="95" name="Google Shape;95;p15">
            <a:extLst>
              <a:ext uri="{FF2B5EF4-FFF2-40B4-BE49-F238E27FC236}">
                <a16:creationId xmlns:a16="http://schemas.microsoft.com/office/drawing/2014/main" id="{6C6E81B9-BA0C-D487-CDE1-10241608ACB2}"/>
              </a:ext>
            </a:extLst>
          </p:cNvPr>
          <p:cNvSpPr txBox="1">
            <a:spLocks noGrp="1"/>
          </p:cNvSpPr>
          <p:nvPr>
            <p:ph type="body" idx="1"/>
          </p:nvPr>
        </p:nvSpPr>
        <p:spPr>
          <a:xfrm>
            <a:off x="838200" y="1825625"/>
            <a:ext cx="10515600" cy="928208"/>
          </a:xfrm>
          <a:prstGeom prst="rect">
            <a:avLst/>
          </a:prstGeom>
          <a:noFill/>
          <a:ln>
            <a:noFill/>
          </a:ln>
        </p:spPr>
        <p:txBody>
          <a:bodyPr spcFirstLastPara="1" wrap="square" lIns="91425" tIns="45700" rIns="91425" bIns="45700" anchor="t" anchorCtr="0">
            <a:normAutofit fontScale="92500" lnSpcReduction="10000"/>
          </a:bodyPr>
          <a:lstStyle/>
          <a:p>
            <a:pPr marL="228600" lvl="0" indent="-50800" algn="ctr">
              <a:spcBef>
                <a:spcPts val="0"/>
              </a:spcBef>
              <a:buSzPts val="2800"/>
              <a:buNone/>
            </a:pPr>
            <a:r>
              <a:rPr lang="en-GB" noProof="0" dirty="0"/>
              <a:t>	</a:t>
            </a:r>
            <a:r>
              <a:rPr lang="en-GB" sz="4300" b="1" noProof="0" dirty="0"/>
              <a:t>Social farming</a:t>
            </a:r>
          </a:p>
          <a:p>
            <a:pPr marL="228600" lvl="0" indent="-50800" algn="ctr">
              <a:spcBef>
                <a:spcPts val="0"/>
              </a:spcBef>
              <a:buSzPts val="2800"/>
              <a:buNone/>
            </a:pPr>
            <a:r>
              <a:rPr lang="en-US" noProof="0" dirty="0"/>
              <a:t>mainly brings two kinds of benefits:</a:t>
            </a:r>
            <a:endParaRPr lang="en-GB" noProof="0" dirty="0"/>
          </a:p>
        </p:txBody>
      </p:sp>
      <p:sp>
        <p:nvSpPr>
          <p:cNvPr id="2" name="Google Shape;95;p15">
            <a:extLst>
              <a:ext uri="{FF2B5EF4-FFF2-40B4-BE49-F238E27FC236}">
                <a16:creationId xmlns:a16="http://schemas.microsoft.com/office/drawing/2014/main" id="{FDAC8AAC-5CF0-26B1-A759-BB75F3486BE7}"/>
              </a:ext>
            </a:extLst>
          </p:cNvPr>
          <p:cNvSpPr txBox="1">
            <a:spLocks/>
          </p:cNvSpPr>
          <p:nvPr/>
        </p:nvSpPr>
        <p:spPr>
          <a:xfrm>
            <a:off x="1981167" y="3595947"/>
            <a:ext cx="2805223" cy="69429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50800">
              <a:spcBef>
                <a:spcPts val="0"/>
              </a:spcBef>
              <a:buSzPts val="2800"/>
              <a:buFont typeface="Arial"/>
              <a:buNone/>
            </a:pPr>
            <a:r>
              <a:rPr lang="en-GB" b="1" noProof="0" dirty="0"/>
              <a:t>Social benefits</a:t>
            </a:r>
          </a:p>
        </p:txBody>
      </p:sp>
      <p:sp>
        <p:nvSpPr>
          <p:cNvPr id="4" name="Ovale 3">
            <a:extLst>
              <a:ext uri="{FF2B5EF4-FFF2-40B4-BE49-F238E27FC236}">
                <a16:creationId xmlns:a16="http://schemas.microsoft.com/office/drawing/2014/main" id="{9EFB3DA4-DBE2-5C89-428B-F6AA81AB3645}"/>
              </a:ext>
            </a:extLst>
          </p:cNvPr>
          <p:cNvSpPr/>
          <p:nvPr/>
        </p:nvSpPr>
        <p:spPr>
          <a:xfrm>
            <a:off x="7220355" y="3128636"/>
            <a:ext cx="3370521" cy="1377985"/>
          </a:xfrm>
          <a:prstGeom prst="ellipse">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Google Shape;95;p15">
            <a:extLst>
              <a:ext uri="{FF2B5EF4-FFF2-40B4-BE49-F238E27FC236}">
                <a16:creationId xmlns:a16="http://schemas.microsoft.com/office/drawing/2014/main" id="{571E3B31-8345-1964-ADB0-7527FC221E21}"/>
              </a:ext>
            </a:extLst>
          </p:cNvPr>
          <p:cNvSpPr txBox="1">
            <a:spLocks/>
          </p:cNvSpPr>
          <p:nvPr/>
        </p:nvSpPr>
        <p:spPr>
          <a:xfrm>
            <a:off x="7220355" y="3599487"/>
            <a:ext cx="3194217" cy="69429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50800">
              <a:spcBef>
                <a:spcPts val="0"/>
              </a:spcBef>
              <a:buSzPts val="2800"/>
              <a:buFont typeface="Arial"/>
              <a:buNone/>
            </a:pPr>
            <a:r>
              <a:rPr lang="en-GB" b="1" noProof="0" dirty="0"/>
              <a:t>	</a:t>
            </a:r>
            <a:r>
              <a:rPr lang="en-GB" b="1" noProof="0" dirty="0">
                <a:solidFill>
                  <a:schemeClr val="bg1"/>
                </a:solidFill>
              </a:rPr>
              <a:t>Economic benefits</a:t>
            </a:r>
          </a:p>
        </p:txBody>
      </p:sp>
    </p:spTree>
    <p:extLst>
      <p:ext uri="{BB962C8B-B14F-4D97-AF65-F5344CB8AC3E}">
        <p14:creationId xmlns:p14="http://schemas.microsoft.com/office/powerpoint/2010/main" val="1510916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B54A71B6-9E7F-0286-0B0A-8A1A6E9DD5DD}"/>
            </a:ext>
          </a:extLst>
        </p:cNvPr>
        <p:cNvGrpSpPr/>
        <p:nvPr/>
      </p:nvGrpSpPr>
      <p:grpSpPr>
        <a:xfrm>
          <a:off x="0" y="0"/>
          <a:ext cx="0" cy="0"/>
          <a:chOff x="0" y="0"/>
          <a:chExt cx="0" cy="0"/>
        </a:xfrm>
      </p:grpSpPr>
      <p:sp>
        <p:nvSpPr>
          <p:cNvPr id="15" name="Ovale 14">
            <a:extLst>
              <a:ext uri="{FF2B5EF4-FFF2-40B4-BE49-F238E27FC236}">
                <a16:creationId xmlns:a16="http://schemas.microsoft.com/office/drawing/2014/main" id="{60078D41-DF3A-08DE-A5C7-BD46283ED085}"/>
              </a:ext>
            </a:extLst>
          </p:cNvPr>
          <p:cNvSpPr/>
          <p:nvPr/>
        </p:nvSpPr>
        <p:spPr>
          <a:xfrm>
            <a:off x="3742192" y="4820091"/>
            <a:ext cx="2492024" cy="1325563"/>
          </a:xfrm>
          <a:prstGeom prst="ellipse">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Ovale 13">
            <a:extLst>
              <a:ext uri="{FF2B5EF4-FFF2-40B4-BE49-F238E27FC236}">
                <a16:creationId xmlns:a16="http://schemas.microsoft.com/office/drawing/2014/main" id="{84D5FE84-50F4-9F6C-5A4C-1D2BD4B24417}"/>
              </a:ext>
            </a:extLst>
          </p:cNvPr>
          <p:cNvSpPr/>
          <p:nvPr/>
        </p:nvSpPr>
        <p:spPr>
          <a:xfrm>
            <a:off x="3742192" y="3065718"/>
            <a:ext cx="2492024" cy="1325563"/>
          </a:xfrm>
          <a:prstGeom prst="ellipse">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Ovale 12">
            <a:extLst>
              <a:ext uri="{FF2B5EF4-FFF2-40B4-BE49-F238E27FC236}">
                <a16:creationId xmlns:a16="http://schemas.microsoft.com/office/drawing/2014/main" id="{9A864AC3-C054-B746-E5A8-7B2431687DDF}"/>
              </a:ext>
            </a:extLst>
          </p:cNvPr>
          <p:cNvSpPr/>
          <p:nvPr/>
        </p:nvSpPr>
        <p:spPr>
          <a:xfrm>
            <a:off x="3717384" y="1509822"/>
            <a:ext cx="2492024" cy="1325563"/>
          </a:xfrm>
          <a:prstGeom prst="ellips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4" name="Google Shape;94;p15">
            <a:extLst>
              <a:ext uri="{FF2B5EF4-FFF2-40B4-BE49-F238E27FC236}">
                <a16:creationId xmlns:a16="http://schemas.microsoft.com/office/drawing/2014/main" id="{4D000BB1-D695-54E1-5BE3-3B9632E54EC4}"/>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noProof="0" dirty="0"/>
              <a:t>Benefits of social farming</a:t>
            </a:r>
          </a:p>
        </p:txBody>
      </p:sp>
      <p:sp>
        <p:nvSpPr>
          <p:cNvPr id="95" name="Google Shape;95;p15">
            <a:extLst>
              <a:ext uri="{FF2B5EF4-FFF2-40B4-BE49-F238E27FC236}">
                <a16:creationId xmlns:a16="http://schemas.microsoft.com/office/drawing/2014/main" id="{CCE7B588-1984-622F-E859-F3D722F9AEE2}"/>
              </a:ext>
            </a:extLst>
          </p:cNvPr>
          <p:cNvSpPr txBox="1">
            <a:spLocks noGrp="1"/>
          </p:cNvSpPr>
          <p:nvPr>
            <p:ph type="body" idx="1"/>
          </p:nvPr>
        </p:nvSpPr>
        <p:spPr>
          <a:xfrm>
            <a:off x="3827256" y="3328311"/>
            <a:ext cx="2066723" cy="843606"/>
          </a:xfrm>
          <a:prstGeom prst="rect">
            <a:avLst/>
          </a:prstGeom>
          <a:noFill/>
          <a:ln>
            <a:noFill/>
          </a:ln>
        </p:spPr>
        <p:txBody>
          <a:bodyPr spcFirstLastPara="1" wrap="square" lIns="91425" tIns="45700" rIns="91425" bIns="45700" anchor="t" anchorCtr="0">
            <a:noAutofit/>
          </a:bodyPr>
          <a:lstStyle/>
          <a:p>
            <a:pPr marL="177800" indent="0" algn="ctr">
              <a:spcBef>
                <a:spcPts val="0"/>
              </a:spcBef>
              <a:buSzPts val="2800"/>
              <a:buNone/>
            </a:pPr>
            <a:r>
              <a:rPr lang="en-GB" sz="2400" b="1" noProof="0" dirty="0">
                <a:sym typeface="Arial"/>
              </a:rPr>
              <a:t>Social inclusion</a:t>
            </a:r>
          </a:p>
        </p:txBody>
      </p:sp>
      <p:sp>
        <p:nvSpPr>
          <p:cNvPr id="2" name="Ovale 1">
            <a:extLst>
              <a:ext uri="{FF2B5EF4-FFF2-40B4-BE49-F238E27FC236}">
                <a16:creationId xmlns:a16="http://schemas.microsoft.com/office/drawing/2014/main" id="{C03F372D-CDE6-B390-C8C3-D108DDBAE66C}"/>
              </a:ext>
            </a:extLst>
          </p:cNvPr>
          <p:cNvSpPr/>
          <p:nvPr/>
        </p:nvSpPr>
        <p:spPr>
          <a:xfrm>
            <a:off x="304805" y="2955845"/>
            <a:ext cx="2895596" cy="1377985"/>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Google Shape;95;p15">
            <a:extLst>
              <a:ext uri="{FF2B5EF4-FFF2-40B4-BE49-F238E27FC236}">
                <a16:creationId xmlns:a16="http://schemas.microsoft.com/office/drawing/2014/main" id="{A89BB22C-B362-8DE4-36C4-7411F647A712}"/>
              </a:ext>
            </a:extLst>
          </p:cNvPr>
          <p:cNvSpPr txBox="1">
            <a:spLocks/>
          </p:cNvSpPr>
          <p:nvPr/>
        </p:nvSpPr>
        <p:spPr>
          <a:xfrm>
            <a:off x="304805" y="3411346"/>
            <a:ext cx="2805223" cy="69429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50800">
              <a:spcBef>
                <a:spcPts val="0"/>
              </a:spcBef>
              <a:buSzPts val="2800"/>
              <a:buFont typeface="Arial"/>
              <a:buNone/>
            </a:pPr>
            <a:r>
              <a:rPr lang="en-GB" b="1" noProof="0" dirty="0"/>
              <a:t>	Social benefits</a:t>
            </a:r>
          </a:p>
        </p:txBody>
      </p:sp>
      <p:sp>
        <p:nvSpPr>
          <p:cNvPr id="7" name="CasellaDiTesto 6">
            <a:extLst>
              <a:ext uri="{FF2B5EF4-FFF2-40B4-BE49-F238E27FC236}">
                <a16:creationId xmlns:a16="http://schemas.microsoft.com/office/drawing/2014/main" id="{1EFE8725-0CCC-8A95-381A-87CAE76BCF7C}"/>
              </a:ext>
            </a:extLst>
          </p:cNvPr>
          <p:cNvSpPr txBox="1"/>
          <p:nvPr/>
        </p:nvSpPr>
        <p:spPr>
          <a:xfrm>
            <a:off x="3622165" y="5122268"/>
            <a:ext cx="2555348" cy="98383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177800" indent="0" algn="ctr">
              <a:lnSpc>
                <a:spcPct val="90000"/>
              </a:lnSpc>
              <a:buClr>
                <a:schemeClr val="dk1"/>
              </a:buClr>
              <a:buSzPts val="2800"/>
              <a:buNone/>
              <a:defRPr sz="2400" b="1">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r>
              <a:rPr lang="en-GB" noProof="0" dirty="0"/>
              <a:t>Skills development</a:t>
            </a:r>
          </a:p>
        </p:txBody>
      </p:sp>
      <p:sp>
        <p:nvSpPr>
          <p:cNvPr id="6" name="CasellaDiTesto 5">
            <a:extLst>
              <a:ext uri="{FF2B5EF4-FFF2-40B4-BE49-F238E27FC236}">
                <a16:creationId xmlns:a16="http://schemas.microsoft.com/office/drawing/2014/main" id="{7229230A-1C7E-06B9-F196-8C6E828FDCF9}"/>
              </a:ext>
            </a:extLst>
          </p:cNvPr>
          <p:cNvSpPr txBox="1"/>
          <p:nvPr/>
        </p:nvSpPr>
        <p:spPr>
          <a:xfrm>
            <a:off x="6658356" y="3251194"/>
            <a:ext cx="5544278" cy="923330"/>
          </a:xfrm>
          <a:prstGeom prst="rect">
            <a:avLst/>
          </a:prstGeom>
          <a:noFill/>
        </p:spPr>
        <p:txBody>
          <a:bodyPr wrap="square">
            <a:spAutoFit/>
          </a:bodyPr>
          <a:lstStyle/>
          <a:p>
            <a:r>
              <a:rPr lang="en-US" sz="1800" noProof="0" dirty="0">
                <a:latin typeface="Calibri" panose="020F0502020204030204" pitchFamily="34" charset="0"/>
                <a:cs typeface="Calibri" panose="020F0502020204030204" pitchFamily="34" charset="0"/>
              </a:rPr>
              <a:t>By its very nature, social farming promotes the integration of disadvantaged people, offering them the opportunity to actively participate in the community.</a:t>
            </a:r>
            <a:endParaRPr lang="en-GB" sz="1800" noProof="0" dirty="0">
              <a:latin typeface="Calibri" panose="020F0502020204030204" pitchFamily="34" charset="0"/>
              <a:cs typeface="Calibri" panose="020F0502020204030204" pitchFamily="34" charset="0"/>
            </a:endParaRPr>
          </a:p>
        </p:txBody>
      </p:sp>
      <p:sp>
        <p:nvSpPr>
          <p:cNvPr id="10" name="CasellaDiTesto 9">
            <a:extLst>
              <a:ext uri="{FF2B5EF4-FFF2-40B4-BE49-F238E27FC236}">
                <a16:creationId xmlns:a16="http://schemas.microsoft.com/office/drawing/2014/main" id="{767249B6-910E-9F50-5029-42D41D08087D}"/>
              </a:ext>
            </a:extLst>
          </p:cNvPr>
          <p:cNvSpPr txBox="1"/>
          <p:nvPr/>
        </p:nvSpPr>
        <p:spPr>
          <a:xfrm>
            <a:off x="6647722" y="4888549"/>
            <a:ext cx="5544278" cy="1200329"/>
          </a:xfrm>
          <a:prstGeom prst="rect">
            <a:avLst/>
          </a:prstGeom>
          <a:noFill/>
        </p:spPr>
        <p:txBody>
          <a:bodyPr wrap="square">
            <a:spAutoFit/>
          </a:bodyPr>
          <a:lstStyle/>
          <a:p>
            <a:r>
              <a:rPr lang="en-GB" sz="1800" noProof="0" dirty="0">
                <a:effectLst/>
                <a:latin typeface="Calibri" panose="020F0502020204030204" pitchFamily="34" charset="0"/>
                <a:ea typeface="Calibri" panose="020F0502020204030204" pitchFamily="34" charset="0"/>
                <a:cs typeface="Calibri" panose="020F0502020204030204" pitchFamily="34" charset="0"/>
              </a:rPr>
              <a:t>Social farming activities represent an opportunity to learn and develop practical and social skills, leading to </a:t>
            </a:r>
            <a:r>
              <a:rPr lang="en-US" sz="1800" noProof="0" dirty="0">
                <a:effectLst/>
                <a:latin typeface="Calibri" panose="020F0502020204030204" pitchFamily="34" charset="0"/>
                <a:ea typeface="Calibri" panose="020F0502020204030204" pitchFamily="34" charset="0"/>
                <a:cs typeface="Calibri" panose="020F0502020204030204" pitchFamily="34" charset="0"/>
              </a:rPr>
              <a:t>improved self-esteem and autonomy for the people involved.</a:t>
            </a:r>
            <a:endParaRPr lang="en-GB" sz="1800" noProof="0" dirty="0">
              <a:latin typeface="Calibri" panose="020F0502020204030204" pitchFamily="34" charset="0"/>
              <a:cs typeface="Calibri" panose="020F0502020204030204" pitchFamily="34" charset="0"/>
            </a:endParaRPr>
          </a:p>
        </p:txBody>
      </p:sp>
      <p:sp>
        <p:nvSpPr>
          <p:cNvPr id="11" name="CasellaDiTesto 10">
            <a:extLst>
              <a:ext uri="{FF2B5EF4-FFF2-40B4-BE49-F238E27FC236}">
                <a16:creationId xmlns:a16="http://schemas.microsoft.com/office/drawing/2014/main" id="{6E332058-1C4E-475E-871D-84E4DF7C4FF6}"/>
              </a:ext>
            </a:extLst>
          </p:cNvPr>
          <p:cNvSpPr txBox="1"/>
          <p:nvPr/>
        </p:nvSpPr>
        <p:spPr>
          <a:xfrm>
            <a:off x="3685488" y="1793415"/>
            <a:ext cx="2350258" cy="84360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635000" indent="-457200">
              <a:lnSpc>
                <a:spcPct val="90000"/>
              </a:lnSpc>
              <a:buClr>
                <a:schemeClr val="dk1"/>
              </a:buClr>
              <a:buSzPts val="2800"/>
              <a:buChar char="•"/>
              <a:defRPr sz="2800" b="1">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pPr marL="177800" indent="0" algn="ctr">
              <a:buNone/>
            </a:pPr>
            <a:r>
              <a:rPr lang="en-GB" sz="2400" noProof="0" dirty="0">
                <a:solidFill>
                  <a:schemeClr val="bg1"/>
                </a:solidFill>
              </a:rPr>
              <a:t>Psychological wellbeing</a:t>
            </a:r>
            <a:endParaRPr lang="en-GB" sz="2400" b="0" noProof="0" dirty="0">
              <a:solidFill>
                <a:schemeClr val="bg1"/>
              </a:solidFill>
            </a:endParaRPr>
          </a:p>
        </p:txBody>
      </p:sp>
      <p:sp>
        <p:nvSpPr>
          <p:cNvPr id="12" name="CasellaDiTesto 11">
            <a:extLst>
              <a:ext uri="{FF2B5EF4-FFF2-40B4-BE49-F238E27FC236}">
                <a16:creationId xmlns:a16="http://schemas.microsoft.com/office/drawing/2014/main" id="{1EFE8725-0CCC-8A95-381A-87CAE76BCF7C}"/>
              </a:ext>
            </a:extLst>
          </p:cNvPr>
          <p:cNvSpPr txBox="1"/>
          <p:nvPr/>
        </p:nvSpPr>
        <p:spPr>
          <a:xfrm>
            <a:off x="6647722" y="1571186"/>
            <a:ext cx="5555653" cy="1200329"/>
          </a:xfrm>
          <a:prstGeom prst="rect">
            <a:avLst/>
          </a:prstGeom>
          <a:noFill/>
        </p:spPr>
        <p:txBody>
          <a:bodyPr wrap="square">
            <a:spAutoFit/>
          </a:bodyPr>
          <a:lstStyle>
            <a:defPPr marR="0" lvl="0" algn="l" rtl="0">
              <a:lnSpc>
                <a:spcPct val="100000"/>
              </a:lnSpc>
              <a:spcBef>
                <a:spcPts val="0"/>
              </a:spcBef>
              <a:spcAft>
                <a:spcPts val="0"/>
              </a:spcAft>
            </a:defPPr>
            <a:lvl1pPr>
              <a:defRPr sz="1800">
                <a:latin typeface="Calibri" panose="020F0502020204030204" pitchFamily="34" charset="0"/>
                <a:cs typeface="Calibri" panose="020F0502020204030204" pitchFamily="34" charset="0"/>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defRPr>
            </a:lvl9pPr>
          </a:lstStyle>
          <a:p>
            <a:r>
              <a:rPr lang="en-GB" noProof="0" dirty="0"/>
              <a:t>Agricultural activities, outdoor life and contact with nature </a:t>
            </a:r>
            <a:r>
              <a:rPr lang="en-US" noProof="0" dirty="0"/>
              <a:t>have positive effects on the well-being of individuals, even at psychological level, reducing stress and improving mood</a:t>
            </a:r>
            <a:r>
              <a:rPr lang="en-GB" noProof="0" dirty="0"/>
              <a:t>.</a:t>
            </a:r>
          </a:p>
        </p:txBody>
      </p:sp>
    </p:spTree>
    <p:extLst>
      <p:ext uri="{BB962C8B-B14F-4D97-AF65-F5344CB8AC3E}">
        <p14:creationId xmlns:p14="http://schemas.microsoft.com/office/powerpoint/2010/main" val="1484273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902EFACB-6866-9507-2ACB-3679304FEA1F}"/>
            </a:ext>
          </a:extLst>
        </p:cNvPr>
        <p:cNvGrpSpPr/>
        <p:nvPr/>
      </p:nvGrpSpPr>
      <p:grpSpPr>
        <a:xfrm>
          <a:off x="0" y="0"/>
          <a:ext cx="0" cy="0"/>
          <a:chOff x="0" y="0"/>
          <a:chExt cx="0" cy="0"/>
        </a:xfrm>
      </p:grpSpPr>
      <p:sp>
        <p:nvSpPr>
          <p:cNvPr id="15" name="Ovale 14">
            <a:extLst>
              <a:ext uri="{FF2B5EF4-FFF2-40B4-BE49-F238E27FC236}">
                <a16:creationId xmlns:a16="http://schemas.microsoft.com/office/drawing/2014/main" id="{2E0AC96E-D488-6AC8-A035-82A53EA5D3A3}"/>
              </a:ext>
            </a:extLst>
          </p:cNvPr>
          <p:cNvSpPr/>
          <p:nvPr/>
        </p:nvSpPr>
        <p:spPr>
          <a:xfrm>
            <a:off x="3742192" y="4820091"/>
            <a:ext cx="2492024" cy="1325563"/>
          </a:xfrm>
          <a:prstGeom prst="ellips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Ovale 12">
            <a:extLst>
              <a:ext uri="{FF2B5EF4-FFF2-40B4-BE49-F238E27FC236}">
                <a16:creationId xmlns:a16="http://schemas.microsoft.com/office/drawing/2014/main" id="{76043AC8-8025-0577-DBF6-215335ED3196}"/>
              </a:ext>
            </a:extLst>
          </p:cNvPr>
          <p:cNvSpPr/>
          <p:nvPr/>
        </p:nvSpPr>
        <p:spPr>
          <a:xfrm>
            <a:off x="3717384" y="2977116"/>
            <a:ext cx="2492024" cy="1325563"/>
          </a:xfrm>
          <a:prstGeom prst="ellipse">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4" name="Google Shape;94;p15">
            <a:extLst>
              <a:ext uri="{FF2B5EF4-FFF2-40B4-BE49-F238E27FC236}">
                <a16:creationId xmlns:a16="http://schemas.microsoft.com/office/drawing/2014/main" id="{1AE8FD7D-C029-3C4B-672B-1A462404BEEC}"/>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noProof="0" dirty="0"/>
              <a:t>Benefits of social farming</a:t>
            </a:r>
          </a:p>
        </p:txBody>
      </p:sp>
      <p:sp>
        <p:nvSpPr>
          <p:cNvPr id="2" name="Ovale 1">
            <a:extLst>
              <a:ext uri="{FF2B5EF4-FFF2-40B4-BE49-F238E27FC236}">
                <a16:creationId xmlns:a16="http://schemas.microsoft.com/office/drawing/2014/main" id="{FCF6D36C-C986-84E0-E0FD-AD6A173C47C5}"/>
              </a:ext>
            </a:extLst>
          </p:cNvPr>
          <p:cNvSpPr/>
          <p:nvPr/>
        </p:nvSpPr>
        <p:spPr>
          <a:xfrm>
            <a:off x="304805" y="2955845"/>
            <a:ext cx="2895596" cy="1377985"/>
          </a:xfrm>
          <a:prstGeom prst="ellipse">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Google Shape;95;p15">
            <a:extLst>
              <a:ext uri="{FF2B5EF4-FFF2-40B4-BE49-F238E27FC236}">
                <a16:creationId xmlns:a16="http://schemas.microsoft.com/office/drawing/2014/main" id="{893EFD8D-DD31-769C-B257-F4C940C8B13D}"/>
              </a:ext>
            </a:extLst>
          </p:cNvPr>
          <p:cNvSpPr txBox="1">
            <a:spLocks/>
          </p:cNvSpPr>
          <p:nvPr/>
        </p:nvSpPr>
        <p:spPr>
          <a:xfrm>
            <a:off x="457198" y="3307045"/>
            <a:ext cx="2371059" cy="694291"/>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50800" algn="ctr">
              <a:spcBef>
                <a:spcPts val="0"/>
              </a:spcBef>
              <a:buSzPts val="2800"/>
              <a:buFont typeface="Arial"/>
              <a:buNone/>
            </a:pPr>
            <a:r>
              <a:rPr lang="en-GB" b="1" noProof="0" dirty="0">
                <a:solidFill>
                  <a:schemeClr val="bg1"/>
                </a:solidFill>
              </a:rPr>
              <a:t>Economic benefits</a:t>
            </a:r>
            <a:endParaRPr lang="en-GB" sz="3000" b="1" noProof="0" dirty="0">
              <a:solidFill>
                <a:schemeClr val="bg1"/>
              </a:solidFill>
            </a:endParaRPr>
          </a:p>
        </p:txBody>
      </p:sp>
      <p:sp>
        <p:nvSpPr>
          <p:cNvPr id="7" name="CasellaDiTesto 6">
            <a:extLst>
              <a:ext uri="{FF2B5EF4-FFF2-40B4-BE49-F238E27FC236}">
                <a16:creationId xmlns:a16="http://schemas.microsoft.com/office/drawing/2014/main" id="{EA1BF81A-052C-1923-3BF9-85E8992B0D57}"/>
              </a:ext>
            </a:extLst>
          </p:cNvPr>
          <p:cNvSpPr txBox="1"/>
          <p:nvPr/>
        </p:nvSpPr>
        <p:spPr>
          <a:xfrm>
            <a:off x="3622165" y="4973406"/>
            <a:ext cx="2555348" cy="98383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177800" indent="0" algn="ctr">
              <a:lnSpc>
                <a:spcPct val="90000"/>
              </a:lnSpc>
              <a:buClr>
                <a:schemeClr val="dk1"/>
              </a:buClr>
              <a:buSzPts val="2800"/>
              <a:buNone/>
              <a:defRPr sz="2400" b="1">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r>
              <a:rPr lang="en-GB" noProof="0" dirty="0"/>
              <a:t>Support to agricultural enterprises</a:t>
            </a:r>
          </a:p>
        </p:txBody>
      </p:sp>
      <p:sp>
        <p:nvSpPr>
          <p:cNvPr id="6" name="CasellaDiTesto 5">
            <a:extLst>
              <a:ext uri="{FF2B5EF4-FFF2-40B4-BE49-F238E27FC236}">
                <a16:creationId xmlns:a16="http://schemas.microsoft.com/office/drawing/2014/main" id="{57725222-89DF-8CAE-0632-21AEFF5D7811}"/>
              </a:ext>
            </a:extLst>
          </p:cNvPr>
          <p:cNvSpPr txBox="1"/>
          <p:nvPr/>
        </p:nvSpPr>
        <p:spPr>
          <a:xfrm>
            <a:off x="6658356" y="3176763"/>
            <a:ext cx="5544278" cy="923330"/>
          </a:xfrm>
          <a:prstGeom prst="rect">
            <a:avLst/>
          </a:prstGeom>
          <a:noFill/>
        </p:spPr>
        <p:txBody>
          <a:bodyPr wrap="square">
            <a:spAutoFit/>
          </a:bodyPr>
          <a:lstStyle/>
          <a:p>
            <a:r>
              <a:rPr lang="en-GB" sz="1800" noProof="0" dirty="0">
                <a:latin typeface="Calibri" panose="020F0502020204030204" pitchFamily="34" charset="0"/>
                <a:cs typeface="Calibri" panose="020F0502020204030204" pitchFamily="34" charset="0"/>
              </a:rPr>
              <a:t>Social agriculture creates </a:t>
            </a:r>
            <a:r>
              <a:rPr lang="en-US" sz="1800" noProof="0" dirty="0">
                <a:latin typeface="Calibri" panose="020F0502020204030204" pitchFamily="34" charset="0"/>
                <a:cs typeface="Calibri" panose="020F0502020204030204" pitchFamily="34" charset="0"/>
              </a:rPr>
              <a:t>jobs in rural areas, contributing to local economic development and reducing unemployment</a:t>
            </a:r>
            <a:r>
              <a:rPr lang="en-GB" sz="1800" noProof="0" dirty="0">
                <a:latin typeface="Calibri" panose="020F0502020204030204" pitchFamily="34" charset="0"/>
                <a:cs typeface="Calibri" panose="020F0502020204030204" pitchFamily="34" charset="0"/>
              </a:rPr>
              <a:t>.</a:t>
            </a:r>
          </a:p>
        </p:txBody>
      </p:sp>
      <p:sp>
        <p:nvSpPr>
          <p:cNvPr id="10" name="CasellaDiTesto 9">
            <a:extLst>
              <a:ext uri="{FF2B5EF4-FFF2-40B4-BE49-F238E27FC236}">
                <a16:creationId xmlns:a16="http://schemas.microsoft.com/office/drawing/2014/main" id="{34F8AD7F-998B-1E86-8BB7-314AF9779FDB}"/>
              </a:ext>
            </a:extLst>
          </p:cNvPr>
          <p:cNvSpPr txBox="1"/>
          <p:nvPr/>
        </p:nvSpPr>
        <p:spPr>
          <a:xfrm>
            <a:off x="6647722" y="5026778"/>
            <a:ext cx="5544278" cy="923330"/>
          </a:xfrm>
          <a:prstGeom prst="rect">
            <a:avLst/>
          </a:prstGeom>
          <a:noFill/>
        </p:spPr>
        <p:txBody>
          <a:bodyPr wrap="square">
            <a:spAutoFit/>
          </a:bodyPr>
          <a:lstStyle/>
          <a:p>
            <a:r>
              <a:rPr lang="en-US" sz="1800" noProof="0" dirty="0">
                <a:latin typeface="Calibri" panose="020F0502020204030204" pitchFamily="34" charset="0"/>
                <a:ea typeface="Calibri" panose="020F0502020204030204" pitchFamily="34" charset="0"/>
                <a:cs typeface="Calibri" panose="020F0502020204030204" pitchFamily="34" charset="0"/>
              </a:rPr>
              <a:t>Through social farming activities, farms can diversify their sources of income, increasing their resilience and sustainability.</a:t>
            </a:r>
            <a:endParaRPr lang="en-GB" sz="1800" noProof="0" dirty="0">
              <a:latin typeface="Calibri" panose="020F0502020204030204" pitchFamily="34" charset="0"/>
              <a:cs typeface="Calibri" panose="020F0502020204030204" pitchFamily="34" charset="0"/>
            </a:endParaRPr>
          </a:p>
        </p:txBody>
      </p:sp>
      <p:sp>
        <p:nvSpPr>
          <p:cNvPr id="11" name="CasellaDiTesto 10">
            <a:extLst>
              <a:ext uri="{FF2B5EF4-FFF2-40B4-BE49-F238E27FC236}">
                <a16:creationId xmlns:a16="http://schemas.microsoft.com/office/drawing/2014/main" id="{33D74F5C-6C24-CE32-0871-A9CE5EC62839}"/>
              </a:ext>
            </a:extLst>
          </p:cNvPr>
          <p:cNvSpPr txBox="1"/>
          <p:nvPr/>
        </p:nvSpPr>
        <p:spPr>
          <a:xfrm>
            <a:off x="3674854" y="3390326"/>
            <a:ext cx="2350258" cy="49620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635000" indent="-457200">
              <a:lnSpc>
                <a:spcPct val="90000"/>
              </a:lnSpc>
              <a:buClr>
                <a:schemeClr val="dk1"/>
              </a:buClr>
              <a:buSzPts val="2800"/>
              <a:buChar char="•"/>
              <a:defRPr sz="2800" b="1">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pPr marL="177800" indent="0" algn="ctr">
              <a:buNone/>
            </a:pPr>
            <a:r>
              <a:rPr lang="en-GB" sz="2400" noProof="0" dirty="0">
                <a:solidFill>
                  <a:schemeClr val="bg1"/>
                </a:solidFill>
              </a:rPr>
              <a:t>Job creation</a:t>
            </a:r>
            <a:endParaRPr lang="en-GB" sz="2400" b="0" noProof="0" dirty="0">
              <a:solidFill>
                <a:schemeClr val="bg1"/>
              </a:solidFill>
            </a:endParaRPr>
          </a:p>
        </p:txBody>
      </p:sp>
      <p:sp>
        <p:nvSpPr>
          <p:cNvPr id="12" name="CasellaDiTesto 11">
            <a:extLst>
              <a:ext uri="{FF2B5EF4-FFF2-40B4-BE49-F238E27FC236}">
                <a16:creationId xmlns:a16="http://schemas.microsoft.com/office/drawing/2014/main" id="{201B2CEB-C85C-6162-A9EB-CDA95B920022}"/>
              </a:ext>
            </a:extLst>
          </p:cNvPr>
          <p:cNvSpPr txBox="1"/>
          <p:nvPr/>
        </p:nvSpPr>
        <p:spPr>
          <a:xfrm>
            <a:off x="6647722" y="1571186"/>
            <a:ext cx="5555653" cy="923330"/>
          </a:xfrm>
          <a:prstGeom prst="rect">
            <a:avLst/>
          </a:prstGeom>
          <a:noFill/>
        </p:spPr>
        <p:txBody>
          <a:bodyPr wrap="square">
            <a:spAutoFit/>
          </a:bodyPr>
          <a:lstStyle>
            <a:defPPr marR="0" lvl="0" algn="l" rtl="0">
              <a:lnSpc>
                <a:spcPct val="100000"/>
              </a:lnSpc>
              <a:spcBef>
                <a:spcPts val="0"/>
              </a:spcBef>
              <a:spcAft>
                <a:spcPts val="0"/>
              </a:spcAft>
            </a:defPPr>
            <a:lvl1pPr>
              <a:defRPr sz="1800">
                <a:latin typeface="Calibri" panose="020F0502020204030204" pitchFamily="34" charset="0"/>
                <a:cs typeface="Calibri" panose="020F0502020204030204" pitchFamily="34" charset="0"/>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defRPr>
            </a:lvl9pPr>
          </a:lstStyle>
          <a:p>
            <a:r>
              <a:rPr lang="en-GB" noProof="0" dirty="0"/>
              <a:t>The social and work inclusion of disadvantaged people can lead to a reduction in the costs linked to social and health services.</a:t>
            </a:r>
          </a:p>
        </p:txBody>
      </p:sp>
      <p:sp>
        <p:nvSpPr>
          <p:cNvPr id="16" name="Ovale 15">
            <a:extLst>
              <a:ext uri="{FF2B5EF4-FFF2-40B4-BE49-F238E27FC236}">
                <a16:creationId xmlns:a16="http://schemas.microsoft.com/office/drawing/2014/main" id="{21A445F4-296C-2502-A42F-F8A16899788E}"/>
              </a:ext>
            </a:extLst>
          </p:cNvPr>
          <p:cNvSpPr/>
          <p:nvPr/>
        </p:nvSpPr>
        <p:spPr>
          <a:xfrm>
            <a:off x="3742192" y="1428304"/>
            <a:ext cx="2492024" cy="1325563"/>
          </a:xfrm>
          <a:prstGeom prst="ellips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7" name="Google Shape;95;p15">
            <a:extLst>
              <a:ext uri="{FF2B5EF4-FFF2-40B4-BE49-F238E27FC236}">
                <a16:creationId xmlns:a16="http://schemas.microsoft.com/office/drawing/2014/main" id="{CC5F089F-4BA0-E7D2-9FD3-0D7A95C1FA1F}"/>
              </a:ext>
            </a:extLst>
          </p:cNvPr>
          <p:cNvSpPr txBox="1">
            <a:spLocks noGrp="1"/>
          </p:cNvSpPr>
          <p:nvPr>
            <p:ph type="body" idx="1"/>
          </p:nvPr>
        </p:nvSpPr>
        <p:spPr>
          <a:xfrm>
            <a:off x="3816622" y="1679690"/>
            <a:ext cx="2066723" cy="905018"/>
          </a:xfrm>
          <a:prstGeom prst="rect">
            <a:avLst/>
          </a:prstGeom>
          <a:noFill/>
          <a:ln>
            <a:noFill/>
          </a:ln>
        </p:spPr>
        <p:txBody>
          <a:bodyPr spcFirstLastPara="1" wrap="square" lIns="91425" tIns="45700" rIns="91425" bIns="45700" anchor="t" anchorCtr="0">
            <a:noAutofit/>
          </a:bodyPr>
          <a:lstStyle/>
          <a:p>
            <a:pPr marL="177800" indent="0" algn="ctr">
              <a:spcBef>
                <a:spcPts val="0"/>
              </a:spcBef>
              <a:buSzPts val="2800"/>
              <a:buNone/>
            </a:pPr>
            <a:r>
              <a:rPr lang="en-GB" sz="2400" b="1" noProof="0" dirty="0">
                <a:solidFill>
                  <a:schemeClr val="bg1"/>
                </a:solidFill>
                <a:sym typeface="Arial"/>
              </a:rPr>
              <a:t>Reduction of social costs</a:t>
            </a:r>
          </a:p>
        </p:txBody>
      </p:sp>
    </p:spTree>
    <p:extLst>
      <p:ext uri="{BB962C8B-B14F-4D97-AF65-F5344CB8AC3E}">
        <p14:creationId xmlns:p14="http://schemas.microsoft.com/office/powerpoint/2010/main" val="162705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B1DF5862-57F2-F2A4-F47B-5B09B9C0F922}"/>
            </a:ext>
          </a:extLst>
        </p:cNvPr>
        <p:cNvGrpSpPr/>
        <p:nvPr/>
      </p:nvGrpSpPr>
      <p:grpSpPr>
        <a:xfrm>
          <a:off x="0" y="0"/>
          <a:ext cx="0" cy="0"/>
          <a:chOff x="0" y="0"/>
          <a:chExt cx="0" cy="0"/>
        </a:xfrm>
      </p:grpSpPr>
      <p:sp>
        <p:nvSpPr>
          <p:cNvPr id="95" name="Google Shape;95;p15">
            <a:extLst>
              <a:ext uri="{FF2B5EF4-FFF2-40B4-BE49-F238E27FC236}">
                <a16:creationId xmlns:a16="http://schemas.microsoft.com/office/drawing/2014/main" id="{6C74D7C4-CE77-7300-F29F-E1572FEDF44E}"/>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spcBef>
                <a:spcPts val="0"/>
              </a:spcBef>
              <a:buSzPts val="2800"/>
              <a:buNone/>
            </a:pPr>
            <a:r>
              <a:rPr lang="en-GB" sz="4800" noProof="0" dirty="0"/>
              <a:t>Activities and services for local communities</a:t>
            </a:r>
          </a:p>
        </p:txBody>
      </p:sp>
    </p:spTree>
    <p:extLst>
      <p:ext uri="{BB962C8B-B14F-4D97-AF65-F5344CB8AC3E}">
        <p14:creationId xmlns:p14="http://schemas.microsoft.com/office/powerpoint/2010/main" val="281227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13CB148C-E940-3C07-2F3F-CB84DE408E98}"/>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BF352D1F-1446-42F4-F70B-492B793A3233}"/>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noProof="0" dirty="0"/>
              <a:t>Activities and services for local communities</a:t>
            </a:r>
          </a:p>
        </p:txBody>
      </p:sp>
      <p:sp>
        <p:nvSpPr>
          <p:cNvPr id="95" name="Google Shape;95;p15">
            <a:extLst>
              <a:ext uri="{FF2B5EF4-FFF2-40B4-BE49-F238E27FC236}">
                <a16:creationId xmlns:a16="http://schemas.microsoft.com/office/drawing/2014/main" id="{960F77E3-11B8-5359-6464-B5C8C7D1C6CA}"/>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r>
              <a:rPr lang="en-US" noProof="0" dirty="0"/>
              <a:t>We will now look at some examples of services for local communities, i.e.:</a:t>
            </a:r>
          </a:p>
          <a:p>
            <a:pPr marL="228600" lvl="0" indent="-50800" algn="l" rtl="0">
              <a:lnSpc>
                <a:spcPct val="90000"/>
              </a:lnSpc>
              <a:spcBef>
                <a:spcPts val="0"/>
              </a:spcBef>
              <a:spcAft>
                <a:spcPts val="0"/>
              </a:spcAft>
              <a:buClr>
                <a:schemeClr val="dk1"/>
              </a:buClr>
              <a:buSzPts val="2800"/>
              <a:buNone/>
            </a:pPr>
            <a:endParaRPr lang="en-GB" noProof="0" dirty="0"/>
          </a:p>
          <a:p>
            <a:pPr marL="635000" indent="-457200">
              <a:spcBef>
                <a:spcPts val="0"/>
              </a:spcBef>
              <a:buSzPts val="2800"/>
            </a:pPr>
            <a:r>
              <a:rPr lang="en-GB" noProof="0" dirty="0"/>
              <a:t>Early childhood education services</a:t>
            </a:r>
          </a:p>
          <a:p>
            <a:pPr marL="635000" indent="-457200">
              <a:spcBef>
                <a:spcPts val="0"/>
              </a:spcBef>
              <a:buSzPts val="2800"/>
            </a:pPr>
            <a:r>
              <a:rPr lang="en-GB" noProof="0" dirty="0"/>
              <a:t>Social and care services</a:t>
            </a:r>
          </a:p>
          <a:p>
            <a:pPr marL="228600" lvl="0" indent="-50800" algn="l" rtl="0">
              <a:lnSpc>
                <a:spcPct val="90000"/>
              </a:lnSpc>
              <a:spcBef>
                <a:spcPts val="0"/>
              </a:spcBef>
              <a:spcAft>
                <a:spcPts val="0"/>
              </a:spcAft>
              <a:buClr>
                <a:schemeClr val="dk1"/>
              </a:buClr>
              <a:buSzPts val="2800"/>
              <a:buNone/>
            </a:pPr>
            <a:endParaRPr lang="en-GB" noProof="0" dirty="0"/>
          </a:p>
        </p:txBody>
      </p:sp>
    </p:spTree>
    <p:extLst>
      <p:ext uri="{BB962C8B-B14F-4D97-AF65-F5344CB8AC3E}">
        <p14:creationId xmlns:p14="http://schemas.microsoft.com/office/powerpoint/2010/main" val="2607589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0DBEFEB-C8F3-E6E5-1930-0D632FFCD9C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886E75C0-733C-C6E9-14A9-9F226ADD9DA7}"/>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Early childhood education services</a:t>
            </a:r>
          </a:p>
        </p:txBody>
      </p:sp>
      <p:sp>
        <p:nvSpPr>
          <p:cNvPr id="95" name="Google Shape;95;p15">
            <a:extLst>
              <a:ext uri="{FF2B5EF4-FFF2-40B4-BE49-F238E27FC236}">
                <a16:creationId xmlns:a16="http://schemas.microsoft.com/office/drawing/2014/main" id="{4E4CCFBF-EBF4-DD75-2B09-3BAFD9A9C644}"/>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GB" sz="4000" noProof="0" dirty="0"/>
              <a:t>Agri-nursery</a:t>
            </a:r>
          </a:p>
          <a:p>
            <a:pPr marL="228600" indent="-50800">
              <a:spcBef>
                <a:spcPts val="0"/>
              </a:spcBef>
              <a:buSzPts val="2800"/>
              <a:buNone/>
            </a:pPr>
            <a:endParaRPr lang="en-GB" sz="4000" noProof="0" dirty="0"/>
          </a:p>
          <a:p>
            <a:pPr marL="228600" indent="-50800">
              <a:spcBef>
                <a:spcPts val="0"/>
              </a:spcBef>
              <a:buSzPts val="2800"/>
              <a:buNone/>
            </a:pPr>
            <a:r>
              <a:rPr lang="en-US" noProof="0" dirty="0"/>
              <a:t>is a facility for children from 3 months</a:t>
            </a:r>
          </a:p>
          <a:p>
            <a:pPr marL="228600" indent="-50800">
              <a:spcBef>
                <a:spcPts val="0"/>
              </a:spcBef>
              <a:buSzPts val="2800"/>
              <a:buNone/>
            </a:pPr>
            <a:r>
              <a:rPr lang="en-US" noProof="0" dirty="0"/>
              <a:t>up to 3 years of age</a:t>
            </a:r>
          </a:p>
          <a:p>
            <a:pPr marL="228600" indent="-50800">
              <a:spcBef>
                <a:spcPts val="0"/>
              </a:spcBef>
              <a:buSzPts val="2800"/>
              <a:buNone/>
            </a:pPr>
            <a:endParaRPr lang="en-US" noProof="0" dirty="0"/>
          </a:p>
          <a:p>
            <a:pPr marL="228600" indent="-50800">
              <a:spcBef>
                <a:spcPts val="0"/>
              </a:spcBef>
              <a:buSzPts val="2800"/>
              <a:buNone/>
            </a:pPr>
            <a:r>
              <a:rPr lang="en-US" noProof="0" dirty="0"/>
              <a:t>located on a</a:t>
            </a:r>
          </a:p>
          <a:p>
            <a:pPr marL="228600" indent="-50800">
              <a:spcBef>
                <a:spcPts val="0"/>
              </a:spcBef>
              <a:buSzPts val="2800"/>
              <a:buNone/>
            </a:pPr>
            <a:r>
              <a:rPr lang="en-US" noProof="0" dirty="0"/>
              <a:t>farm or agricultural company</a:t>
            </a:r>
            <a:endParaRPr lang="en-GB" noProof="0" dirty="0"/>
          </a:p>
        </p:txBody>
      </p:sp>
      <p:pic>
        <p:nvPicPr>
          <p:cNvPr id="9" name="Immagine 8">
            <a:extLst>
              <a:ext uri="{FF2B5EF4-FFF2-40B4-BE49-F238E27FC236}">
                <a16:creationId xmlns:a16="http://schemas.microsoft.com/office/drawing/2014/main" id="{755564DB-36E1-D219-E5BC-5CBA0908A2AE}"/>
              </a:ext>
            </a:extLst>
          </p:cNvPr>
          <p:cNvPicPr>
            <a:picLocks noChangeAspect="1"/>
          </p:cNvPicPr>
          <p:nvPr/>
        </p:nvPicPr>
        <p:blipFill>
          <a:blip r:embed="rId4"/>
          <a:stretch>
            <a:fillRect/>
          </a:stretch>
        </p:blipFill>
        <p:spPr>
          <a:xfrm>
            <a:off x="6721333" y="1800875"/>
            <a:ext cx="4415454" cy="3143688"/>
          </a:xfrm>
          <a:prstGeom prst="rect">
            <a:avLst/>
          </a:prstGeom>
        </p:spPr>
      </p:pic>
    </p:spTree>
    <p:extLst>
      <p:ext uri="{BB962C8B-B14F-4D97-AF65-F5344CB8AC3E}">
        <p14:creationId xmlns:p14="http://schemas.microsoft.com/office/powerpoint/2010/main" val="2722530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7EDC0E2D-EAAE-F725-27CC-FDAC005C94E1}"/>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86D07933-9CAD-4C90-5FB8-C6CE80F04B38}"/>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Early childhood education services</a:t>
            </a:r>
            <a:endParaRPr lang="en-GB" noProof="0" dirty="0"/>
          </a:p>
        </p:txBody>
      </p:sp>
      <p:sp>
        <p:nvSpPr>
          <p:cNvPr id="95" name="Google Shape;95;p15">
            <a:extLst>
              <a:ext uri="{FF2B5EF4-FFF2-40B4-BE49-F238E27FC236}">
                <a16:creationId xmlns:a16="http://schemas.microsoft.com/office/drawing/2014/main" id="{AC27CE46-4385-EC57-8945-50EB7A5DBAB2}"/>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GB" sz="4000" noProof="0" dirty="0"/>
              <a:t>Agri-preschool</a:t>
            </a:r>
          </a:p>
          <a:p>
            <a:pPr marL="228600" indent="-50800">
              <a:spcBef>
                <a:spcPts val="0"/>
              </a:spcBef>
              <a:buSzPts val="2800"/>
              <a:buNone/>
            </a:pPr>
            <a:endParaRPr lang="en-GB" sz="4000" noProof="0" dirty="0"/>
          </a:p>
          <a:p>
            <a:pPr marL="228600" indent="-50800">
              <a:spcBef>
                <a:spcPts val="0"/>
              </a:spcBef>
              <a:buSzPts val="2800"/>
              <a:buNone/>
            </a:pPr>
            <a:r>
              <a:rPr lang="en-US" noProof="0" dirty="0"/>
              <a:t>is a facility for children</a:t>
            </a:r>
          </a:p>
          <a:p>
            <a:pPr marL="228600" indent="-50800">
              <a:spcBef>
                <a:spcPts val="0"/>
              </a:spcBef>
              <a:buSzPts val="2800"/>
              <a:buNone/>
            </a:pPr>
            <a:r>
              <a:rPr lang="en-US" noProof="0" dirty="0"/>
              <a:t>between the ages of 3 and 6</a:t>
            </a:r>
          </a:p>
          <a:p>
            <a:pPr marL="228600" indent="-50800">
              <a:spcBef>
                <a:spcPts val="0"/>
              </a:spcBef>
              <a:buSzPts val="2800"/>
              <a:buNone/>
            </a:pPr>
            <a:endParaRPr lang="en-US" noProof="0" dirty="0"/>
          </a:p>
          <a:p>
            <a:pPr marL="228600" indent="-50800">
              <a:spcBef>
                <a:spcPts val="0"/>
              </a:spcBef>
              <a:buSzPts val="2800"/>
              <a:buNone/>
            </a:pPr>
            <a:r>
              <a:rPr lang="en-US" noProof="0" dirty="0"/>
              <a:t>also located</a:t>
            </a:r>
          </a:p>
          <a:p>
            <a:pPr marL="228600" indent="-50800">
              <a:spcBef>
                <a:spcPts val="0"/>
              </a:spcBef>
              <a:buSzPts val="2800"/>
              <a:buNone/>
            </a:pPr>
            <a:r>
              <a:rPr lang="en-US" noProof="0" dirty="0"/>
              <a:t>on a farm</a:t>
            </a:r>
            <a:endParaRPr lang="en-GB" noProof="0" dirty="0"/>
          </a:p>
        </p:txBody>
      </p:sp>
      <p:pic>
        <p:nvPicPr>
          <p:cNvPr id="5" name="Immagine 4">
            <a:extLst>
              <a:ext uri="{FF2B5EF4-FFF2-40B4-BE49-F238E27FC236}">
                <a16:creationId xmlns:a16="http://schemas.microsoft.com/office/drawing/2014/main" id="{D834C506-A0D1-74B6-86C5-63B42EBC80F8}"/>
              </a:ext>
            </a:extLst>
          </p:cNvPr>
          <p:cNvPicPr>
            <a:picLocks noChangeAspect="1"/>
          </p:cNvPicPr>
          <p:nvPr/>
        </p:nvPicPr>
        <p:blipFill>
          <a:blip r:embed="rId4"/>
          <a:stretch>
            <a:fillRect/>
          </a:stretch>
        </p:blipFill>
        <p:spPr>
          <a:xfrm>
            <a:off x="5617949" y="2307265"/>
            <a:ext cx="4392402" cy="3662363"/>
          </a:xfrm>
          <a:prstGeom prst="rect">
            <a:avLst/>
          </a:prstGeom>
        </p:spPr>
      </p:pic>
    </p:spTree>
    <p:extLst>
      <p:ext uri="{BB962C8B-B14F-4D97-AF65-F5344CB8AC3E}">
        <p14:creationId xmlns:p14="http://schemas.microsoft.com/office/powerpoint/2010/main" val="1182253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FD87CF4-4582-D618-5B9F-15A82BE880E1}"/>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FA312327-A8D1-8916-65AD-82D9681CFBE3}"/>
              </a:ext>
            </a:extLst>
          </p:cNvPr>
          <p:cNvPicPr>
            <a:picLocks noChangeAspect="1"/>
          </p:cNvPicPr>
          <p:nvPr/>
        </p:nvPicPr>
        <p:blipFill>
          <a:blip r:embed="rId4"/>
          <a:stretch>
            <a:fillRect/>
          </a:stretch>
        </p:blipFill>
        <p:spPr>
          <a:xfrm>
            <a:off x="6196302" y="749677"/>
            <a:ext cx="5029902" cy="5572903"/>
          </a:xfrm>
          <a:prstGeom prst="rect">
            <a:avLst/>
          </a:prstGeom>
        </p:spPr>
      </p:pic>
      <p:sp>
        <p:nvSpPr>
          <p:cNvPr id="94" name="Google Shape;94;p15">
            <a:extLst>
              <a:ext uri="{FF2B5EF4-FFF2-40B4-BE49-F238E27FC236}">
                <a16:creationId xmlns:a16="http://schemas.microsoft.com/office/drawing/2014/main" id="{DEB0EDAF-8137-88DC-493C-583717413ACC}"/>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Early childhood education services</a:t>
            </a:r>
            <a:endParaRPr lang="en-GB" noProof="0" dirty="0"/>
          </a:p>
        </p:txBody>
      </p:sp>
      <p:sp>
        <p:nvSpPr>
          <p:cNvPr id="95" name="Google Shape;95;p15">
            <a:extLst>
              <a:ext uri="{FF2B5EF4-FFF2-40B4-BE49-F238E27FC236}">
                <a16:creationId xmlns:a16="http://schemas.microsoft.com/office/drawing/2014/main" id="{2F2C628C-FB98-EFFF-3D2D-9EE9B83001DD}"/>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GB" sz="4000" noProof="0" dirty="0"/>
              <a:t>Agri-nanny</a:t>
            </a:r>
          </a:p>
          <a:p>
            <a:pPr marL="228600" indent="-50800">
              <a:spcBef>
                <a:spcPts val="0"/>
              </a:spcBef>
              <a:buSzPts val="2800"/>
              <a:buNone/>
            </a:pPr>
            <a:endParaRPr lang="en-GB" sz="4000" noProof="0" dirty="0"/>
          </a:p>
          <a:p>
            <a:pPr marL="228600" indent="-50800">
              <a:spcBef>
                <a:spcPts val="0"/>
              </a:spcBef>
              <a:buSzPts val="2800"/>
              <a:buNone/>
            </a:pPr>
            <a:r>
              <a:rPr lang="en-GB" dirty="0"/>
              <a:t>Provides a </a:t>
            </a:r>
            <a:r>
              <a:rPr lang="en-US" noProof="0" dirty="0"/>
              <a:t>childcare service</a:t>
            </a:r>
          </a:p>
          <a:p>
            <a:pPr marL="228600" indent="-50800">
              <a:spcBef>
                <a:spcPts val="0"/>
              </a:spcBef>
              <a:buSzPts val="2800"/>
              <a:buNone/>
            </a:pPr>
            <a:r>
              <a:rPr lang="en-US" noProof="0" dirty="0"/>
              <a:t>for children aged</a:t>
            </a:r>
          </a:p>
          <a:p>
            <a:pPr marL="228600" indent="-50800">
              <a:spcBef>
                <a:spcPts val="0"/>
              </a:spcBef>
              <a:buSzPts val="2800"/>
              <a:buNone/>
            </a:pPr>
            <a:r>
              <a:rPr lang="en-US" noProof="0" dirty="0"/>
              <a:t>between 3 months and 3 years</a:t>
            </a:r>
          </a:p>
          <a:p>
            <a:pPr marL="228600" indent="-50800">
              <a:spcBef>
                <a:spcPts val="0"/>
              </a:spcBef>
              <a:buSzPts val="2800"/>
              <a:buNone/>
            </a:pPr>
            <a:endParaRPr lang="en-US" noProof="0" dirty="0"/>
          </a:p>
          <a:p>
            <a:pPr marL="228600" indent="-50800">
              <a:spcBef>
                <a:spcPts val="0"/>
              </a:spcBef>
              <a:buSzPts val="2800"/>
              <a:buNone/>
            </a:pPr>
            <a:r>
              <a:rPr lang="en-US" noProof="0" dirty="0"/>
              <a:t>in a home on</a:t>
            </a:r>
          </a:p>
          <a:p>
            <a:pPr marL="228600" indent="-50800">
              <a:spcBef>
                <a:spcPts val="0"/>
              </a:spcBef>
              <a:buSzPts val="2800"/>
              <a:buNone/>
            </a:pPr>
            <a:r>
              <a:rPr lang="en-US" noProof="0" dirty="0"/>
              <a:t>a farm</a:t>
            </a:r>
            <a:endParaRPr lang="en-GB" noProof="0" dirty="0"/>
          </a:p>
        </p:txBody>
      </p:sp>
    </p:spTree>
    <p:extLst>
      <p:ext uri="{BB962C8B-B14F-4D97-AF65-F5344CB8AC3E}">
        <p14:creationId xmlns:p14="http://schemas.microsoft.com/office/powerpoint/2010/main" val="1655040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1F941487-03F9-4723-03BE-99A2496ECBBD}"/>
            </a:ext>
          </a:extLst>
        </p:cNvPr>
        <p:cNvGrpSpPr/>
        <p:nvPr/>
      </p:nvGrpSpPr>
      <p:grpSpPr>
        <a:xfrm>
          <a:off x="0" y="0"/>
          <a:ext cx="0" cy="0"/>
          <a:chOff x="0" y="0"/>
          <a:chExt cx="0" cy="0"/>
        </a:xfrm>
      </p:grpSpPr>
      <p:pic>
        <p:nvPicPr>
          <p:cNvPr id="9" name="Immagine 8">
            <a:extLst>
              <a:ext uri="{FF2B5EF4-FFF2-40B4-BE49-F238E27FC236}">
                <a16:creationId xmlns:a16="http://schemas.microsoft.com/office/drawing/2014/main" id="{91BF8ED4-9F0E-7D38-70B8-F7FF02F24812}"/>
              </a:ext>
            </a:extLst>
          </p:cNvPr>
          <p:cNvPicPr>
            <a:picLocks noChangeAspect="1"/>
          </p:cNvPicPr>
          <p:nvPr/>
        </p:nvPicPr>
        <p:blipFill>
          <a:blip r:embed="rId4"/>
          <a:stretch>
            <a:fillRect/>
          </a:stretch>
        </p:blipFill>
        <p:spPr>
          <a:xfrm>
            <a:off x="4881894" y="2449459"/>
            <a:ext cx="4415454" cy="3143688"/>
          </a:xfrm>
          <a:prstGeom prst="rect">
            <a:avLst/>
          </a:prstGeom>
        </p:spPr>
      </p:pic>
      <p:sp>
        <p:nvSpPr>
          <p:cNvPr id="95" name="Google Shape;95;p15">
            <a:extLst>
              <a:ext uri="{FF2B5EF4-FFF2-40B4-BE49-F238E27FC236}">
                <a16:creationId xmlns:a16="http://schemas.microsoft.com/office/drawing/2014/main" id="{B7ECB66C-2DD4-A6A5-532C-BDAEA3DA8A93}"/>
              </a:ext>
            </a:extLst>
          </p:cNvPr>
          <p:cNvSpPr txBox="1">
            <a:spLocks noGrp="1"/>
          </p:cNvSpPr>
          <p:nvPr>
            <p:ph type="body" idx="1"/>
          </p:nvPr>
        </p:nvSpPr>
        <p:spPr>
          <a:xfrm>
            <a:off x="625549" y="1556324"/>
            <a:ext cx="9688032" cy="4351338"/>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GB" noProof="0" dirty="0"/>
              <a:t>An </a:t>
            </a:r>
            <a:r>
              <a:rPr lang="en-GB" sz="4000" noProof="0" dirty="0"/>
              <a:t>Agri-nursery</a:t>
            </a:r>
          </a:p>
          <a:p>
            <a:pPr marL="228600" indent="-50800">
              <a:spcBef>
                <a:spcPts val="0"/>
              </a:spcBef>
              <a:buSzPts val="2800"/>
              <a:buNone/>
            </a:pPr>
            <a:endParaRPr lang="en-GB" sz="4000" noProof="0" dirty="0"/>
          </a:p>
          <a:p>
            <a:pPr marL="228600" indent="-50800">
              <a:spcBef>
                <a:spcPts val="0"/>
              </a:spcBef>
              <a:buSzPts val="2800"/>
              <a:buNone/>
            </a:pPr>
            <a:r>
              <a:rPr lang="en-US" noProof="0" dirty="0"/>
              <a:t>is a socio-educational and parental support service for children between 3 months and 3 years of age.</a:t>
            </a: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p:txBody>
      </p:sp>
      <p:sp>
        <p:nvSpPr>
          <p:cNvPr id="94" name="Google Shape;94;p15">
            <a:extLst>
              <a:ext uri="{FF2B5EF4-FFF2-40B4-BE49-F238E27FC236}">
                <a16:creationId xmlns:a16="http://schemas.microsoft.com/office/drawing/2014/main" id="{49CD29B5-33AE-DEC0-9B78-347752E329EB}"/>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Agri-nurseries</a:t>
            </a:r>
          </a:p>
        </p:txBody>
      </p:sp>
    </p:spTree>
    <p:extLst>
      <p:ext uri="{BB962C8B-B14F-4D97-AF65-F5344CB8AC3E}">
        <p14:creationId xmlns:p14="http://schemas.microsoft.com/office/powerpoint/2010/main" val="2947605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57CE37B-5965-1A94-C5E6-E6A2E9C2C2E3}"/>
            </a:ext>
          </a:extLst>
        </p:cNvPr>
        <p:cNvGrpSpPr/>
        <p:nvPr/>
      </p:nvGrpSpPr>
      <p:grpSpPr>
        <a:xfrm>
          <a:off x="0" y="0"/>
          <a:ext cx="0" cy="0"/>
          <a:chOff x="0" y="0"/>
          <a:chExt cx="0" cy="0"/>
        </a:xfrm>
      </p:grpSpPr>
      <p:pic>
        <p:nvPicPr>
          <p:cNvPr id="9" name="Immagine 8">
            <a:extLst>
              <a:ext uri="{FF2B5EF4-FFF2-40B4-BE49-F238E27FC236}">
                <a16:creationId xmlns:a16="http://schemas.microsoft.com/office/drawing/2014/main" id="{A58DF605-5B13-EFD8-206D-1E965D61AEB9}"/>
              </a:ext>
            </a:extLst>
          </p:cNvPr>
          <p:cNvPicPr>
            <a:picLocks noChangeAspect="1"/>
          </p:cNvPicPr>
          <p:nvPr/>
        </p:nvPicPr>
        <p:blipFill>
          <a:blip r:embed="rId4"/>
          <a:stretch>
            <a:fillRect/>
          </a:stretch>
        </p:blipFill>
        <p:spPr>
          <a:xfrm>
            <a:off x="4707087" y="1201474"/>
            <a:ext cx="3247428" cy="3143688"/>
          </a:xfrm>
          <a:prstGeom prst="rect">
            <a:avLst/>
          </a:prstGeom>
        </p:spPr>
      </p:pic>
      <p:sp>
        <p:nvSpPr>
          <p:cNvPr id="95" name="Google Shape;95;p15">
            <a:extLst>
              <a:ext uri="{FF2B5EF4-FFF2-40B4-BE49-F238E27FC236}">
                <a16:creationId xmlns:a16="http://schemas.microsoft.com/office/drawing/2014/main" id="{9C26963E-2719-06F8-B797-6D2704DE823E}"/>
              </a:ext>
            </a:extLst>
          </p:cNvPr>
          <p:cNvSpPr txBox="1">
            <a:spLocks noGrp="1"/>
          </p:cNvSpPr>
          <p:nvPr>
            <p:ph type="body" idx="1"/>
          </p:nvPr>
        </p:nvSpPr>
        <p:spPr>
          <a:xfrm>
            <a:off x="668078" y="1339701"/>
            <a:ext cx="11325447" cy="1424761"/>
          </a:xfrm>
          <a:prstGeom prst="rect">
            <a:avLst/>
          </a:prstGeom>
          <a:noFill/>
          <a:ln>
            <a:noFill/>
          </a:ln>
        </p:spPr>
        <p:txBody>
          <a:bodyPr spcFirstLastPara="1" wrap="square" lIns="91425" tIns="45700" rIns="91425" bIns="45700" anchor="t" anchorCtr="0">
            <a:normAutofit fontScale="92500" lnSpcReduction="10000"/>
          </a:bodyPr>
          <a:lstStyle/>
          <a:p>
            <a:pPr marL="228600" indent="-50800">
              <a:spcBef>
                <a:spcPts val="0"/>
              </a:spcBef>
              <a:buSzPts val="2800"/>
              <a:buNone/>
            </a:pPr>
            <a:r>
              <a:rPr lang="en-US" noProof="0" dirty="0"/>
              <a:t>Unlike traditional daycare centers,</a:t>
            </a:r>
          </a:p>
          <a:p>
            <a:pPr marL="228600" indent="-50800">
              <a:spcBef>
                <a:spcPts val="0"/>
              </a:spcBef>
              <a:buSzPts val="2800"/>
              <a:buNone/>
            </a:pPr>
            <a:r>
              <a:rPr lang="en-US" noProof="0" dirty="0"/>
              <a:t>they are provided by and within farms,</a:t>
            </a:r>
          </a:p>
          <a:p>
            <a:pPr marL="228600" indent="-50800">
              <a:spcBef>
                <a:spcPts val="0"/>
              </a:spcBef>
              <a:buSzPts val="2800"/>
              <a:buNone/>
            </a:pPr>
            <a:r>
              <a:rPr lang="en-US" noProof="0" dirty="0"/>
              <a:t>which offer children educational experiences integrated with agricultural activities.</a:t>
            </a:r>
            <a:endParaRPr lang="en-GB" noProof="0" dirty="0"/>
          </a:p>
        </p:txBody>
      </p:sp>
      <p:sp>
        <p:nvSpPr>
          <p:cNvPr id="94" name="Google Shape;94;p15">
            <a:extLst>
              <a:ext uri="{FF2B5EF4-FFF2-40B4-BE49-F238E27FC236}">
                <a16:creationId xmlns:a16="http://schemas.microsoft.com/office/drawing/2014/main" id="{BDEAEA0C-EDBF-FA98-E2AF-3F1A00B41A60}"/>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Agri-nurseries</a:t>
            </a:r>
          </a:p>
        </p:txBody>
      </p:sp>
      <p:sp>
        <p:nvSpPr>
          <p:cNvPr id="5" name="CasellaDiTesto 4">
            <a:extLst>
              <a:ext uri="{FF2B5EF4-FFF2-40B4-BE49-F238E27FC236}">
                <a16:creationId xmlns:a16="http://schemas.microsoft.com/office/drawing/2014/main" id="{038FB8D6-2907-A186-5087-2EBD7AF8BF12}"/>
              </a:ext>
            </a:extLst>
          </p:cNvPr>
          <p:cNvSpPr txBox="1"/>
          <p:nvPr/>
        </p:nvSpPr>
        <p:spPr>
          <a:xfrm>
            <a:off x="677825" y="4047442"/>
            <a:ext cx="11113682" cy="1815882"/>
          </a:xfrm>
          <a:prstGeom prst="rect">
            <a:avLst/>
          </a:prstGeom>
          <a:noFill/>
        </p:spPr>
        <p:txBody>
          <a:bodyPr wrap="square">
            <a:spAutoFit/>
          </a:bodyPr>
          <a:lstStyle/>
          <a:p>
            <a:pPr marL="228600" indent="-50800">
              <a:spcBef>
                <a:spcPts val="0"/>
              </a:spcBef>
              <a:buSzPts val="2800"/>
              <a:buNone/>
            </a:pPr>
            <a:r>
              <a:rPr lang="en-US" sz="2800" noProof="0" dirty="0">
                <a:latin typeface="Calibri" panose="020F0502020204030204" pitchFamily="34" charset="0"/>
                <a:cs typeface="Calibri" panose="020F0502020204030204" pitchFamily="34" charset="0"/>
              </a:rPr>
              <a:t>Essentially, the farm uses</a:t>
            </a:r>
          </a:p>
          <a:p>
            <a:pPr marL="228600" indent="-50800">
              <a:spcBef>
                <a:spcPts val="0"/>
              </a:spcBef>
              <a:buSzPts val="2800"/>
              <a:buNone/>
            </a:pPr>
            <a:r>
              <a:rPr lang="en-US" sz="2800" noProof="0" dirty="0">
                <a:latin typeface="Calibri" panose="020F0502020204030204" pitchFamily="34" charset="0"/>
                <a:cs typeface="Calibri" panose="020F0502020204030204" pitchFamily="34" charset="0"/>
              </a:rPr>
              <a:t>its own spaces, production cycles, and expertise,</a:t>
            </a:r>
          </a:p>
          <a:p>
            <a:pPr marL="228600" indent="-50800">
              <a:spcBef>
                <a:spcPts val="0"/>
              </a:spcBef>
              <a:buSzPts val="2800"/>
              <a:buNone/>
            </a:pPr>
            <a:r>
              <a:rPr lang="en-US" sz="2800" noProof="0" dirty="0">
                <a:latin typeface="Calibri" panose="020F0502020204030204" pitchFamily="34" charset="0"/>
                <a:cs typeface="Calibri" panose="020F0502020204030204" pitchFamily="34" charset="0"/>
              </a:rPr>
              <a:t>providing children with the opportunity for direct, experiential, and tactile contact with nature.</a:t>
            </a:r>
            <a:endParaRPr lang="en-GB" sz="2800"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3879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4B410CD2-4908-5D2F-F38D-6E624F4138D4}"/>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82682F6E-A878-977F-D710-B337F197F68F}"/>
              </a:ext>
            </a:extLst>
          </p:cNvPr>
          <p:cNvSpPr txBox="1"/>
          <p:nvPr/>
        </p:nvSpPr>
        <p:spPr>
          <a:xfrm>
            <a:off x="1143263" y="1753210"/>
            <a:ext cx="10473071" cy="48271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228600" indent="-50800">
              <a:lnSpc>
                <a:spcPct val="90000"/>
              </a:lnSpc>
              <a:buClr>
                <a:schemeClr val="dk1"/>
              </a:buClr>
              <a:buSzPts val="2800"/>
              <a:buNone/>
              <a:defRPr sz="2800">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r>
              <a:rPr lang="en-GB" noProof="0" dirty="0"/>
              <a:t>Children participate in various activities, such as:</a:t>
            </a:r>
          </a:p>
          <a:p>
            <a:r>
              <a:rPr lang="en-GB" noProof="0" dirty="0"/>
              <a:t> </a:t>
            </a:r>
          </a:p>
          <a:p>
            <a:pPr marL="177800" indent="0"/>
            <a:r>
              <a:rPr lang="en-GB" noProof="0" dirty="0"/>
              <a:t>Caring for animals</a:t>
            </a:r>
          </a:p>
          <a:p>
            <a:pPr marL="177800" indent="0"/>
            <a:endParaRPr lang="en-GB" noProof="0" dirty="0"/>
          </a:p>
          <a:p>
            <a:pPr marL="177800" indent="0"/>
            <a:endParaRPr lang="en-GB" noProof="0" dirty="0"/>
          </a:p>
        </p:txBody>
      </p:sp>
      <p:pic>
        <p:nvPicPr>
          <p:cNvPr id="1026" name="Picture 2" descr="Download free photo of Sheep,animal,farm,agriculture,cute - from needpix.com">
            <a:extLst>
              <a:ext uri="{FF2B5EF4-FFF2-40B4-BE49-F238E27FC236}">
                <a16:creationId xmlns:a16="http://schemas.microsoft.com/office/drawing/2014/main" id="{253BF831-9EDF-0F15-4F3B-962FA29204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4769" y="4269703"/>
            <a:ext cx="1282231" cy="1199328"/>
          </a:xfrm>
          <a:prstGeom prst="rect">
            <a:avLst/>
          </a:prstGeom>
          <a:noFill/>
          <a:extLst>
            <a:ext uri="{909E8E84-426E-40DD-AFC4-6F175D3DCCD1}">
              <a14:hiddenFill xmlns:a14="http://schemas.microsoft.com/office/drawing/2010/main">
                <a:solidFill>
                  <a:srgbClr val="FFFFFF"/>
                </a:solidFill>
              </a14:hiddenFill>
            </a:ext>
          </a:extLst>
        </p:spPr>
      </p:pic>
      <p:pic>
        <p:nvPicPr>
          <p:cNvPr id="8" name="Immagine 7">
            <a:extLst>
              <a:ext uri="{FF2B5EF4-FFF2-40B4-BE49-F238E27FC236}">
                <a16:creationId xmlns:a16="http://schemas.microsoft.com/office/drawing/2014/main" id="{468D1219-71ED-4613-1555-D069E69C1FE2}"/>
              </a:ext>
            </a:extLst>
          </p:cNvPr>
          <p:cNvPicPr>
            <a:picLocks noChangeAspect="1"/>
          </p:cNvPicPr>
          <p:nvPr/>
        </p:nvPicPr>
        <p:blipFill>
          <a:blip r:embed="rId5"/>
          <a:stretch>
            <a:fillRect/>
          </a:stretch>
        </p:blipFill>
        <p:spPr>
          <a:xfrm>
            <a:off x="4764142" y="3409014"/>
            <a:ext cx="3050788" cy="2108121"/>
          </a:xfrm>
          <a:prstGeom prst="rect">
            <a:avLst/>
          </a:prstGeom>
        </p:spPr>
      </p:pic>
      <p:sp>
        <p:nvSpPr>
          <p:cNvPr id="5" name="Google Shape;94;p15">
            <a:extLst>
              <a:ext uri="{FF2B5EF4-FFF2-40B4-BE49-F238E27FC236}">
                <a16:creationId xmlns:a16="http://schemas.microsoft.com/office/drawing/2014/main" id="{394EC4E8-F7EC-615F-244B-1A38AE57A85C}"/>
              </a:ext>
            </a:extLst>
          </p:cNvPr>
          <p:cNvSpPr txBox="1">
            <a:spLocks/>
          </p:cNvSpPr>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4400"/>
            </a:pPr>
            <a:r>
              <a:rPr lang="en-GB" dirty="0"/>
              <a:t>Agri-nurseries</a:t>
            </a:r>
          </a:p>
        </p:txBody>
      </p:sp>
    </p:spTree>
    <p:extLst>
      <p:ext uri="{BB962C8B-B14F-4D97-AF65-F5344CB8AC3E}">
        <p14:creationId xmlns:p14="http://schemas.microsoft.com/office/powerpoint/2010/main" val="691968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36F385AC-E90A-D8DF-7D9E-32FD3F3AA34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AD6AA06B-0010-080E-249B-D1C36873ECE1}"/>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a:buSzPts val="4400"/>
            </a:pPr>
            <a:r>
              <a:rPr lang="en-GB" dirty="0"/>
              <a:t>Agri-nurseries</a:t>
            </a:r>
          </a:p>
        </p:txBody>
      </p:sp>
      <p:sp>
        <p:nvSpPr>
          <p:cNvPr id="3" name="CasellaDiTesto 2">
            <a:extLst>
              <a:ext uri="{FF2B5EF4-FFF2-40B4-BE49-F238E27FC236}">
                <a16:creationId xmlns:a16="http://schemas.microsoft.com/office/drawing/2014/main" id="{FFF0FEDE-EC50-B459-7878-00462601C2CD}"/>
              </a:ext>
            </a:extLst>
          </p:cNvPr>
          <p:cNvSpPr txBox="1"/>
          <p:nvPr/>
        </p:nvSpPr>
        <p:spPr>
          <a:xfrm>
            <a:off x="973142" y="1334665"/>
            <a:ext cx="10473071" cy="48271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228600" indent="-50800">
              <a:lnSpc>
                <a:spcPct val="90000"/>
              </a:lnSpc>
              <a:buClr>
                <a:schemeClr val="dk1"/>
              </a:buClr>
              <a:buSzPts val="2800"/>
              <a:buNone/>
              <a:defRPr sz="2800">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pPr marL="177800" indent="0"/>
            <a:endParaRPr lang="en-GB" noProof="0" dirty="0"/>
          </a:p>
          <a:p>
            <a:pPr marL="177800" indent="0"/>
            <a:r>
              <a:rPr lang="en-GB" noProof="0" dirty="0"/>
              <a:t>Cultivation</a:t>
            </a:r>
          </a:p>
          <a:p>
            <a:pPr marL="177800" indent="0"/>
            <a:endParaRPr lang="en-GB" noProof="0" dirty="0"/>
          </a:p>
        </p:txBody>
      </p:sp>
      <p:pic>
        <p:nvPicPr>
          <p:cNvPr id="6" name="Immagine 5">
            <a:extLst>
              <a:ext uri="{FF2B5EF4-FFF2-40B4-BE49-F238E27FC236}">
                <a16:creationId xmlns:a16="http://schemas.microsoft.com/office/drawing/2014/main" id="{4CDC5C44-28BA-5854-6387-048C0D301B3C}"/>
              </a:ext>
            </a:extLst>
          </p:cNvPr>
          <p:cNvPicPr>
            <a:picLocks noChangeAspect="1"/>
          </p:cNvPicPr>
          <p:nvPr/>
        </p:nvPicPr>
        <p:blipFill>
          <a:blip r:embed="rId4"/>
          <a:stretch>
            <a:fillRect/>
          </a:stretch>
        </p:blipFill>
        <p:spPr>
          <a:xfrm>
            <a:off x="3693295" y="1535848"/>
            <a:ext cx="3867212" cy="4014068"/>
          </a:xfrm>
          <a:prstGeom prst="rect">
            <a:avLst/>
          </a:prstGeom>
        </p:spPr>
      </p:pic>
    </p:spTree>
    <p:extLst>
      <p:ext uri="{BB962C8B-B14F-4D97-AF65-F5344CB8AC3E}">
        <p14:creationId xmlns:p14="http://schemas.microsoft.com/office/powerpoint/2010/main" val="3044461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DF4F63E4-F795-F35C-DBF7-154566A15A19}"/>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FE7347F9-350A-1558-FFE6-1A2ACDD426FF}"/>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a:buSzPts val="4400"/>
            </a:pPr>
            <a:r>
              <a:rPr lang="en-GB" dirty="0"/>
              <a:t>Agri-nurseries</a:t>
            </a:r>
            <a:endParaRPr lang="en-GB" noProof="0" dirty="0"/>
          </a:p>
        </p:txBody>
      </p:sp>
      <p:sp>
        <p:nvSpPr>
          <p:cNvPr id="3" name="CasellaDiTesto 2">
            <a:extLst>
              <a:ext uri="{FF2B5EF4-FFF2-40B4-BE49-F238E27FC236}">
                <a16:creationId xmlns:a16="http://schemas.microsoft.com/office/drawing/2014/main" id="{1678F670-32EB-C326-57FA-BC44F9FF0FBF}"/>
              </a:ext>
            </a:extLst>
          </p:cNvPr>
          <p:cNvSpPr txBox="1"/>
          <p:nvPr/>
        </p:nvSpPr>
        <p:spPr>
          <a:xfrm>
            <a:off x="973142" y="1334665"/>
            <a:ext cx="10473071" cy="48271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228600" indent="-50800">
              <a:lnSpc>
                <a:spcPct val="90000"/>
              </a:lnSpc>
              <a:buClr>
                <a:schemeClr val="dk1"/>
              </a:buClr>
              <a:buSzPts val="2800"/>
              <a:buNone/>
              <a:defRPr sz="2800">
                <a:solidFill>
                  <a:schemeClr val="dk1"/>
                </a:solidFill>
                <a:latin typeface="Calibri"/>
                <a:ea typeface="Calibri"/>
                <a:cs typeface="Calibri"/>
                <a:sym typeface="Calibri"/>
              </a:defRPr>
            </a:lvl1pPr>
            <a:lvl2pPr marL="914400" indent="-342900">
              <a:lnSpc>
                <a:spcPct val="90000"/>
              </a:lnSpc>
              <a:spcBef>
                <a:spcPts val="500"/>
              </a:spcBef>
              <a:buClr>
                <a:schemeClr val="dk1"/>
              </a:buClr>
              <a:buSzPts val="1800"/>
              <a:buChar char="•"/>
              <a:defRPr sz="2400">
                <a:solidFill>
                  <a:schemeClr val="dk1"/>
                </a:solidFill>
                <a:latin typeface="Calibri"/>
                <a:ea typeface="Calibri"/>
                <a:cs typeface="Calibri"/>
                <a:sym typeface="Calibri"/>
              </a:defRPr>
            </a:lvl2pPr>
            <a:lvl3pPr marL="1371600" indent="-342900">
              <a:lnSpc>
                <a:spcPct val="90000"/>
              </a:lnSpc>
              <a:spcBef>
                <a:spcPts val="500"/>
              </a:spcBef>
              <a:buClr>
                <a:schemeClr val="dk1"/>
              </a:buClr>
              <a:buSzPts val="1800"/>
              <a:buChar char="•"/>
              <a:defRPr sz="2000">
                <a:solidFill>
                  <a:schemeClr val="dk1"/>
                </a:solidFill>
                <a:latin typeface="Calibri"/>
                <a:ea typeface="Calibri"/>
                <a:cs typeface="Calibri"/>
                <a:sym typeface="Calibri"/>
              </a:defRPr>
            </a:lvl3pPr>
            <a:lvl4pPr marL="1828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4pPr>
            <a:lvl5pPr marL="22860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sym typeface="Calibri"/>
              </a:defRPr>
            </a:lvl9pPr>
          </a:lstStyle>
          <a:p>
            <a:pPr marL="177800" indent="0"/>
            <a:endParaRPr lang="en-GB" noProof="0" dirty="0"/>
          </a:p>
          <a:p>
            <a:pPr marL="177800" indent="0"/>
            <a:r>
              <a:rPr lang="en-GB" dirty="0"/>
              <a:t>Creative workshops</a:t>
            </a:r>
            <a:endParaRPr lang="en-GB" noProof="0" dirty="0"/>
          </a:p>
        </p:txBody>
      </p:sp>
      <p:pic>
        <p:nvPicPr>
          <p:cNvPr id="2052" name="Picture 4" descr="Foto gratuita di ambiente, ambiente creativo, apprendimento, arte, arte e  artigianato, arte ecosostenibile, artigianato, artigianato innovativo,  attività, attività al coperto, attività pratica, bambini, bambini piccoli  artistici, carta, carta colorata, carta verde, classe di ...">
            <a:extLst>
              <a:ext uri="{FF2B5EF4-FFF2-40B4-BE49-F238E27FC236}">
                <a16:creationId xmlns:a16="http://schemas.microsoft.com/office/drawing/2014/main" id="{1B929C58-1345-1A60-4C4B-3C734C28A6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5683" y="2557463"/>
            <a:ext cx="3970005" cy="2641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468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217C104-0D1E-7EAC-3826-3A9D284BB438}"/>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932003B-5D48-EA0C-7D4C-BCB8584C521A}"/>
              </a:ext>
            </a:extLst>
          </p:cNvPr>
          <p:cNvSpPr txBox="1">
            <a:spLocks noGrp="1"/>
          </p:cNvSpPr>
          <p:nvPr>
            <p:ph type="title"/>
          </p:nvPr>
        </p:nvSpPr>
        <p:spPr>
          <a:xfrm>
            <a:off x="2830882" y="120575"/>
            <a:ext cx="8522918" cy="113406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noProof="0" dirty="0"/>
              <a:t>Italian </a:t>
            </a:r>
            <a:r>
              <a:rPr lang="en-GB" noProof="0" dirty="0" err="1"/>
              <a:t>agri</a:t>
            </a:r>
            <a:r>
              <a:rPr lang="en-GB" noProof="0" dirty="0"/>
              <a:t>-nurseries</a:t>
            </a:r>
            <a:br>
              <a:rPr lang="en-GB" noProof="0" dirty="0"/>
            </a:br>
            <a:endParaRPr lang="en-GB" sz="1600" noProof="0" dirty="0"/>
          </a:p>
        </p:txBody>
      </p:sp>
      <p:sp>
        <p:nvSpPr>
          <p:cNvPr id="3" name="CasellaDiTesto 2">
            <a:extLst>
              <a:ext uri="{FF2B5EF4-FFF2-40B4-BE49-F238E27FC236}">
                <a16:creationId xmlns:a16="http://schemas.microsoft.com/office/drawing/2014/main" id="{F0B3B2DE-74C4-3ECE-6BCA-72A5D4FB1DFD}"/>
              </a:ext>
            </a:extLst>
          </p:cNvPr>
          <p:cNvSpPr txBox="1"/>
          <p:nvPr/>
        </p:nvSpPr>
        <p:spPr>
          <a:xfrm>
            <a:off x="141990" y="1512354"/>
            <a:ext cx="11908021" cy="4376263"/>
          </a:xfrm>
          <a:prstGeom prst="rect">
            <a:avLst/>
          </a:prstGeom>
          <a:noFill/>
        </p:spPr>
        <p:txBody>
          <a:bodyPr wrap="square">
            <a:spAutoFit/>
          </a:bodyPr>
          <a:lstStyle/>
          <a:p>
            <a:pPr>
              <a:lnSpc>
                <a:spcPct val="115000"/>
              </a:lnSpc>
              <a:spcAft>
                <a:spcPts val="1000"/>
              </a:spcAft>
              <a:buNone/>
            </a:pPr>
            <a:r>
              <a:rPr lang="en-GB" sz="2800" noProof="0" dirty="0">
                <a:effectLst/>
                <a:latin typeface="Calibri" panose="020F0502020204030204" pitchFamily="34" charset="0"/>
                <a:ea typeface="Calibri" panose="020F0502020204030204" pitchFamily="34" charset="0"/>
                <a:cs typeface="Times New Roman" panose="02020603050405020304" pitchFamily="18" charset="0"/>
              </a:rPr>
              <a:t>More than </a:t>
            </a:r>
            <a:r>
              <a:rPr lang="en-GB" sz="2800" b="1" noProof="0" dirty="0">
                <a:effectLst/>
                <a:latin typeface="Calibri" panose="020F0502020204030204" pitchFamily="34" charset="0"/>
                <a:ea typeface="Calibri" panose="020F0502020204030204" pitchFamily="34" charset="0"/>
                <a:cs typeface="Times New Roman" panose="02020603050405020304" pitchFamily="18" charset="0"/>
              </a:rPr>
              <a:t>70% of Italian </a:t>
            </a:r>
            <a:r>
              <a:rPr lang="en-GB" sz="2800" b="1" noProof="0" dirty="0" err="1">
                <a:effectLst/>
                <a:latin typeface="Calibri" panose="020F0502020204030204" pitchFamily="34" charset="0"/>
                <a:ea typeface="Calibri" panose="020F0502020204030204" pitchFamily="34" charset="0"/>
                <a:cs typeface="Times New Roman" panose="02020603050405020304" pitchFamily="18" charset="0"/>
              </a:rPr>
              <a:t>agri</a:t>
            </a:r>
            <a:r>
              <a:rPr lang="en-GB" sz="2800" b="1" noProof="0" dirty="0">
                <a:effectLst/>
                <a:latin typeface="Calibri" panose="020F0502020204030204" pitchFamily="34" charset="0"/>
                <a:ea typeface="Calibri" panose="020F0502020204030204" pitchFamily="34" charset="0"/>
                <a:cs typeface="Times New Roman" panose="02020603050405020304" pitchFamily="18" charset="0"/>
              </a:rPr>
              <a:t>-nurseries </a:t>
            </a:r>
            <a:r>
              <a:rPr lang="en-GB" sz="2800" noProof="0" dirty="0">
                <a:effectLst/>
                <a:latin typeface="Calibri" panose="020F0502020204030204" pitchFamily="34" charset="0"/>
                <a:ea typeface="Calibri" panose="020F0502020204030204" pitchFamily="34" charset="0"/>
                <a:cs typeface="Times New Roman" panose="02020603050405020304" pitchFamily="18" charset="0"/>
              </a:rPr>
              <a:t>are concentrated in </a:t>
            </a:r>
            <a:r>
              <a:rPr lang="en-GB" sz="2800" b="1" u="sng" dirty="0">
                <a:latin typeface="Calibri" panose="020F0502020204030204" pitchFamily="34" charset="0"/>
                <a:ea typeface="Calibri" panose="020F0502020204030204" pitchFamily="34" charset="0"/>
                <a:cs typeface="Times New Roman" panose="02020603050405020304" pitchFamily="18" charset="0"/>
              </a:rPr>
              <a:t>just</a:t>
            </a:r>
            <a:r>
              <a:rPr lang="en-GB" sz="2800" b="1" u="sng" noProof="0" dirty="0">
                <a:effectLst/>
                <a:latin typeface="Calibri" panose="020F0502020204030204" pitchFamily="34" charset="0"/>
                <a:ea typeface="Calibri" panose="020F0502020204030204" pitchFamily="34" charset="0"/>
                <a:cs typeface="Times New Roman" panose="02020603050405020304" pitchFamily="18" charset="0"/>
              </a:rPr>
              <a:t> 5 regions </a:t>
            </a:r>
          </a:p>
          <a:p>
            <a:pPr>
              <a:lnSpc>
                <a:spcPct val="115000"/>
              </a:lnSpc>
              <a:spcAft>
                <a:spcPts val="1000"/>
              </a:spcAft>
              <a:buNone/>
            </a:pPr>
            <a:r>
              <a:rPr lang="en-GB" sz="2400" noProof="0" dirty="0">
                <a:effectLst/>
                <a:latin typeface="Calibri" panose="020F0502020204030204" pitchFamily="34" charset="0"/>
                <a:ea typeface="Calibri" panose="020F0502020204030204" pitchFamily="34" charset="0"/>
                <a:cs typeface="Times New Roman" panose="02020603050405020304" pitchFamily="18" charset="0"/>
              </a:rPr>
              <a:t>(</a:t>
            </a:r>
            <a:r>
              <a:rPr lang="en-US" sz="2400" noProof="0" dirty="0">
                <a:effectLst/>
                <a:latin typeface="Calibri" panose="020F0502020204030204" pitchFamily="34" charset="0"/>
                <a:ea typeface="Calibri" panose="020F0502020204030204" pitchFamily="34" charset="0"/>
                <a:cs typeface="Times New Roman" panose="02020603050405020304" pitchFamily="18" charset="0"/>
              </a:rPr>
              <a:t>equal to 1/4 of the total Italian regions and 1/3 of the regions where there are </a:t>
            </a:r>
            <a:r>
              <a:rPr lang="en-US" sz="2400" noProof="0" dirty="0" err="1">
                <a:effectLst/>
                <a:latin typeface="Calibri" panose="020F0502020204030204" pitchFamily="34" charset="0"/>
                <a:ea typeface="Calibri" panose="020F0502020204030204" pitchFamily="34" charset="0"/>
                <a:cs typeface="Times New Roman" panose="02020603050405020304" pitchFamily="18" charset="0"/>
              </a:rPr>
              <a:t>agri</a:t>
            </a:r>
            <a:r>
              <a:rPr lang="en-US" sz="2400" noProof="0" dirty="0">
                <a:effectLst/>
                <a:latin typeface="Calibri" panose="020F0502020204030204" pitchFamily="34" charset="0"/>
                <a:ea typeface="Calibri" panose="020F0502020204030204" pitchFamily="34" charset="0"/>
                <a:cs typeface="Times New Roman" panose="02020603050405020304" pitchFamily="18" charset="0"/>
              </a:rPr>
              <a:t>-nurseries</a:t>
            </a:r>
            <a:r>
              <a:rPr lang="en-GB" sz="2400" noProof="0" dirty="0">
                <a:effectLst/>
                <a:latin typeface="Calibri" panose="020F0502020204030204" pitchFamily="34" charset="0"/>
                <a:ea typeface="Calibri" panose="020F0502020204030204" pitchFamily="34" charset="0"/>
                <a:cs typeface="Times New Roman" panose="02020603050405020304" pitchFamily="18" charset="0"/>
              </a:rPr>
              <a:t>): </a:t>
            </a:r>
            <a:endParaRPr lang="en-GB" sz="2400" noProof="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endParaRPr lang="en-GB" sz="2800" noProof="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endParaRPr lang="en-GB" sz="2400" noProof="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en-US" sz="2400" noProof="0" dirty="0">
                <a:effectLst/>
                <a:latin typeface="Calibri" panose="020F0502020204030204" pitchFamily="34" charset="0"/>
                <a:ea typeface="Calibri" panose="020F0502020204030204" pitchFamily="34" charset="0"/>
                <a:cs typeface="Times New Roman" panose="02020603050405020304" pitchFamily="18" charset="0"/>
              </a:rPr>
              <a:t>where, however, more than 44% of the Italian population resides</a:t>
            </a:r>
            <a:r>
              <a:rPr lang="en-GB" sz="2400" noProof="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15000"/>
              </a:lnSpc>
              <a:spcAft>
                <a:spcPts val="1000"/>
              </a:spcAft>
              <a:buNone/>
            </a:pPr>
            <a:endParaRPr lang="en-GB" sz="2400" noProof="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en-GB" sz="2400" noProof="0" dirty="0">
                <a:effectLst/>
                <a:latin typeface="Calibri" panose="020F0502020204030204" pitchFamily="34" charset="0"/>
                <a:ea typeface="Calibri" panose="020F0502020204030204" pitchFamily="34" charset="0"/>
                <a:cs typeface="Times New Roman" panose="02020603050405020304" pitchFamily="18" charset="0"/>
              </a:rPr>
              <a:t>In other </a:t>
            </a:r>
            <a:r>
              <a:rPr lang="en-GB" sz="2400" b="1" noProof="0" dirty="0">
                <a:effectLst/>
                <a:latin typeface="Calibri" panose="020F0502020204030204" pitchFamily="34" charset="0"/>
                <a:ea typeface="Calibri" panose="020F0502020204030204" pitchFamily="34" charset="0"/>
                <a:cs typeface="Times New Roman" panose="02020603050405020304" pitchFamily="18" charset="0"/>
              </a:rPr>
              <a:t>5 regions </a:t>
            </a:r>
            <a:r>
              <a:rPr lang="en-GB" sz="2400" noProof="0" dirty="0">
                <a:effectLst/>
                <a:latin typeface="Calibri" panose="020F0502020204030204" pitchFamily="34" charset="0"/>
                <a:ea typeface="Calibri" panose="020F0502020204030204" pitchFamily="34" charset="0"/>
                <a:cs typeface="Times New Roman" panose="02020603050405020304" pitchFamily="18" charset="0"/>
              </a:rPr>
              <a:t>(Abruzzo, Basilicata, Liguria, Molise, Val d’Aosta) </a:t>
            </a:r>
            <a:r>
              <a:rPr lang="en-GB" sz="2400" b="1" u="sng" noProof="0" dirty="0">
                <a:effectLst/>
                <a:latin typeface="Calibri" panose="020F0502020204030204" pitchFamily="34" charset="0"/>
                <a:ea typeface="Calibri" panose="020F0502020204030204" pitchFamily="34" charset="0"/>
                <a:cs typeface="Times New Roman" panose="02020603050405020304" pitchFamily="18" charset="0"/>
              </a:rPr>
              <a:t>there are no </a:t>
            </a:r>
            <a:r>
              <a:rPr lang="en-GB" sz="2400" b="1" u="sng" noProof="0" dirty="0" err="1">
                <a:effectLst/>
                <a:latin typeface="Calibri" panose="020F0502020204030204" pitchFamily="34" charset="0"/>
                <a:ea typeface="Calibri" panose="020F0502020204030204" pitchFamily="34" charset="0"/>
                <a:cs typeface="Times New Roman" panose="02020603050405020304" pitchFamily="18" charset="0"/>
              </a:rPr>
              <a:t>agri</a:t>
            </a:r>
            <a:r>
              <a:rPr lang="en-GB" sz="2400" b="1" u="sng" noProof="0" dirty="0">
                <a:effectLst/>
                <a:latin typeface="Calibri" panose="020F0502020204030204" pitchFamily="34" charset="0"/>
                <a:ea typeface="Calibri" panose="020F0502020204030204" pitchFamily="34" charset="0"/>
                <a:cs typeface="Times New Roman" panose="02020603050405020304" pitchFamily="18" charset="0"/>
              </a:rPr>
              <a:t>-nurseries</a:t>
            </a:r>
            <a:r>
              <a:rPr lang="en-GB" sz="2400" noProof="0"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6" name="Immagine 5">
            <a:extLst>
              <a:ext uri="{FF2B5EF4-FFF2-40B4-BE49-F238E27FC236}">
                <a16:creationId xmlns:a16="http://schemas.microsoft.com/office/drawing/2014/main" id="{9A3FA1EA-B4A4-4E16-5AA3-CDF0FEA43EF1}"/>
              </a:ext>
            </a:extLst>
          </p:cNvPr>
          <p:cNvPicPr>
            <a:picLocks noChangeAspect="1"/>
          </p:cNvPicPr>
          <p:nvPr/>
        </p:nvPicPr>
        <p:blipFill>
          <a:blip r:embed="rId4"/>
          <a:stretch>
            <a:fillRect/>
          </a:stretch>
        </p:blipFill>
        <p:spPr>
          <a:xfrm>
            <a:off x="393449" y="3065493"/>
            <a:ext cx="11656562" cy="749873"/>
          </a:xfrm>
          <a:prstGeom prst="rect">
            <a:avLst/>
          </a:prstGeom>
        </p:spPr>
      </p:pic>
    </p:spTree>
    <p:extLst>
      <p:ext uri="{BB962C8B-B14F-4D97-AF65-F5344CB8AC3E}">
        <p14:creationId xmlns:p14="http://schemas.microsoft.com/office/powerpoint/2010/main" val="1146448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8AD351B-FBE3-A6BC-68DD-24F5767B26C3}"/>
            </a:ext>
          </a:extLst>
        </p:cNvPr>
        <p:cNvGrpSpPr/>
        <p:nvPr/>
      </p:nvGrpSpPr>
      <p:grpSpPr>
        <a:xfrm>
          <a:off x="0" y="0"/>
          <a:ext cx="0" cy="0"/>
          <a:chOff x="0" y="0"/>
          <a:chExt cx="0" cy="0"/>
        </a:xfrm>
      </p:grpSpPr>
      <p:pic>
        <p:nvPicPr>
          <p:cNvPr id="7" name="Immagine 6">
            <a:extLst>
              <a:ext uri="{FF2B5EF4-FFF2-40B4-BE49-F238E27FC236}">
                <a16:creationId xmlns:a16="http://schemas.microsoft.com/office/drawing/2014/main" id="{9EE4D3DD-458B-2005-0DA3-0D8746636601}"/>
              </a:ext>
            </a:extLst>
          </p:cNvPr>
          <p:cNvPicPr>
            <a:picLocks noChangeAspect="1"/>
          </p:cNvPicPr>
          <p:nvPr/>
        </p:nvPicPr>
        <p:blipFill>
          <a:blip r:embed="rId4"/>
          <a:stretch>
            <a:fillRect/>
          </a:stretch>
        </p:blipFill>
        <p:spPr>
          <a:xfrm>
            <a:off x="6865670" y="1245870"/>
            <a:ext cx="5167442" cy="4864844"/>
          </a:xfrm>
          <a:prstGeom prst="rect">
            <a:avLst/>
          </a:prstGeom>
        </p:spPr>
      </p:pic>
      <p:sp>
        <p:nvSpPr>
          <p:cNvPr id="94" name="Google Shape;94;p15">
            <a:extLst>
              <a:ext uri="{FF2B5EF4-FFF2-40B4-BE49-F238E27FC236}">
                <a16:creationId xmlns:a16="http://schemas.microsoft.com/office/drawing/2014/main" id="{25414E04-17E3-13EA-9DC8-AB8B4712A08D}"/>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a:buSzPts val="4400"/>
            </a:pPr>
            <a:r>
              <a:rPr lang="en-GB" noProof="0" dirty="0"/>
              <a:t>Italian a</a:t>
            </a:r>
            <a:r>
              <a:rPr lang="en-GB" dirty="0" err="1"/>
              <a:t>gri</a:t>
            </a:r>
            <a:r>
              <a:rPr lang="en-GB" dirty="0"/>
              <a:t>-nurseries</a:t>
            </a:r>
            <a:endParaRPr lang="en-GB" noProof="0" dirty="0"/>
          </a:p>
        </p:txBody>
      </p:sp>
      <p:sp>
        <p:nvSpPr>
          <p:cNvPr id="95" name="Google Shape;95;p15">
            <a:extLst>
              <a:ext uri="{FF2B5EF4-FFF2-40B4-BE49-F238E27FC236}">
                <a16:creationId xmlns:a16="http://schemas.microsoft.com/office/drawing/2014/main" id="{B79A2380-9583-E454-21D8-00CF4AAEA501}"/>
              </a:ext>
            </a:extLst>
          </p:cNvPr>
          <p:cNvSpPr txBox="1">
            <a:spLocks noGrp="1"/>
          </p:cNvSpPr>
          <p:nvPr>
            <p:ph type="body" idx="1"/>
          </p:nvPr>
        </p:nvSpPr>
        <p:spPr>
          <a:xfrm>
            <a:off x="468083" y="1490585"/>
            <a:ext cx="6882493" cy="4272263"/>
          </a:xfrm>
          <a:prstGeom prst="rect">
            <a:avLst/>
          </a:prstGeom>
          <a:noFill/>
          <a:ln>
            <a:noFill/>
          </a:ln>
        </p:spPr>
        <p:txBody>
          <a:bodyPr spcFirstLastPara="1" wrap="square" lIns="91425" tIns="45700" rIns="91425" bIns="45700" anchor="t" anchorCtr="0">
            <a:normAutofit fontScale="92500"/>
          </a:bodyPr>
          <a:lstStyle/>
          <a:p>
            <a:pPr marL="228600" lvl="0" indent="-50800" algn="l" rtl="0">
              <a:lnSpc>
                <a:spcPct val="90000"/>
              </a:lnSpc>
              <a:spcBef>
                <a:spcPts val="0"/>
              </a:spcBef>
              <a:spcAft>
                <a:spcPts val="0"/>
              </a:spcAft>
              <a:buClr>
                <a:schemeClr val="dk1"/>
              </a:buClr>
              <a:buSzPts val="2800"/>
              <a:buNone/>
            </a:pPr>
            <a:r>
              <a:rPr lang="en-US" noProof="0" dirty="0"/>
              <a:t>Most of the supply is concentrated in northern and central Italy, as also graphically highlighted by the distribution of the 5 regions with the highest number of </a:t>
            </a:r>
            <a:r>
              <a:rPr lang="en-US" noProof="0" dirty="0" err="1"/>
              <a:t>agri</a:t>
            </a:r>
            <a:r>
              <a:rPr lang="en-US" noProof="0" dirty="0"/>
              <a:t>-nurseries (in green).</a:t>
            </a:r>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r>
              <a:rPr lang="en-US" noProof="0" dirty="0"/>
              <a:t>In detail, the northern regions have 40 facilities, compared to 23 in the central regions and 10 in the southern and island areas.</a:t>
            </a:r>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endParaRPr lang="en-US" sz="2000" noProof="0" dirty="0"/>
          </a:p>
          <a:p>
            <a:pPr marL="228600" lvl="0" indent="-50800" algn="l" rtl="0">
              <a:lnSpc>
                <a:spcPct val="90000"/>
              </a:lnSpc>
              <a:spcBef>
                <a:spcPts val="0"/>
              </a:spcBef>
              <a:spcAft>
                <a:spcPts val="0"/>
              </a:spcAft>
              <a:buClr>
                <a:schemeClr val="dk1"/>
              </a:buClr>
              <a:buSzPts val="2800"/>
              <a:buNone/>
            </a:pPr>
            <a:r>
              <a:rPr lang="en-US" sz="2000" noProof="0" dirty="0"/>
              <a:t>In black, the 5 regions where there are no </a:t>
            </a:r>
            <a:r>
              <a:rPr lang="en-US" sz="2000" noProof="0" dirty="0" err="1"/>
              <a:t>agri</a:t>
            </a:r>
            <a:r>
              <a:rPr lang="en-US" sz="2000" noProof="0" dirty="0"/>
              <a:t>-nurseries are represented</a:t>
            </a:r>
            <a:r>
              <a:rPr lang="en-GB" sz="2000" noProof="0" dirty="0"/>
              <a:t>.</a:t>
            </a:r>
          </a:p>
        </p:txBody>
      </p:sp>
    </p:spTree>
    <p:extLst>
      <p:ext uri="{BB962C8B-B14F-4D97-AF65-F5344CB8AC3E}">
        <p14:creationId xmlns:p14="http://schemas.microsoft.com/office/powerpoint/2010/main" val="2070984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2830882" y="120574"/>
            <a:ext cx="8522918"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noProof="0" dirty="0"/>
              <a:t>Italian </a:t>
            </a:r>
            <a:r>
              <a:rPr lang="en-GB" noProof="0" dirty="0" err="1"/>
              <a:t>agri</a:t>
            </a:r>
            <a:r>
              <a:rPr lang="en-GB" noProof="0" dirty="0"/>
              <a:t>-nurseries by region</a:t>
            </a:r>
            <a:br>
              <a:rPr lang="en-GB" noProof="0" dirty="0"/>
            </a:br>
            <a:r>
              <a:rPr lang="en-GB" sz="1600" noProof="0" dirty="0"/>
              <a:t>(number and percentage)</a:t>
            </a:r>
          </a:p>
        </p:txBody>
      </p:sp>
      <p:graphicFrame>
        <p:nvGraphicFramePr>
          <p:cNvPr id="4" name="Grafico 3">
            <a:extLst>
              <a:ext uri="{FF2B5EF4-FFF2-40B4-BE49-F238E27FC236}">
                <a16:creationId xmlns:a16="http://schemas.microsoft.com/office/drawing/2014/main" id="{BEF5C57E-A60D-2B3C-EF41-DC1B1972201C}"/>
              </a:ext>
            </a:extLst>
          </p:cNvPr>
          <p:cNvGraphicFramePr/>
          <p:nvPr>
            <p:extLst>
              <p:ext uri="{D42A27DB-BD31-4B8C-83A1-F6EECF244321}">
                <p14:modId xmlns:p14="http://schemas.microsoft.com/office/powerpoint/2010/main" val="1612862174"/>
              </p:ext>
            </p:extLst>
          </p:nvPr>
        </p:nvGraphicFramePr>
        <p:xfrm>
          <a:off x="1318436" y="1339699"/>
          <a:ext cx="10228521" cy="4742121"/>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14AEE063-2ED8-ECAD-2AD7-F26ECE762ED7}"/>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0BD87ADD-4307-1D55-4B6B-AC76B40267A0}"/>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Requirements for </a:t>
            </a:r>
            <a:r>
              <a:rPr lang="en-GB" noProof="0" dirty="0" err="1"/>
              <a:t>agri</a:t>
            </a:r>
            <a:r>
              <a:rPr lang="en-GB" noProof="0" dirty="0"/>
              <a:t>-nurseries</a:t>
            </a:r>
          </a:p>
        </p:txBody>
      </p:sp>
      <p:sp>
        <p:nvSpPr>
          <p:cNvPr id="95" name="Google Shape;95;p15">
            <a:extLst>
              <a:ext uri="{FF2B5EF4-FFF2-40B4-BE49-F238E27FC236}">
                <a16:creationId xmlns:a16="http://schemas.microsoft.com/office/drawing/2014/main" id="{FD044524-1B82-903F-F1F9-88F1ECFEB20F}"/>
              </a:ext>
            </a:extLst>
          </p:cNvPr>
          <p:cNvSpPr txBox="1">
            <a:spLocks noGrp="1"/>
          </p:cNvSpPr>
          <p:nvPr>
            <p:ph type="body" idx="1"/>
          </p:nvPr>
        </p:nvSpPr>
        <p:spPr>
          <a:xfrm>
            <a:off x="838199" y="1825625"/>
            <a:ext cx="10836349"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r>
              <a:rPr lang="en-US" noProof="0" dirty="0"/>
              <a:t>To operate as </a:t>
            </a:r>
            <a:r>
              <a:rPr lang="en-US" noProof="0" dirty="0" err="1"/>
              <a:t>agri</a:t>
            </a:r>
            <a:r>
              <a:rPr lang="en-US" noProof="0" dirty="0"/>
              <a:t>-nurseries, agricultural companies must meet certain requirements aimed at ensuring the safety and adequacy of the spaces as well as the quality of the services offered</a:t>
            </a:r>
            <a:r>
              <a:rPr lang="en-GB" noProof="0" dirty="0"/>
              <a:t>.</a:t>
            </a:r>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r>
              <a:rPr lang="en-GB" noProof="0" dirty="0"/>
              <a:t>These requirements are</a:t>
            </a:r>
            <a:r>
              <a:rPr lang="en-US" noProof="0" dirty="0"/>
              <a:t> of an immaterial and material nature and concern:</a:t>
            </a: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a:p>
            <a:pPr marL="635000" indent="-457200">
              <a:spcBef>
                <a:spcPts val="0"/>
              </a:spcBef>
              <a:buSzPts val="2800"/>
            </a:pPr>
            <a:r>
              <a:rPr lang="en-GB" noProof="0" dirty="0"/>
              <a:t>Personnel</a:t>
            </a:r>
          </a:p>
          <a:p>
            <a:pPr marL="635000" indent="-457200">
              <a:spcBef>
                <a:spcPts val="0"/>
              </a:spcBef>
              <a:buSzPts val="2800"/>
            </a:pPr>
            <a:r>
              <a:rPr lang="en-GB" noProof="0" dirty="0"/>
              <a:t>Facility</a:t>
            </a:r>
          </a:p>
          <a:p>
            <a:pPr marL="635000" indent="-457200">
              <a:spcBef>
                <a:spcPts val="0"/>
              </a:spcBef>
              <a:buSzPts val="2800"/>
            </a:pPr>
            <a:r>
              <a:rPr lang="en-GB" dirty="0"/>
              <a:t>Environment</a:t>
            </a:r>
            <a:endParaRPr lang="en-GB" noProof="0" dirty="0"/>
          </a:p>
        </p:txBody>
      </p:sp>
    </p:spTree>
    <p:extLst>
      <p:ext uri="{BB962C8B-B14F-4D97-AF65-F5344CB8AC3E}">
        <p14:creationId xmlns:p14="http://schemas.microsoft.com/office/powerpoint/2010/main" val="3637582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33A70072-B87F-94A4-E44F-9B19BD350CF9}"/>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BFBE2986-A9CE-B547-18A4-3AEDBEFDF24C}"/>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Requirements for </a:t>
            </a:r>
            <a:r>
              <a:rPr lang="en-GB" dirty="0" err="1"/>
              <a:t>agri</a:t>
            </a:r>
            <a:r>
              <a:rPr lang="en-GB" dirty="0"/>
              <a:t>-nurseries</a:t>
            </a:r>
            <a:endParaRPr lang="en-GB" noProof="0" dirty="0"/>
          </a:p>
        </p:txBody>
      </p:sp>
      <p:sp>
        <p:nvSpPr>
          <p:cNvPr id="95" name="Google Shape;95;p15">
            <a:extLst>
              <a:ext uri="{FF2B5EF4-FFF2-40B4-BE49-F238E27FC236}">
                <a16:creationId xmlns:a16="http://schemas.microsoft.com/office/drawing/2014/main" id="{B50FA1A8-24D4-818C-D915-16267EAA1032}"/>
              </a:ext>
            </a:extLst>
          </p:cNvPr>
          <p:cNvSpPr txBox="1">
            <a:spLocks noGrp="1"/>
          </p:cNvSpPr>
          <p:nvPr>
            <p:ph type="body" idx="1"/>
          </p:nvPr>
        </p:nvSpPr>
        <p:spPr>
          <a:xfrm>
            <a:off x="414670" y="1623602"/>
            <a:ext cx="11685181" cy="4383793"/>
          </a:xfrm>
          <a:prstGeom prst="rect">
            <a:avLst/>
          </a:prstGeom>
          <a:noFill/>
          <a:ln>
            <a:noFill/>
          </a:ln>
        </p:spPr>
        <p:txBody>
          <a:bodyPr spcFirstLastPara="1" wrap="square" lIns="91425" tIns="45700" rIns="91425" bIns="45700" anchor="t" anchorCtr="0">
            <a:normAutofit fontScale="92500" lnSpcReduction="20000"/>
          </a:bodyPr>
          <a:lstStyle/>
          <a:p>
            <a:pPr marL="228600" lvl="0" indent="-50800" algn="l" rtl="0">
              <a:lnSpc>
                <a:spcPct val="90000"/>
              </a:lnSpc>
              <a:spcBef>
                <a:spcPts val="0"/>
              </a:spcBef>
              <a:spcAft>
                <a:spcPts val="0"/>
              </a:spcAft>
              <a:buClr>
                <a:schemeClr val="dk1"/>
              </a:buClr>
              <a:buSzPts val="2800"/>
              <a:buNone/>
            </a:pPr>
            <a:r>
              <a:rPr lang="en-GB" b="1" dirty="0"/>
              <a:t>Personnel requirements</a:t>
            </a:r>
            <a:endParaRPr lang="en-GB" b="1" noProof="0" dirty="0"/>
          </a:p>
          <a:p>
            <a:pPr marL="228600" lvl="0" indent="-50800" algn="l" rtl="0">
              <a:lnSpc>
                <a:spcPct val="90000"/>
              </a:lnSpc>
              <a:spcBef>
                <a:spcPts val="0"/>
              </a:spcBef>
              <a:spcAft>
                <a:spcPts val="0"/>
              </a:spcAft>
              <a:buClr>
                <a:schemeClr val="dk1"/>
              </a:buClr>
              <a:buSzPts val="2800"/>
              <a:buNone/>
            </a:pPr>
            <a:endParaRPr lang="en-GB" noProof="0" dirty="0"/>
          </a:p>
          <a:p>
            <a:pPr marL="228600" indent="-50800">
              <a:spcBef>
                <a:spcPts val="0"/>
              </a:spcBef>
              <a:buSzPts val="2800"/>
              <a:buNone/>
            </a:pPr>
            <a:r>
              <a:rPr lang="en-US" noProof="0" dirty="0"/>
              <a:t>The staff must be made up of </a:t>
            </a:r>
            <a:r>
              <a:rPr lang="en-US" b="1" noProof="0" dirty="0"/>
              <a:t>professional educators</a:t>
            </a:r>
            <a:r>
              <a:rPr lang="en-US" noProof="0" dirty="0"/>
              <a:t>, who deal directly with the children, as well as professionals of various kinds, involved in training and assistance activities</a:t>
            </a:r>
            <a:r>
              <a:rPr lang="en-GB" noProof="0" dirty="0"/>
              <a:t>.</a:t>
            </a:r>
          </a:p>
          <a:p>
            <a:pPr marL="228600" lvl="0" indent="-50800" algn="l" rtl="0">
              <a:lnSpc>
                <a:spcPct val="90000"/>
              </a:lnSpc>
              <a:spcBef>
                <a:spcPts val="0"/>
              </a:spcBef>
              <a:spcAft>
                <a:spcPts val="0"/>
              </a:spcAft>
              <a:buClr>
                <a:schemeClr val="dk1"/>
              </a:buClr>
              <a:buSzPts val="2800"/>
              <a:buNone/>
            </a:pPr>
            <a:endParaRPr lang="en-GB" noProof="0" dirty="0"/>
          </a:p>
          <a:p>
            <a:pPr marL="228600" indent="-50800">
              <a:spcBef>
                <a:spcPts val="0"/>
              </a:spcBef>
              <a:buSzPts val="2800"/>
              <a:buNone/>
            </a:pPr>
            <a:r>
              <a:rPr lang="en-US" noProof="0" dirty="0"/>
              <a:t>Educators must be adequately numbered for the number of children. Each educator can be responsible for </a:t>
            </a:r>
            <a:r>
              <a:rPr lang="en-US" u="sng" noProof="0" dirty="0"/>
              <a:t>a maximum </a:t>
            </a:r>
            <a:r>
              <a:rPr lang="en-US" noProof="0" dirty="0"/>
              <a:t>of 8 children.</a:t>
            </a:r>
          </a:p>
          <a:p>
            <a:pPr marL="228600" indent="-50800">
              <a:spcBef>
                <a:spcPts val="0"/>
              </a:spcBef>
              <a:buSzPts val="2800"/>
              <a:buNone/>
            </a:pPr>
            <a:endParaRPr lang="en-GB" noProof="0" dirty="0"/>
          </a:p>
          <a:p>
            <a:pPr marL="228600" lvl="0" indent="-50800" algn="l" rtl="0">
              <a:lnSpc>
                <a:spcPct val="90000"/>
              </a:lnSpc>
              <a:spcBef>
                <a:spcPts val="0"/>
              </a:spcBef>
              <a:spcAft>
                <a:spcPts val="0"/>
              </a:spcAft>
              <a:buClr>
                <a:schemeClr val="dk1"/>
              </a:buClr>
              <a:buSzPts val="2800"/>
              <a:buNone/>
            </a:pPr>
            <a:r>
              <a:rPr lang="en-US" noProof="0" dirty="0"/>
              <a:t>Continuing education must be provided and a teaching plan developed.</a:t>
            </a:r>
          </a:p>
          <a:p>
            <a:pPr marL="228600" lvl="0" indent="-50800" algn="l" rtl="0">
              <a:lnSpc>
                <a:spcPct val="90000"/>
              </a:lnSpc>
              <a:spcBef>
                <a:spcPts val="0"/>
              </a:spcBef>
              <a:spcAft>
                <a:spcPts val="0"/>
              </a:spcAft>
              <a:buClr>
                <a:schemeClr val="dk1"/>
              </a:buClr>
              <a:buSzPts val="2800"/>
              <a:buNone/>
            </a:pPr>
            <a:endParaRPr lang="en-US" noProof="0" dirty="0"/>
          </a:p>
          <a:p>
            <a:pPr marL="228600" lvl="0" indent="-50800" algn="l" rtl="0">
              <a:lnSpc>
                <a:spcPct val="90000"/>
              </a:lnSpc>
              <a:spcBef>
                <a:spcPts val="0"/>
              </a:spcBef>
              <a:spcAft>
                <a:spcPts val="0"/>
              </a:spcAft>
              <a:buClr>
                <a:schemeClr val="dk1"/>
              </a:buClr>
              <a:buSzPts val="2800"/>
              <a:buNone/>
            </a:pPr>
            <a:r>
              <a:rPr lang="en-US" noProof="0" dirty="0"/>
              <a:t>The coordinator should also have operational functions.</a:t>
            </a:r>
          </a:p>
          <a:p>
            <a:pPr marL="228600" lvl="0" indent="-50800" algn="l" rtl="0">
              <a:lnSpc>
                <a:spcPct val="90000"/>
              </a:lnSpc>
              <a:spcBef>
                <a:spcPts val="0"/>
              </a:spcBef>
              <a:spcAft>
                <a:spcPts val="0"/>
              </a:spcAft>
              <a:buClr>
                <a:schemeClr val="dk1"/>
              </a:buClr>
              <a:buSzPts val="2800"/>
              <a:buNone/>
            </a:pPr>
            <a:endParaRPr lang="en-US" noProof="0" dirty="0"/>
          </a:p>
          <a:p>
            <a:pPr marL="228600" lvl="0" indent="-50800" algn="l" rtl="0">
              <a:lnSpc>
                <a:spcPct val="90000"/>
              </a:lnSpc>
              <a:spcBef>
                <a:spcPts val="0"/>
              </a:spcBef>
              <a:spcAft>
                <a:spcPts val="0"/>
              </a:spcAft>
              <a:buClr>
                <a:schemeClr val="dk1"/>
              </a:buClr>
              <a:buSzPts val="2800"/>
              <a:buNone/>
            </a:pPr>
            <a:r>
              <a:rPr lang="en-US" noProof="0" dirty="0"/>
              <a:t>If a kitchen is available, there must be one cook and one service worker for every 30 seats.</a:t>
            </a:r>
            <a:endParaRPr lang="en-GB" noProof="0" dirty="0"/>
          </a:p>
        </p:txBody>
      </p:sp>
    </p:spTree>
    <p:extLst>
      <p:ext uri="{BB962C8B-B14F-4D97-AF65-F5344CB8AC3E}">
        <p14:creationId xmlns:p14="http://schemas.microsoft.com/office/powerpoint/2010/main" val="3412592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0206DDCD-CBC9-EF80-A204-706710E708E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FF936F27-B360-714C-2EEC-A0FFCC74B521}"/>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Requirements for </a:t>
            </a:r>
            <a:r>
              <a:rPr lang="en-GB" dirty="0" err="1"/>
              <a:t>agri</a:t>
            </a:r>
            <a:r>
              <a:rPr lang="en-GB" dirty="0"/>
              <a:t>-nurseries</a:t>
            </a:r>
            <a:endParaRPr lang="en-GB" noProof="0" dirty="0"/>
          </a:p>
        </p:txBody>
      </p:sp>
      <p:sp>
        <p:nvSpPr>
          <p:cNvPr id="95" name="Google Shape;95;p15">
            <a:extLst>
              <a:ext uri="{FF2B5EF4-FFF2-40B4-BE49-F238E27FC236}">
                <a16:creationId xmlns:a16="http://schemas.microsoft.com/office/drawing/2014/main" id="{9BAB409E-36D9-0BF5-DBBF-EA63BBA2E938}"/>
              </a:ext>
            </a:extLst>
          </p:cNvPr>
          <p:cNvSpPr txBox="1">
            <a:spLocks noGrp="1"/>
          </p:cNvSpPr>
          <p:nvPr>
            <p:ph type="body" idx="1"/>
          </p:nvPr>
        </p:nvSpPr>
        <p:spPr>
          <a:xfrm>
            <a:off x="318976" y="1701432"/>
            <a:ext cx="11787963" cy="3157759"/>
          </a:xfrm>
          <a:prstGeom prst="rect">
            <a:avLst/>
          </a:prstGeom>
          <a:noFill/>
          <a:ln>
            <a:noFill/>
          </a:ln>
        </p:spPr>
        <p:txBody>
          <a:bodyPr spcFirstLastPara="1" wrap="square" lIns="91425" tIns="45700" rIns="91425" bIns="45700" anchor="t" anchorCtr="0">
            <a:noAutofit/>
          </a:bodyPr>
          <a:lstStyle/>
          <a:p>
            <a:pPr marL="228600" lvl="0" indent="0" algn="l" rtl="0">
              <a:lnSpc>
                <a:spcPct val="100000"/>
              </a:lnSpc>
              <a:spcBef>
                <a:spcPts val="0"/>
              </a:spcBef>
              <a:spcAft>
                <a:spcPts val="0"/>
              </a:spcAft>
              <a:buClr>
                <a:schemeClr val="dk1"/>
              </a:buClr>
              <a:buSzPts val="2800"/>
              <a:buNone/>
            </a:pPr>
            <a:r>
              <a:rPr lang="en-GB" sz="2400" b="1" noProof="0" dirty="0"/>
              <a:t>Facility requirements</a:t>
            </a:r>
          </a:p>
          <a:p>
            <a:pPr marL="228600" lvl="0" indent="0" algn="l" rtl="0">
              <a:lnSpc>
                <a:spcPct val="100000"/>
              </a:lnSpc>
              <a:spcBef>
                <a:spcPts val="0"/>
              </a:spcBef>
              <a:spcAft>
                <a:spcPts val="0"/>
              </a:spcAft>
              <a:buClr>
                <a:schemeClr val="dk1"/>
              </a:buClr>
              <a:buSzPts val="2800"/>
              <a:buNone/>
            </a:pPr>
            <a:endParaRPr lang="en-GB" sz="2400" noProof="0" dirty="0"/>
          </a:p>
          <a:p>
            <a:pPr marL="228600" indent="0">
              <a:lnSpc>
                <a:spcPct val="100000"/>
              </a:lnSpc>
              <a:spcBef>
                <a:spcPts val="0"/>
              </a:spcBef>
              <a:buSzPts val="2800"/>
              <a:buNone/>
            </a:pPr>
            <a:r>
              <a:rPr lang="en-GB" sz="2400" noProof="0" dirty="0"/>
              <a:t>The spaces must be located on the ground floor (and anyway no higher than the first floor) and the outdoor areas must be for the exclusive use of the </a:t>
            </a:r>
            <a:r>
              <a:rPr lang="en-GB" sz="2400" noProof="0" dirty="0" err="1"/>
              <a:t>agri</a:t>
            </a:r>
            <a:r>
              <a:rPr lang="en-GB" sz="2400" noProof="0" dirty="0"/>
              <a:t>-nursery.</a:t>
            </a:r>
          </a:p>
          <a:p>
            <a:pPr marL="228600" indent="0">
              <a:lnSpc>
                <a:spcPct val="100000"/>
              </a:lnSpc>
              <a:spcBef>
                <a:spcPts val="0"/>
              </a:spcBef>
              <a:buSzPts val="2800"/>
              <a:buNone/>
            </a:pPr>
            <a:endParaRPr lang="en-GB" sz="2400" noProof="0" dirty="0"/>
          </a:p>
          <a:p>
            <a:pPr marL="228600" indent="0">
              <a:lnSpc>
                <a:spcPct val="100000"/>
              </a:lnSpc>
              <a:spcBef>
                <a:spcPts val="0"/>
              </a:spcBef>
              <a:buSzPts val="2800"/>
              <a:buNone/>
            </a:pPr>
            <a:r>
              <a:rPr lang="en-GB" sz="2400" noProof="0" dirty="0"/>
              <a:t>Premises must be provided for the reception and the change of children.</a:t>
            </a:r>
          </a:p>
          <a:p>
            <a:pPr marL="228600" indent="0">
              <a:lnSpc>
                <a:spcPct val="100000"/>
              </a:lnSpc>
              <a:spcBef>
                <a:spcPts val="0"/>
              </a:spcBef>
              <a:buSzPts val="2800"/>
              <a:buNone/>
            </a:pPr>
            <a:endParaRPr lang="en-GB" sz="2400" noProof="0" dirty="0"/>
          </a:p>
          <a:p>
            <a:pPr marL="228600" indent="0">
              <a:lnSpc>
                <a:spcPct val="100000"/>
              </a:lnSpc>
              <a:spcBef>
                <a:spcPts val="0"/>
              </a:spcBef>
              <a:buSzPts val="2800"/>
              <a:buNone/>
            </a:pPr>
            <a:r>
              <a:rPr lang="en-GB" sz="2400" dirty="0"/>
              <a:t>Bathrooms areas must be adequate and </a:t>
            </a:r>
            <a:r>
              <a:rPr lang="en-GB" sz="2400" noProof="0" dirty="0"/>
              <a:t>proportionate to the number of children.</a:t>
            </a:r>
          </a:p>
        </p:txBody>
      </p:sp>
    </p:spTree>
    <p:extLst>
      <p:ext uri="{BB962C8B-B14F-4D97-AF65-F5344CB8AC3E}">
        <p14:creationId xmlns:p14="http://schemas.microsoft.com/office/powerpoint/2010/main" val="1381996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05B067C4-85F8-261A-8138-BEBB310E2C00}"/>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DBAD3EE4-6925-BFDA-E1C0-F2F7C8D5FD68}"/>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Requirements for </a:t>
            </a:r>
            <a:r>
              <a:rPr lang="en-GB" dirty="0" err="1"/>
              <a:t>agri</a:t>
            </a:r>
            <a:r>
              <a:rPr lang="en-GB" dirty="0"/>
              <a:t>-nurseries</a:t>
            </a:r>
            <a:endParaRPr lang="en-GB" noProof="0" dirty="0"/>
          </a:p>
        </p:txBody>
      </p:sp>
      <p:sp>
        <p:nvSpPr>
          <p:cNvPr id="95" name="Google Shape;95;p15">
            <a:extLst>
              <a:ext uri="{FF2B5EF4-FFF2-40B4-BE49-F238E27FC236}">
                <a16:creationId xmlns:a16="http://schemas.microsoft.com/office/drawing/2014/main" id="{86BDD1FC-A12F-0567-558D-310757484F39}"/>
              </a:ext>
            </a:extLst>
          </p:cNvPr>
          <p:cNvSpPr txBox="1">
            <a:spLocks noGrp="1"/>
          </p:cNvSpPr>
          <p:nvPr>
            <p:ph type="body" idx="1"/>
          </p:nvPr>
        </p:nvSpPr>
        <p:spPr>
          <a:xfrm>
            <a:off x="318976" y="1701432"/>
            <a:ext cx="10866475" cy="3061954"/>
          </a:xfrm>
          <a:prstGeom prst="rect">
            <a:avLst/>
          </a:prstGeom>
          <a:noFill/>
          <a:ln>
            <a:noFill/>
          </a:ln>
        </p:spPr>
        <p:txBody>
          <a:bodyPr spcFirstLastPara="1" wrap="square" lIns="91425" tIns="45700" rIns="91425" bIns="45700" anchor="t" anchorCtr="0">
            <a:noAutofit/>
          </a:bodyPr>
          <a:lstStyle/>
          <a:p>
            <a:pPr marL="228600" lvl="0" indent="0" algn="l" rtl="0">
              <a:lnSpc>
                <a:spcPct val="100000"/>
              </a:lnSpc>
              <a:spcBef>
                <a:spcPts val="0"/>
              </a:spcBef>
              <a:spcAft>
                <a:spcPts val="0"/>
              </a:spcAft>
              <a:buClr>
                <a:schemeClr val="dk1"/>
              </a:buClr>
              <a:buSzPts val="2800"/>
              <a:buNone/>
            </a:pPr>
            <a:r>
              <a:rPr lang="en-GB" sz="2400" b="1" noProof="0" dirty="0"/>
              <a:t>Facility requirements</a:t>
            </a:r>
          </a:p>
          <a:p>
            <a:pPr marL="114300" indent="0">
              <a:buNone/>
            </a:pPr>
            <a:endParaRPr lang="en-US" sz="2400" dirty="0"/>
          </a:p>
          <a:p>
            <a:pPr marL="114300" indent="0">
              <a:buNone/>
            </a:pPr>
            <a:r>
              <a:rPr lang="en-US" sz="2400" dirty="0"/>
              <a:t>A kitchen or pantry with facilities for heating meals and washing dishes must be provided.</a:t>
            </a:r>
          </a:p>
          <a:p>
            <a:pPr marL="114300" indent="0">
              <a:buNone/>
            </a:pPr>
            <a:endParaRPr lang="en-US" sz="2400" dirty="0"/>
          </a:p>
          <a:p>
            <a:pPr marL="114300" indent="0">
              <a:buNone/>
            </a:pPr>
            <a:r>
              <a:rPr lang="en-US" sz="2400" dirty="0"/>
              <a:t>There must be restrooms and a changing room for the exclusive use of staff, as well as storage areas for cleaning supplies and teaching materials.</a:t>
            </a:r>
          </a:p>
          <a:p>
            <a:pPr marL="228600" lvl="0" indent="0" algn="l" rtl="0">
              <a:lnSpc>
                <a:spcPct val="100000"/>
              </a:lnSpc>
              <a:spcBef>
                <a:spcPts val="0"/>
              </a:spcBef>
              <a:spcAft>
                <a:spcPts val="0"/>
              </a:spcAft>
              <a:buClr>
                <a:schemeClr val="dk1"/>
              </a:buClr>
              <a:buSzPts val="2800"/>
              <a:buNone/>
            </a:pPr>
            <a:endParaRPr lang="en-GB" sz="2400" noProof="0" dirty="0"/>
          </a:p>
        </p:txBody>
      </p:sp>
    </p:spTree>
    <p:extLst>
      <p:ext uri="{BB962C8B-B14F-4D97-AF65-F5344CB8AC3E}">
        <p14:creationId xmlns:p14="http://schemas.microsoft.com/office/powerpoint/2010/main" val="589851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5CBE5C5-E177-2177-6FDA-69EF4F353B61}"/>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3C89FE84-D315-F04E-21D8-8555A03B6E08}"/>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Requirements for </a:t>
            </a:r>
            <a:r>
              <a:rPr lang="en-GB" dirty="0" err="1"/>
              <a:t>agri</a:t>
            </a:r>
            <a:r>
              <a:rPr lang="en-GB" dirty="0"/>
              <a:t>-nurseries</a:t>
            </a:r>
            <a:endParaRPr lang="en-GB" noProof="0" dirty="0"/>
          </a:p>
        </p:txBody>
      </p:sp>
      <p:sp>
        <p:nvSpPr>
          <p:cNvPr id="95" name="Google Shape;95;p15">
            <a:extLst>
              <a:ext uri="{FF2B5EF4-FFF2-40B4-BE49-F238E27FC236}">
                <a16:creationId xmlns:a16="http://schemas.microsoft.com/office/drawing/2014/main" id="{A97300B7-5BBF-5594-188E-A6E406A955A0}"/>
              </a:ext>
            </a:extLst>
          </p:cNvPr>
          <p:cNvSpPr txBox="1">
            <a:spLocks noGrp="1"/>
          </p:cNvSpPr>
          <p:nvPr>
            <p:ph type="body" idx="1"/>
          </p:nvPr>
        </p:nvSpPr>
        <p:spPr>
          <a:xfrm>
            <a:off x="318976" y="1701432"/>
            <a:ext cx="10866475" cy="3061954"/>
          </a:xfrm>
          <a:prstGeom prst="rect">
            <a:avLst/>
          </a:prstGeom>
          <a:noFill/>
          <a:ln>
            <a:noFill/>
          </a:ln>
        </p:spPr>
        <p:txBody>
          <a:bodyPr spcFirstLastPara="1" wrap="square" lIns="91425" tIns="45700" rIns="91425" bIns="45700" anchor="t" anchorCtr="0">
            <a:noAutofit/>
          </a:bodyPr>
          <a:lstStyle/>
          <a:p>
            <a:pPr marL="228600" lvl="0" indent="0" algn="l" rtl="0">
              <a:lnSpc>
                <a:spcPct val="100000"/>
              </a:lnSpc>
              <a:spcBef>
                <a:spcPts val="0"/>
              </a:spcBef>
              <a:spcAft>
                <a:spcPts val="0"/>
              </a:spcAft>
              <a:buClr>
                <a:schemeClr val="dk1"/>
              </a:buClr>
              <a:buSzPts val="2800"/>
              <a:buNone/>
            </a:pPr>
            <a:r>
              <a:rPr lang="en-GB" sz="2400" b="1" noProof="0" dirty="0"/>
              <a:t>Facility requirements</a:t>
            </a:r>
          </a:p>
          <a:p>
            <a:pPr marL="114300" indent="0">
              <a:buNone/>
            </a:pPr>
            <a:endParaRPr lang="en-US" sz="2400" dirty="0"/>
          </a:p>
          <a:p>
            <a:pPr marL="114300" indent="0">
              <a:buNone/>
            </a:pPr>
            <a:r>
              <a:rPr lang="en-US" sz="2400" dirty="0"/>
              <a:t>Space safety, particularly with regard to fire prevention, system safety, and the absence of barriers.</a:t>
            </a:r>
          </a:p>
          <a:p>
            <a:pPr marL="114300" indent="0">
              <a:buNone/>
            </a:pPr>
            <a:endParaRPr lang="en-US" sz="2400" dirty="0"/>
          </a:p>
          <a:p>
            <a:pPr marL="114300" indent="0">
              <a:buNone/>
            </a:pPr>
            <a:r>
              <a:rPr lang="en-US" sz="2400" dirty="0"/>
              <a:t>Radiators must be covered to prevent direct contact, and electrical outlets must be shielded.</a:t>
            </a:r>
            <a:endParaRPr lang="en-GB" sz="2400" noProof="0" dirty="0"/>
          </a:p>
        </p:txBody>
      </p:sp>
    </p:spTree>
    <p:extLst>
      <p:ext uri="{BB962C8B-B14F-4D97-AF65-F5344CB8AC3E}">
        <p14:creationId xmlns:p14="http://schemas.microsoft.com/office/powerpoint/2010/main" val="3170765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A218F56E-8355-6370-B565-2E321AE509A8}"/>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F5923527-2273-C3B5-4E8A-092F9D886EE4}"/>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Requirements for </a:t>
            </a:r>
            <a:r>
              <a:rPr lang="en-GB" dirty="0" err="1"/>
              <a:t>agri</a:t>
            </a:r>
            <a:r>
              <a:rPr lang="en-GB" dirty="0"/>
              <a:t>-nurseries</a:t>
            </a:r>
            <a:endParaRPr lang="en-GB" noProof="0" dirty="0"/>
          </a:p>
        </p:txBody>
      </p:sp>
      <p:sp>
        <p:nvSpPr>
          <p:cNvPr id="95" name="Google Shape;95;p15">
            <a:extLst>
              <a:ext uri="{FF2B5EF4-FFF2-40B4-BE49-F238E27FC236}">
                <a16:creationId xmlns:a16="http://schemas.microsoft.com/office/drawing/2014/main" id="{AD10682F-CFBD-5B12-20E2-AC2497667ED0}"/>
              </a:ext>
            </a:extLst>
          </p:cNvPr>
          <p:cNvSpPr txBox="1">
            <a:spLocks noGrp="1"/>
          </p:cNvSpPr>
          <p:nvPr>
            <p:ph type="body" idx="1"/>
          </p:nvPr>
        </p:nvSpPr>
        <p:spPr>
          <a:xfrm>
            <a:off x="467833" y="1881963"/>
            <a:ext cx="11724167" cy="2838893"/>
          </a:xfrm>
          <a:prstGeom prst="rect">
            <a:avLst/>
          </a:prstGeom>
          <a:noFill/>
          <a:ln>
            <a:noFill/>
          </a:ln>
        </p:spPr>
        <p:txBody>
          <a:bodyPr spcFirstLastPara="1" wrap="square" lIns="91425" tIns="45700" rIns="91425" bIns="45700" anchor="t" anchorCtr="0">
            <a:noAutofit/>
          </a:bodyPr>
          <a:lstStyle/>
          <a:p>
            <a:pPr marL="0" lvl="0" indent="0" algn="l" rtl="0">
              <a:lnSpc>
                <a:spcPts val="200"/>
              </a:lnSpc>
              <a:spcBef>
                <a:spcPts val="0"/>
              </a:spcBef>
              <a:spcAft>
                <a:spcPts val="0"/>
              </a:spcAft>
              <a:buClr>
                <a:schemeClr val="dk1"/>
              </a:buClr>
              <a:buSzPts val="2800"/>
              <a:buNone/>
            </a:pPr>
            <a:endParaRPr lang="en-GB" sz="2400" b="1" noProof="0" dirty="0"/>
          </a:p>
          <a:p>
            <a:pPr marL="0" lvl="0" indent="0" algn="l" rtl="0">
              <a:lnSpc>
                <a:spcPts val="200"/>
              </a:lnSpc>
              <a:spcBef>
                <a:spcPts val="0"/>
              </a:spcBef>
              <a:spcAft>
                <a:spcPts val="0"/>
              </a:spcAft>
              <a:buClr>
                <a:schemeClr val="dk1"/>
              </a:buClr>
              <a:buSzPts val="2800"/>
              <a:buNone/>
            </a:pPr>
            <a:endParaRPr lang="en-GB" sz="2400" b="1" noProof="0" dirty="0"/>
          </a:p>
          <a:p>
            <a:pPr marL="0" lvl="0" indent="0" algn="l" rtl="0">
              <a:lnSpc>
                <a:spcPts val="200"/>
              </a:lnSpc>
              <a:spcBef>
                <a:spcPts val="0"/>
              </a:spcBef>
              <a:spcAft>
                <a:spcPts val="0"/>
              </a:spcAft>
              <a:buClr>
                <a:schemeClr val="dk1"/>
              </a:buClr>
              <a:buSzPts val="2800"/>
              <a:buNone/>
            </a:pPr>
            <a:endParaRPr lang="en-GB" sz="2400" b="1" noProof="0" dirty="0"/>
          </a:p>
          <a:p>
            <a:pPr marL="0" lvl="0" indent="0" algn="l" rtl="0">
              <a:lnSpc>
                <a:spcPts val="200"/>
              </a:lnSpc>
              <a:spcBef>
                <a:spcPts val="0"/>
              </a:spcBef>
              <a:spcAft>
                <a:spcPts val="0"/>
              </a:spcAft>
              <a:buClr>
                <a:schemeClr val="dk1"/>
              </a:buClr>
              <a:buSzPts val="2800"/>
              <a:buNone/>
            </a:pPr>
            <a:endParaRPr lang="en-GB" sz="2400" b="1" noProof="0" dirty="0"/>
          </a:p>
          <a:p>
            <a:pPr marL="0" lvl="0" indent="0" algn="l" rtl="0">
              <a:lnSpc>
                <a:spcPts val="200"/>
              </a:lnSpc>
              <a:spcBef>
                <a:spcPts val="0"/>
              </a:spcBef>
              <a:spcAft>
                <a:spcPts val="0"/>
              </a:spcAft>
              <a:buClr>
                <a:schemeClr val="dk1"/>
              </a:buClr>
              <a:buSzPts val="2800"/>
              <a:buNone/>
            </a:pPr>
            <a:endParaRPr lang="en-GB" sz="2400" b="1" noProof="0" dirty="0"/>
          </a:p>
          <a:p>
            <a:pPr marL="0" lvl="0" indent="0" algn="l" rtl="0">
              <a:lnSpc>
                <a:spcPts val="200"/>
              </a:lnSpc>
              <a:spcBef>
                <a:spcPts val="0"/>
              </a:spcBef>
              <a:spcAft>
                <a:spcPts val="0"/>
              </a:spcAft>
              <a:buClr>
                <a:schemeClr val="dk1"/>
              </a:buClr>
              <a:buSzPts val="2800"/>
              <a:buNone/>
            </a:pPr>
            <a:endParaRPr lang="en-GB" sz="2400" b="1" noProof="0" dirty="0"/>
          </a:p>
          <a:p>
            <a:pPr marL="0" lvl="0" indent="0" algn="l" rtl="0">
              <a:lnSpc>
                <a:spcPts val="200"/>
              </a:lnSpc>
              <a:spcBef>
                <a:spcPts val="0"/>
              </a:spcBef>
              <a:spcAft>
                <a:spcPts val="0"/>
              </a:spcAft>
              <a:buClr>
                <a:schemeClr val="dk1"/>
              </a:buClr>
              <a:buSzPts val="2800"/>
              <a:buNone/>
            </a:pPr>
            <a:endParaRPr lang="en-GB" sz="2400" b="1" noProof="0" dirty="0"/>
          </a:p>
          <a:p>
            <a:pPr marL="0" lvl="0" indent="0" algn="l" rtl="0">
              <a:lnSpc>
                <a:spcPts val="200"/>
              </a:lnSpc>
              <a:spcBef>
                <a:spcPts val="0"/>
              </a:spcBef>
              <a:spcAft>
                <a:spcPts val="0"/>
              </a:spcAft>
              <a:buClr>
                <a:schemeClr val="dk1"/>
              </a:buClr>
              <a:buSzPts val="2800"/>
              <a:buNone/>
            </a:pPr>
            <a:r>
              <a:rPr lang="en-GB" sz="2400" b="1" noProof="0" dirty="0"/>
              <a:t>Environmental requirements</a:t>
            </a:r>
          </a:p>
          <a:p>
            <a:pPr marL="228600" indent="0">
              <a:lnSpc>
                <a:spcPct val="100000"/>
              </a:lnSpc>
              <a:spcBef>
                <a:spcPts val="0"/>
              </a:spcBef>
              <a:buSzPts val="2800"/>
              <a:buNone/>
            </a:pPr>
            <a:endParaRPr lang="en-GB" sz="2400" noProof="0" dirty="0"/>
          </a:p>
          <a:p>
            <a:pPr marL="228600" indent="0">
              <a:lnSpc>
                <a:spcPct val="100000"/>
              </a:lnSpc>
              <a:spcBef>
                <a:spcPts val="0"/>
              </a:spcBef>
              <a:buSzPts val="2800"/>
              <a:buNone/>
            </a:pPr>
            <a:r>
              <a:rPr lang="en-US" sz="2400" noProof="0" dirty="0"/>
              <a:t>Safety and suitability of green spaces available to children.</a:t>
            </a:r>
          </a:p>
          <a:p>
            <a:pPr marL="228600" indent="0">
              <a:lnSpc>
                <a:spcPct val="100000"/>
              </a:lnSpc>
              <a:spcBef>
                <a:spcPts val="0"/>
              </a:spcBef>
              <a:buSzPts val="2800"/>
              <a:buNone/>
            </a:pPr>
            <a:endParaRPr lang="en-US" sz="2400" noProof="0" dirty="0"/>
          </a:p>
          <a:p>
            <a:pPr marL="228600" indent="0">
              <a:lnSpc>
                <a:spcPct val="100000"/>
              </a:lnSpc>
              <a:spcBef>
                <a:spcPts val="0"/>
              </a:spcBef>
              <a:buSzPts val="2800"/>
              <a:buNone/>
            </a:pPr>
            <a:r>
              <a:rPr lang="en-US" sz="2400" noProof="0" dirty="0"/>
              <a:t>Use of non-toxic and non-polluting materials and substances, suitable for the purpose and, where necessary, appropriately modified (for example, padding or surface layers).</a:t>
            </a:r>
            <a:endParaRPr lang="en-GB" sz="2400" noProof="0" dirty="0"/>
          </a:p>
        </p:txBody>
      </p:sp>
    </p:spTree>
    <p:extLst>
      <p:ext uri="{BB962C8B-B14F-4D97-AF65-F5344CB8AC3E}">
        <p14:creationId xmlns:p14="http://schemas.microsoft.com/office/powerpoint/2010/main" val="3996881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93">
          <a:extLst>
            <a:ext uri="{FF2B5EF4-FFF2-40B4-BE49-F238E27FC236}">
              <a16:creationId xmlns:a16="http://schemas.microsoft.com/office/drawing/2014/main" id="{FCCA5E58-664A-70E1-8EC1-07E307B7A37A}"/>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66CC50ED-2B7D-A6BC-B196-16C66BAA04C7}"/>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Italian </a:t>
            </a:r>
            <a:r>
              <a:rPr lang="en-GB" noProof="0" dirty="0" err="1"/>
              <a:t>agri</a:t>
            </a:r>
            <a:r>
              <a:rPr lang="en-GB" noProof="0" dirty="0"/>
              <a:t>-nurseries</a:t>
            </a:r>
          </a:p>
        </p:txBody>
      </p:sp>
      <p:sp>
        <p:nvSpPr>
          <p:cNvPr id="3" name="CasellaDiTesto 2">
            <a:extLst>
              <a:ext uri="{FF2B5EF4-FFF2-40B4-BE49-F238E27FC236}">
                <a16:creationId xmlns:a16="http://schemas.microsoft.com/office/drawing/2014/main" id="{4A564FC1-AC34-43A0-022E-DEB3C01C8CAE}"/>
              </a:ext>
            </a:extLst>
          </p:cNvPr>
          <p:cNvSpPr txBox="1"/>
          <p:nvPr/>
        </p:nvSpPr>
        <p:spPr>
          <a:xfrm>
            <a:off x="5629305" y="5791235"/>
            <a:ext cx="6097772" cy="523220"/>
          </a:xfrm>
          <a:prstGeom prst="rect">
            <a:avLst/>
          </a:prstGeom>
          <a:noFill/>
        </p:spPr>
        <p:txBody>
          <a:bodyPr wrap="square">
            <a:spAutoFit/>
          </a:bodyPr>
          <a:lstStyle/>
          <a:p>
            <a:r>
              <a:rPr lang="en-GB" noProof="0" dirty="0">
                <a:hlinkClick r:id="rId5"/>
              </a:rPr>
              <a:t>https://youtu.be/OuOQ4v7xypU</a:t>
            </a:r>
            <a:endParaRPr lang="en-GB" noProof="0" dirty="0"/>
          </a:p>
          <a:p>
            <a:endParaRPr lang="en-GB" noProof="0" dirty="0"/>
          </a:p>
        </p:txBody>
      </p:sp>
      <p:sp>
        <p:nvSpPr>
          <p:cNvPr id="5" name="CasellaDiTesto 4">
            <a:extLst>
              <a:ext uri="{FF2B5EF4-FFF2-40B4-BE49-F238E27FC236}">
                <a16:creationId xmlns:a16="http://schemas.microsoft.com/office/drawing/2014/main" id="{B2CF49C8-5639-BBF1-E229-EA3E76D1FD46}"/>
              </a:ext>
            </a:extLst>
          </p:cNvPr>
          <p:cNvSpPr txBox="1"/>
          <p:nvPr/>
        </p:nvSpPr>
        <p:spPr>
          <a:xfrm>
            <a:off x="1613492" y="1329352"/>
            <a:ext cx="7626202" cy="1508105"/>
          </a:xfrm>
          <a:prstGeom prst="rect">
            <a:avLst/>
          </a:prstGeom>
          <a:noFill/>
        </p:spPr>
        <p:txBody>
          <a:bodyPr wrap="square">
            <a:spAutoFit/>
          </a:bodyPr>
          <a:lstStyle/>
          <a:p>
            <a:r>
              <a:rPr lang="en-GB" sz="4400" noProof="0" dirty="0">
                <a:latin typeface="Calibri" panose="020F0502020204030204" pitchFamily="34" charset="0"/>
                <a:cs typeface="Calibri" panose="020F0502020204030204" pitchFamily="34" charset="0"/>
              </a:rPr>
              <a:t>Agri-</a:t>
            </a:r>
            <a:r>
              <a:rPr lang="en-GB" sz="4400" noProof="0" dirty="0" err="1">
                <a:latin typeface="Calibri" panose="020F0502020204030204" pitchFamily="34" charset="0"/>
                <a:cs typeface="Calibri" panose="020F0502020204030204" pitchFamily="34" charset="0"/>
              </a:rPr>
              <a:t>nido</a:t>
            </a:r>
            <a:r>
              <a:rPr lang="en-GB" sz="4400" noProof="0" dirty="0">
                <a:latin typeface="Calibri" panose="020F0502020204030204" pitchFamily="34" charset="0"/>
                <a:cs typeface="Calibri" panose="020F0502020204030204" pitchFamily="34" charset="0"/>
              </a:rPr>
              <a:t> Il </a:t>
            </a:r>
            <a:r>
              <a:rPr lang="en-GB" sz="4400" noProof="0" dirty="0" err="1">
                <a:latin typeface="Calibri" panose="020F0502020204030204" pitchFamily="34" charset="0"/>
                <a:cs typeface="Calibri" panose="020F0502020204030204" pitchFamily="34" charset="0"/>
              </a:rPr>
              <a:t>cavallo</a:t>
            </a:r>
            <a:r>
              <a:rPr lang="en-GB" sz="4400" noProof="0" dirty="0">
                <a:latin typeface="Calibri" panose="020F0502020204030204" pitchFamily="34" charset="0"/>
                <a:cs typeface="Calibri" panose="020F0502020204030204" pitchFamily="34" charset="0"/>
              </a:rPr>
              <a:t> a </a:t>
            </a:r>
            <a:r>
              <a:rPr lang="en-GB" sz="4400" noProof="0" dirty="0" err="1">
                <a:latin typeface="Calibri" panose="020F0502020204030204" pitchFamily="34" charset="0"/>
                <a:cs typeface="Calibri" panose="020F0502020204030204" pitchFamily="34" charset="0"/>
              </a:rPr>
              <a:t>dondolo</a:t>
            </a:r>
            <a:endParaRPr lang="en-GB" sz="4400" noProof="0" dirty="0">
              <a:latin typeface="Calibri" panose="020F0502020204030204" pitchFamily="34" charset="0"/>
              <a:cs typeface="Calibri" panose="020F0502020204030204" pitchFamily="34" charset="0"/>
            </a:endParaRPr>
          </a:p>
          <a:p>
            <a:r>
              <a:rPr lang="en-GB" sz="2800" noProof="0" dirty="0" err="1">
                <a:latin typeface="Calibri" panose="020F0502020204030204" pitchFamily="34" charset="0"/>
                <a:cs typeface="Calibri" panose="020F0502020204030204" pitchFamily="34" charset="0"/>
              </a:rPr>
              <a:t>Mezzocorona</a:t>
            </a:r>
            <a:r>
              <a:rPr lang="en-GB" sz="2800" noProof="0" dirty="0">
                <a:latin typeface="Calibri" panose="020F0502020204030204" pitchFamily="34" charset="0"/>
                <a:cs typeface="Calibri" panose="020F0502020204030204" pitchFamily="34" charset="0"/>
              </a:rPr>
              <a:t> (TN)</a:t>
            </a:r>
          </a:p>
          <a:p>
            <a:r>
              <a:rPr lang="en-GB" sz="2000" noProof="0" dirty="0">
                <a:latin typeface="Calibri" panose="020F0502020204030204" pitchFamily="34" charset="0"/>
                <a:cs typeface="Calibri" panose="020F0502020204030204" pitchFamily="34" charset="0"/>
                <a:hlinkClick r:id="rId6"/>
              </a:rPr>
              <a:t>https://www.ilcavalloadondoloagrinido.it/</a:t>
            </a:r>
            <a:r>
              <a:rPr lang="en-GB" sz="2000" noProof="0" dirty="0">
                <a:latin typeface="Calibri" panose="020F0502020204030204" pitchFamily="34" charset="0"/>
                <a:cs typeface="Calibri" panose="020F0502020204030204" pitchFamily="34" charset="0"/>
              </a:rPr>
              <a:t> </a:t>
            </a:r>
          </a:p>
        </p:txBody>
      </p:sp>
      <p:pic>
        <p:nvPicPr>
          <p:cNvPr id="7" name="Elementi multimediali online 6" title="Progetto con l'agrinido &quot;Il Cavallo a Dondolo&quot;">
            <a:hlinkClick r:id="" action="ppaction://media"/>
            <a:extLst>
              <a:ext uri="{FF2B5EF4-FFF2-40B4-BE49-F238E27FC236}">
                <a16:creationId xmlns:a16="http://schemas.microsoft.com/office/drawing/2014/main" id="{CE8A53E4-C1EE-E987-27F3-242A9585438F}"/>
              </a:ext>
            </a:extLst>
          </p:cNvPr>
          <p:cNvPicPr>
            <a:picLocks noRot="1" noChangeAspect="1"/>
          </p:cNvPicPr>
          <p:nvPr>
            <a:videoFile r:link="rId1"/>
          </p:nvPr>
        </p:nvPicPr>
        <p:blipFill>
          <a:blip r:embed="rId7"/>
          <a:stretch>
            <a:fillRect/>
          </a:stretch>
        </p:blipFill>
        <p:spPr>
          <a:xfrm>
            <a:off x="3663180" y="3141168"/>
            <a:ext cx="4463464" cy="2521857"/>
          </a:xfrm>
          <a:prstGeom prst="rect">
            <a:avLst/>
          </a:prstGeom>
        </p:spPr>
      </p:pic>
    </p:spTree>
    <p:extLst>
      <p:ext uri="{BB962C8B-B14F-4D97-AF65-F5344CB8AC3E}">
        <p14:creationId xmlns:p14="http://schemas.microsoft.com/office/powerpoint/2010/main" val="302594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FCCA5E58-664A-70E1-8EC1-07E307B7A37A}"/>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66CC50ED-2B7D-A6BC-B196-16C66BAA04C7}"/>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Italian </a:t>
            </a:r>
            <a:r>
              <a:rPr lang="en-GB" dirty="0" err="1"/>
              <a:t>agri</a:t>
            </a:r>
            <a:r>
              <a:rPr lang="en-GB" dirty="0"/>
              <a:t>-nurseries</a:t>
            </a:r>
            <a:endParaRPr lang="en-GB" noProof="0" dirty="0"/>
          </a:p>
        </p:txBody>
      </p:sp>
      <p:sp>
        <p:nvSpPr>
          <p:cNvPr id="5" name="CasellaDiTesto 4">
            <a:extLst>
              <a:ext uri="{FF2B5EF4-FFF2-40B4-BE49-F238E27FC236}">
                <a16:creationId xmlns:a16="http://schemas.microsoft.com/office/drawing/2014/main" id="{B2CF49C8-5639-BBF1-E229-EA3E76D1FD46}"/>
              </a:ext>
            </a:extLst>
          </p:cNvPr>
          <p:cNvSpPr txBox="1"/>
          <p:nvPr/>
        </p:nvSpPr>
        <p:spPr>
          <a:xfrm>
            <a:off x="1613491" y="1329352"/>
            <a:ext cx="9369942" cy="1508105"/>
          </a:xfrm>
          <a:prstGeom prst="rect">
            <a:avLst/>
          </a:prstGeom>
          <a:noFill/>
        </p:spPr>
        <p:txBody>
          <a:bodyPr wrap="square">
            <a:spAutoFit/>
          </a:bodyPr>
          <a:lstStyle/>
          <a:p>
            <a:r>
              <a:rPr lang="en-GB" sz="4400" noProof="0" dirty="0" err="1">
                <a:latin typeface="Calibri" panose="020F0502020204030204" pitchFamily="34" charset="0"/>
                <a:cs typeface="Calibri" panose="020F0502020204030204" pitchFamily="34" charset="0"/>
              </a:rPr>
              <a:t>Agriasilo</a:t>
            </a:r>
            <a:r>
              <a:rPr lang="en-GB" sz="4400" noProof="0" dirty="0">
                <a:latin typeface="Calibri" panose="020F0502020204030204" pitchFamily="34" charset="0"/>
                <a:cs typeface="Calibri" panose="020F0502020204030204" pitchFamily="34" charset="0"/>
              </a:rPr>
              <a:t> </a:t>
            </a:r>
            <a:r>
              <a:rPr lang="en-GB" sz="4400" noProof="0" dirty="0" err="1">
                <a:latin typeface="Calibri" panose="020F0502020204030204" pitchFamily="34" charset="0"/>
                <a:cs typeface="Calibri" panose="020F0502020204030204" pitchFamily="34" charset="0"/>
              </a:rPr>
              <a:t>nido</a:t>
            </a:r>
            <a:r>
              <a:rPr lang="en-GB" sz="4400" noProof="0" dirty="0">
                <a:latin typeface="Calibri" panose="020F0502020204030204" pitchFamily="34" charset="0"/>
                <a:cs typeface="Calibri" panose="020F0502020204030204" pitchFamily="34" charset="0"/>
              </a:rPr>
              <a:t> Cascina </a:t>
            </a:r>
            <a:r>
              <a:rPr lang="en-GB" sz="4400" noProof="0" dirty="0" err="1">
                <a:latin typeface="Calibri" panose="020F0502020204030204" pitchFamily="34" charset="0"/>
                <a:cs typeface="Calibri" panose="020F0502020204030204" pitchFamily="34" charset="0"/>
              </a:rPr>
              <a:t>Torrione</a:t>
            </a:r>
            <a:endParaRPr lang="en-GB" sz="4400" noProof="0" dirty="0">
              <a:latin typeface="Calibri" panose="020F0502020204030204" pitchFamily="34" charset="0"/>
              <a:cs typeface="Calibri" panose="020F0502020204030204" pitchFamily="34" charset="0"/>
            </a:endParaRPr>
          </a:p>
          <a:p>
            <a:r>
              <a:rPr lang="en-GB" sz="2800" noProof="0" dirty="0" err="1">
                <a:latin typeface="Calibri" panose="020F0502020204030204" pitchFamily="34" charset="0"/>
                <a:cs typeface="Calibri" panose="020F0502020204030204" pitchFamily="34" charset="0"/>
              </a:rPr>
              <a:t>Rivarolo</a:t>
            </a:r>
            <a:r>
              <a:rPr lang="en-GB" sz="2800" noProof="0" dirty="0">
                <a:latin typeface="Calibri" panose="020F0502020204030204" pitchFamily="34" charset="0"/>
                <a:cs typeface="Calibri" panose="020F0502020204030204" pitchFamily="34" charset="0"/>
              </a:rPr>
              <a:t> Canavese (TO)</a:t>
            </a:r>
          </a:p>
          <a:p>
            <a:r>
              <a:rPr lang="en-GB" sz="2000" noProof="0" dirty="0">
                <a:latin typeface="Calibri" panose="020F0502020204030204" pitchFamily="34" charset="0"/>
                <a:cs typeface="Calibri" panose="020F0502020204030204" pitchFamily="34" charset="0"/>
                <a:hlinkClick r:id="rId4"/>
              </a:rPr>
              <a:t>https://www.cascinatorrione.it/agrinido-e-fattoria-didattica/</a:t>
            </a:r>
            <a:r>
              <a:rPr lang="en-GB" sz="2000" noProof="0" dirty="0">
                <a:latin typeface="Calibri" panose="020F0502020204030204" pitchFamily="34" charset="0"/>
                <a:cs typeface="Calibri" panose="020F0502020204030204" pitchFamily="34" charset="0"/>
              </a:rPr>
              <a:t> </a:t>
            </a:r>
          </a:p>
        </p:txBody>
      </p:sp>
      <p:pic>
        <p:nvPicPr>
          <p:cNvPr id="8" name="Immagine 7">
            <a:extLst>
              <a:ext uri="{FF2B5EF4-FFF2-40B4-BE49-F238E27FC236}">
                <a16:creationId xmlns:a16="http://schemas.microsoft.com/office/drawing/2014/main" id="{C3775A2A-86DC-C5E6-44BB-23ED1E0CD17E}"/>
              </a:ext>
            </a:extLst>
          </p:cNvPr>
          <p:cNvPicPr>
            <a:picLocks noChangeAspect="1"/>
          </p:cNvPicPr>
          <p:nvPr/>
        </p:nvPicPr>
        <p:blipFill>
          <a:blip r:embed="rId5"/>
          <a:stretch>
            <a:fillRect/>
          </a:stretch>
        </p:blipFill>
        <p:spPr>
          <a:xfrm>
            <a:off x="3640475" y="3017714"/>
            <a:ext cx="4189679" cy="3046520"/>
          </a:xfrm>
          <a:prstGeom prst="rect">
            <a:avLst/>
          </a:prstGeom>
        </p:spPr>
      </p:pic>
    </p:spTree>
    <p:extLst>
      <p:ext uri="{BB962C8B-B14F-4D97-AF65-F5344CB8AC3E}">
        <p14:creationId xmlns:p14="http://schemas.microsoft.com/office/powerpoint/2010/main" val="884401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FCACDD65-A522-D027-C0D3-BC38C53C6D09}"/>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80BA3B01-9AE2-0406-7C7B-7031599BCDF6}"/>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Agri-nurseries in </a:t>
            </a:r>
            <a:r>
              <a:rPr lang="en-GB" noProof="0" dirty="0"/>
              <a:t>Europe</a:t>
            </a:r>
          </a:p>
        </p:txBody>
      </p:sp>
      <p:pic>
        <p:nvPicPr>
          <p:cNvPr id="6" name="Immagine 5">
            <a:extLst>
              <a:ext uri="{FF2B5EF4-FFF2-40B4-BE49-F238E27FC236}">
                <a16:creationId xmlns:a16="http://schemas.microsoft.com/office/drawing/2014/main" id="{1A42A2AB-1219-33A9-800E-BBAACF1C543B}"/>
              </a:ext>
            </a:extLst>
          </p:cNvPr>
          <p:cNvPicPr>
            <a:picLocks noChangeAspect="1"/>
          </p:cNvPicPr>
          <p:nvPr/>
        </p:nvPicPr>
        <p:blipFill>
          <a:blip r:embed="rId4"/>
          <a:stretch>
            <a:fillRect/>
          </a:stretch>
        </p:blipFill>
        <p:spPr>
          <a:xfrm>
            <a:off x="9254835" y="276182"/>
            <a:ext cx="2743426" cy="5830562"/>
          </a:xfrm>
          <a:prstGeom prst="rect">
            <a:avLst/>
          </a:prstGeom>
        </p:spPr>
      </p:pic>
      <p:sp>
        <p:nvSpPr>
          <p:cNvPr id="7" name="Arco 6">
            <a:extLst>
              <a:ext uri="{FF2B5EF4-FFF2-40B4-BE49-F238E27FC236}">
                <a16:creationId xmlns:a16="http://schemas.microsoft.com/office/drawing/2014/main" id="{1D54A824-62D0-586B-EB9D-5952FADD0267}"/>
              </a:ext>
            </a:extLst>
          </p:cNvPr>
          <p:cNvSpPr/>
          <p:nvPr/>
        </p:nvSpPr>
        <p:spPr>
          <a:xfrm>
            <a:off x="6367747" y="1858488"/>
            <a:ext cx="4494882" cy="179569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10" name="CasellaDiTesto 9">
            <a:extLst>
              <a:ext uri="{FF2B5EF4-FFF2-40B4-BE49-F238E27FC236}">
                <a16:creationId xmlns:a16="http://schemas.microsoft.com/office/drawing/2014/main" id="{B1BE1D76-BD0B-A287-C0EC-0468F70C5F44}"/>
              </a:ext>
            </a:extLst>
          </p:cNvPr>
          <p:cNvSpPr txBox="1"/>
          <p:nvPr/>
        </p:nvSpPr>
        <p:spPr>
          <a:xfrm>
            <a:off x="1641512" y="1429431"/>
            <a:ext cx="7313526" cy="1107996"/>
          </a:xfrm>
          <a:prstGeom prst="rect">
            <a:avLst/>
          </a:prstGeom>
          <a:noFill/>
        </p:spPr>
        <p:txBody>
          <a:bodyPr wrap="square">
            <a:spAutoFit/>
          </a:bodyPr>
          <a:lstStyle/>
          <a:p>
            <a:r>
              <a:rPr lang="en-US" sz="2200" noProof="0" dirty="0">
                <a:latin typeface="Calibri" panose="020F0502020204030204" pitchFamily="34" charset="0"/>
                <a:cs typeface="Calibri" panose="020F0502020204030204" pitchFamily="34" charset="0"/>
              </a:rPr>
              <a:t>Swedish </a:t>
            </a:r>
            <a:r>
              <a:rPr lang="en-US" sz="2200" noProof="0" dirty="0" err="1">
                <a:latin typeface="Calibri" panose="020F0502020204030204" pitchFamily="34" charset="0"/>
                <a:cs typeface="Calibri" panose="020F0502020204030204" pitchFamily="34" charset="0"/>
              </a:rPr>
              <a:t>agri</a:t>
            </a:r>
            <a:r>
              <a:rPr lang="en-US" sz="2200" noProof="0" dirty="0">
                <a:latin typeface="Calibri" panose="020F0502020204030204" pitchFamily="34" charset="0"/>
                <a:cs typeface="Calibri" panose="020F0502020204030204" pitchFamily="34" charset="0"/>
              </a:rPr>
              <a:t>-nurseries are designed to be inclusive and sustainable and place particular emphasis on interaction with nature and the promotion of a healthy lifestyle.</a:t>
            </a:r>
            <a:endParaRPr lang="en-GB" sz="2200" noProof="0" dirty="0">
              <a:latin typeface="Calibri" panose="020F0502020204030204" pitchFamily="34" charset="0"/>
              <a:cs typeface="Calibri" panose="020F0502020204030204" pitchFamily="34" charset="0"/>
            </a:endParaRPr>
          </a:p>
        </p:txBody>
      </p:sp>
      <p:sp>
        <p:nvSpPr>
          <p:cNvPr id="12" name="CasellaDiTesto 11">
            <a:extLst>
              <a:ext uri="{FF2B5EF4-FFF2-40B4-BE49-F238E27FC236}">
                <a16:creationId xmlns:a16="http://schemas.microsoft.com/office/drawing/2014/main" id="{52754AF8-79F2-01E5-9044-55407AC4E615}"/>
              </a:ext>
            </a:extLst>
          </p:cNvPr>
          <p:cNvSpPr txBox="1"/>
          <p:nvPr/>
        </p:nvSpPr>
        <p:spPr>
          <a:xfrm>
            <a:off x="1685578" y="2962572"/>
            <a:ext cx="7383740" cy="1626856"/>
          </a:xfrm>
          <a:prstGeom prst="rect">
            <a:avLst/>
          </a:prstGeom>
          <a:noFill/>
        </p:spPr>
        <p:txBody>
          <a:bodyPr wrap="square">
            <a:spAutoFit/>
          </a:bodyPr>
          <a:lstStyle/>
          <a:p>
            <a:pPr>
              <a:lnSpc>
                <a:spcPct val="115000"/>
              </a:lnSpc>
              <a:spcAft>
                <a:spcPts val="1000"/>
              </a:spcAft>
              <a:buNone/>
            </a:pPr>
            <a:r>
              <a:rPr lang="en-US" sz="2200" dirty="0">
                <a:latin typeface="Calibri" panose="020F0502020204030204" pitchFamily="34" charset="0"/>
                <a:ea typeface="Calibri" panose="020F0502020204030204" pitchFamily="34" charset="0"/>
                <a:cs typeface="Times New Roman" panose="02020603050405020304" pitchFamily="18" charset="0"/>
              </a:rPr>
              <a:t>Agri-</a:t>
            </a:r>
            <a:r>
              <a:rPr lang="en-US" sz="2200" noProof="0" dirty="0">
                <a:latin typeface="Calibri" panose="020F0502020204030204" pitchFamily="34" charset="0"/>
                <a:ea typeface="Calibri" panose="020F0502020204030204" pitchFamily="34" charset="0"/>
                <a:cs typeface="Times New Roman" panose="02020603050405020304" pitchFamily="18" charset="0"/>
              </a:rPr>
              <a:t>nurseries in Denmark have their origins in the </a:t>
            </a:r>
            <a:r>
              <a:rPr lang="en-GB" sz="2200" i="1" noProof="0" dirty="0" err="1">
                <a:effectLst/>
                <a:latin typeface="Calibri" panose="020F0502020204030204" pitchFamily="34" charset="0"/>
                <a:ea typeface="Calibri" panose="020F0502020204030204" pitchFamily="34" charset="0"/>
                <a:cs typeface="Times New Roman" panose="02020603050405020304" pitchFamily="18" charset="0"/>
              </a:rPr>
              <a:t>waldkindergartens</a:t>
            </a:r>
            <a:r>
              <a:rPr lang="en-GB" sz="2200" noProof="0" dirty="0">
                <a:effectLst/>
                <a:latin typeface="Calibri" panose="020F0502020204030204" pitchFamily="34" charset="0"/>
                <a:ea typeface="Calibri" panose="020F0502020204030204" pitchFamily="34" charset="0"/>
                <a:cs typeface="Times New Roman" panose="02020603050405020304" pitchFamily="18" charset="0"/>
              </a:rPr>
              <a:t> i.e.</a:t>
            </a:r>
            <a:r>
              <a:rPr lang="en-US" sz="2200" noProof="0" dirty="0">
                <a:effectLst/>
                <a:latin typeface="Calibri" panose="020F0502020204030204" pitchFamily="34" charset="0"/>
                <a:ea typeface="Calibri" panose="020F0502020204030204" pitchFamily="34" charset="0"/>
                <a:cs typeface="Times New Roman" panose="02020603050405020304" pitchFamily="18" charset="0"/>
              </a:rPr>
              <a:t> garden nurseries, established in the 1950s, which promoted outdoor education and interaction with nature.</a:t>
            </a:r>
            <a:endParaRPr lang="en-GB" sz="2200" noProof="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4" name="Connettore diritto 13">
            <a:extLst>
              <a:ext uri="{FF2B5EF4-FFF2-40B4-BE49-F238E27FC236}">
                <a16:creationId xmlns:a16="http://schemas.microsoft.com/office/drawing/2014/main" id="{F8AF2182-66EE-623B-C91A-E0CF0F41D7F8}"/>
              </a:ext>
            </a:extLst>
          </p:cNvPr>
          <p:cNvCxnSpPr/>
          <p:nvPr/>
        </p:nvCxnSpPr>
        <p:spPr>
          <a:xfrm flipH="1" flipV="1">
            <a:off x="8604171" y="3654182"/>
            <a:ext cx="1134738" cy="91553"/>
          </a:xfrm>
          <a:prstGeom prst="line">
            <a:avLst/>
          </a:prstGeom>
        </p:spPr>
        <p:style>
          <a:lnRef idx="1">
            <a:schemeClr val="accent1"/>
          </a:lnRef>
          <a:fillRef idx="0">
            <a:schemeClr val="accent1"/>
          </a:fillRef>
          <a:effectRef idx="0">
            <a:schemeClr val="accent1"/>
          </a:effectRef>
          <a:fontRef idx="minor">
            <a:schemeClr val="tx1"/>
          </a:fontRef>
        </p:style>
      </p:cxnSp>
      <p:sp>
        <p:nvSpPr>
          <p:cNvPr id="15" name="Arco 14">
            <a:extLst>
              <a:ext uri="{FF2B5EF4-FFF2-40B4-BE49-F238E27FC236}">
                <a16:creationId xmlns:a16="http://schemas.microsoft.com/office/drawing/2014/main" id="{B1E4EC3F-5DA9-C6A2-C41F-0397A1D3E408}"/>
              </a:ext>
            </a:extLst>
          </p:cNvPr>
          <p:cNvSpPr/>
          <p:nvPr/>
        </p:nvSpPr>
        <p:spPr>
          <a:xfrm rot="9128748">
            <a:off x="8022454" y="4065204"/>
            <a:ext cx="3750171" cy="110168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17" name="CasellaDiTesto 16">
            <a:extLst>
              <a:ext uri="{FF2B5EF4-FFF2-40B4-BE49-F238E27FC236}">
                <a16:creationId xmlns:a16="http://schemas.microsoft.com/office/drawing/2014/main" id="{0DA63241-7D06-EA3B-DA69-C27F8417FC22}"/>
              </a:ext>
            </a:extLst>
          </p:cNvPr>
          <p:cNvSpPr txBox="1"/>
          <p:nvPr/>
        </p:nvSpPr>
        <p:spPr>
          <a:xfrm>
            <a:off x="1685578" y="4968003"/>
            <a:ext cx="6918593" cy="848181"/>
          </a:xfrm>
          <a:prstGeom prst="rect">
            <a:avLst/>
          </a:prstGeom>
          <a:noFill/>
        </p:spPr>
        <p:txBody>
          <a:bodyPr wrap="square">
            <a:spAutoFit/>
          </a:bodyPr>
          <a:lstStyle/>
          <a:p>
            <a:pPr>
              <a:lnSpc>
                <a:spcPct val="115000"/>
              </a:lnSpc>
              <a:spcAft>
                <a:spcPts val="1000"/>
              </a:spcAft>
              <a:buNone/>
            </a:pPr>
            <a:r>
              <a:rPr lang="en-US" sz="2200" noProof="0" dirty="0">
                <a:effectLst/>
                <a:latin typeface="Calibri" panose="020F0502020204030204" pitchFamily="34" charset="0"/>
                <a:ea typeface="Calibri" panose="020F0502020204030204" pitchFamily="34" charset="0"/>
                <a:cs typeface="Times New Roman" panose="02020603050405020304" pitchFamily="18" charset="0"/>
              </a:rPr>
              <a:t>In Germany, </a:t>
            </a:r>
            <a:r>
              <a:rPr lang="en-US" sz="2200" dirty="0" err="1">
                <a:latin typeface="Calibri" panose="020F0502020204030204" pitchFamily="34" charset="0"/>
                <a:ea typeface="Calibri" panose="020F0502020204030204" pitchFamily="34" charset="0"/>
                <a:cs typeface="Times New Roman" panose="02020603050405020304" pitchFamily="18" charset="0"/>
              </a:rPr>
              <a:t>agri</a:t>
            </a:r>
            <a:r>
              <a:rPr lang="en-US" sz="2200" dirty="0">
                <a:latin typeface="Calibri" panose="020F0502020204030204" pitchFamily="34" charset="0"/>
                <a:ea typeface="Calibri" panose="020F0502020204030204" pitchFamily="34" charset="0"/>
                <a:cs typeface="Times New Roman" panose="02020603050405020304" pitchFamily="18" charset="0"/>
              </a:rPr>
              <a:t>-</a:t>
            </a:r>
            <a:r>
              <a:rPr lang="en-US" sz="2200" noProof="0" dirty="0">
                <a:effectLst/>
                <a:latin typeface="Calibri" panose="020F0502020204030204" pitchFamily="34" charset="0"/>
                <a:ea typeface="Calibri" panose="020F0502020204030204" pitchFamily="34" charset="0"/>
                <a:cs typeface="Times New Roman" panose="02020603050405020304" pitchFamily="18" charset="0"/>
              </a:rPr>
              <a:t>nurseries have spread rapidly, especially in rural areas, as an alternative to urban daycare centers.</a:t>
            </a:r>
            <a:endParaRPr lang="en-GB" sz="2200" noProof="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Flag of Sweden">
            <a:extLst>
              <a:ext uri="{FF2B5EF4-FFF2-40B4-BE49-F238E27FC236}">
                <a16:creationId xmlns:a16="http://schemas.microsoft.com/office/drawing/2014/main" id="{DCE29CE2-E892-A359-3124-9F9123B37E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806" y="1609572"/>
            <a:ext cx="1190625" cy="74771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lag of Germany">
            <a:extLst>
              <a:ext uri="{FF2B5EF4-FFF2-40B4-BE49-F238E27FC236}">
                <a16:creationId xmlns:a16="http://schemas.microsoft.com/office/drawing/2014/main" id="{1D7C55CD-69B7-5429-7446-65CEB329D5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110" y="5065247"/>
            <a:ext cx="1190625" cy="7143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lag of Denmark">
            <a:extLst>
              <a:ext uri="{FF2B5EF4-FFF2-40B4-BE49-F238E27FC236}">
                <a16:creationId xmlns:a16="http://schemas.microsoft.com/office/drawing/2014/main" id="{E4AA7E21-B7B2-D1AB-2DE3-15F230D1BF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205" y="3417110"/>
            <a:ext cx="1209226" cy="747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540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0DCE0735-00A2-5603-6346-93FA86AD19D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AD8DB8D2-0B50-9F95-27BB-1A833DFF90BA}"/>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Agri-preschool</a:t>
            </a:r>
          </a:p>
        </p:txBody>
      </p:sp>
      <p:sp>
        <p:nvSpPr>
          <p:cNvPr id="95" name="Google Shape;95;p15">
            <a:extLst>
              <a:ext uri="{FF2B5EF4-FFF2-40B4-BE49-F238E27FC236}">
                <a16:creationId xmlns:a16="http://schemas.microsoft.com/office/drawing/2014/main" id="{437B1210-661F-AEDA-B5FA-25B38251BF17}"/>
              </a:ext>
            </a:extLst>
          </p:cNvPr>
          <p:cNvSpPr txBox="1">
            <a:spLocks noGrp="1"/>
          </p:cNvSpPr>
          <p:nvPr>
            <p:ph type="body" idx="1"/>
          </p:nvPr>
        </p:nvSpPr>
        <p:spPr>
          <a:xfrm>
            <a:off x="838199" y="1494154"/>
            <a:ext cx="5922749" cy="4575175"/>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GB" sz="4000" dirty="0"/>
              <a:t>An</a:t>
            </a:r>
            <a:r>
              <a:rPr lang="en-GB" sz="4000" noProof="0" dirty="0"/>
              <a:t> Agri-preschool</a:t>
            </a:r>
          </a:p>
          <a:p>
            <a:pPr marL="228600" indent="-50800">
              <a:spcBef>
                <a:spcPts val="0"/>
              </a:spcBef>
              <a:buSzPts val="2800"/>
              <a:buNone/>
            </a:pPr>
            <a:r>
              <a:rPr lang="en-US" noProof="0" dirty="0"/>
              <a:t>is an educational facility for preschool children (ages 3-6), located on a farm.</a:t>
            </a:r>
          </a:p>
          <a:p>
            <a:pPr marL="228600" indent="-50800">
              <a:spcBef>
                <a:spcPts val="0"/>
              </a:spcBef>
              <a:buSzPts val="2800"/>
              <a:buNone/>
            </a:pPr>
            <a:endParaRPr lang="en-US" noProof="0" dirty="0"/>
          </a:p>
          <a:p>
            <a:pPr marL="228600" indent="-50800">
              <a:spcBef>
                <a:spcPts val="0"/>
              </a:spcBef>
              <a:buSzPts val="2800"/>
              <a:buNone/>
            </a:pPr>
            <a:r>
              <a:rPr lang="en-US" noProof="0" dirty="0"/>
              <a:t>Agri-preschools seek to integrate traditional education with agricultural activities, allowing children to learn through direct interaction with nature and animals.</a:t>
            </a:r>
            <a:endParaRPr lang="en-GB" sz="2600" noProof="0" dirty="0"/>
          </a:p>
        </p:txBody>
      </p:sp>
      <p:pic>
        <p:nvPicPr>
          <p:cNvPr id="5" name="Immagine 4">
            <a:extLst>
              <a:ext uri="{FF2B5EF4-FFF2-40B4-BE49-F238E27FC236}">
                <a16:creationId xmlns:a16="http://schemas.microsoft.com/office/drawing/2014/main" id="{FE4F5725-45CF-10B6-AC8C-6EC72DDC70DF}"/>
              </a:ext>
            </a:extLst>
          </p:cNvPr>
          <p:cNvPicPr>
            <a:picLocks noChangeAspect="1"/>
          </p:cNvPicPr>
          <p:nvPr/>
        </p:nvPicPr>
        <p:blipFill>
          <a:blip r:embed="rId4"/>
          <a:stretch>
            <a:fillRect/>
          </a:stretch>
        </p:blipFill>
        <p:spPr>
          <a:xfrm>
            <a:off x="6760949" y="2307265"/>
            <a:ext cx="4392402" cy="3662363"/>
          </a:xfrm>
          <a:prstGeom prst="rect">
            <a:avLst/>
          </a:prstGeom>
        </p:spPr>
      </p:pic>
    </p:spTree>
    <p:extLst>
      <p:ext uri="{BB962C8B-B14F-4D97-AF65-F5344CB8AC3E}">
        <p14:creationId xmlns:p14="http://schemas.microsoft.com/office/powerpoint/2010/main" val="1567887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C82D050F-369C-4582-359B-44137C2D225B}"/>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25F17A7A-1099-27F3-C98D-5F093B2AE432}"/>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Agri-preschools – </a:t>
            </a:r>
            <a:r>
              <a:rPr lang="en-GB" noProof="0" dirty="0"/>
              <a:t>activities and functions</a:t>
            </a:r>
          </a:p>
        </p:txBody>
      </p:sp>
      <p:sp>
        <p:nvSpPr>
          <p:cNvPr id="95" name="Google Shape;95;p15">
            <a:extLst>
              <a:ext uri="{FF2B5EF4-FFF2-40B4-BE49-F238E27FC236}">
                <a16:creationId xmlns:a16="http://schemas.microsoft.com/office/drawing/2014/main" id="{0E4A83E7-4D01-11FC-360A-D671535B64CB}"/>
              </a:ext>
            </a:extLst>
          </p:cNvPr>
          <p:cNvSpPr txBox="1">
            <a:spLocks noGrp="1"/>
          </p:cNvSpPr>
          <p:nvPr>
            <p:ph type="body" idx="1"/>
          </p:nvPr>
        </p:nvSpPr>
        <p:spPr>
          <a:xfrm>
            <a:off x="838199" y="1781236"/>
            <a:ext cx="5922749" cy="3100706"/>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US" noProof="0" dirty="0"/>
              <a:t>An </a:t>
            </a:r>
            <a:r>
              <a:rPr lang="en-US" noProof="0" dirty="0" err="1"/>
              <a:t>agri</a:t>
            </a:r>
            <a:r>
              <a:rPr lang="en-US" noProof="0" dirty="0"/>
              <a:t>-preschool performs many functions and offers various activities:</a:t>
            </a:r>
            <a:endParaRPr lang="en-GB" noProof="0" dirty="0"/>
          </a:p>
        </p:txBody>
      </p:sp>
      <p:pic>
        <p:nvPicPr>
          <p:cNvPr id="5" name="Immagine 4">
            <a:extLst>
              <a:ext uri="{FF2B5EF4-FFF2-40B4-BE49-F238E27FC236}">
                <a16:creationId xmlns:a16="http://schemas.microsoft.com/office/drawing/2014/main" id="{2EDE7B4C-F898-8461-05B0-52B0C0454701}"/>
              </a:ext>
            </a:extLst>
          </p:cNvPr>
          <p:cNvPicPr>
            <a:picLocks noChangeAspect="1"/>
          </p:cNvPicPr>
          <p:nvPr/>
        </p:nvPicPr>
        <p:blipFill>
          <a:blip r:embed="rId4"/>
          <a:stretch>
            <a:fillRect/>
          </a:stretch>
        </p:blipFill>
        <p:spPr>
          <a:xfrm>
            <a:off x="6760949" y="2307265"/>
            <a:ext cx="4392402" cy="3662363"/>
          </a:xfrm>
          <a:prstGeom prst="rect">
            <a:avLst/>
          </a:prstGeom>
        </p:spPr>
      </p:pic>
    </p:spTree>
    <p:extLst>
      <p:ext uri="{BB962C8B-B14F-4D97-AF65-F5344CB8AC3E}">
        <p14:creationId xmlns:p14="http://schemas.microsoft.com/office/powerpoint/2010/main" val="472990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889457C-B765-8C35-A7D4-8225671EF8EE}"/>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2044A80E-6BE8-093A-0A32-008211610C7F}"/>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Agri-preschools – activities and functions</a:t>
            </a:r>
            <a:endParaRPr lang="en-GB" noProof="0" dirty="0"/>
          </a:p>
        </p:txBody>
      </p:sp>
      <p:sp>
        <p:nvSpPr>
          <p:cNvPr id="95" name="Google Shape;95;p15">
            <a:extLst>
              <a:ext uri="{FF2B5EF4-FFF2-40B4-BE49-F238E27FC236}">
                <a16:creationId xmlns:a16="http://schemas.microsoft.com/office/drawing/2014/main" id="{352EB7DA-E9CA-145C-9954-ED9D21A1DF5A}"/>
              </a:ext>
            </a:extLst>
          </p:cNvPr>
          <p:cNvSpPr txBox="1">
            <a:spLocks noGrp="1"/>
          </p:cNvSpPr>
          <p:nvPr>
            <p:ph type="body" idx="1"/>
          </p:nvPr>
        </p:nvSpPr>
        <p:spPr>
          <a:xfrm>
            <a:off x="838199" y="1502397"/>
            <a:ext cx="11231881" cy="2152015"/>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GB" b="1" dirty="0"/>
              <a:t>Environmental education</a:t>
            </a:r>
            <a:endParaRPr lang="en-GB" b="1" noProof="0" dirty="0"/>
          </a:p>
          <a:p>
            <a:pPr marL="228600" indent="-50800">
              <a:spcBef>
                <a:spcPts val="0"/>
              </a:spcBef>
              <a:buSzPts val="2800"/>
              <a:buNone/>
            </a:pPr>
            <a:r>
              <a:rPr lang="en-US" noProof="0" dirty="0"/>
              <a:t>Children learn about plants, animals, and natural cycles through hands-on activities, such as caring for animals and planting and harvesting fruits and vegetables.</a:t>
            </a:r>
            <a:endParaRPr lang="en-GB" noProof="0" dirty="0"/>
          </a:p>
        </p:txBody>
      </p:sp>
      <p:pic>
        <p:nvPicPr>
          <p:cNvPr id="1026" name="Picture 2" descr="Free Kids Planting Tree Image | Download at StockCake">
            <a:extLst>
              <a:ext uri="{FF2B5EF4-FFF2-40B4-BE49-F238E27FC236}">
                <a16:creationId xmlns:a16="http://schemas.microsoft.com/office/drawing/2014/main" id="{F36BB84F-49A7-B519-5FBE-93982F9E99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0419" y="2804159"/>
            <a:ext cx="3433111" cy="3433111"/>
          </a:xfrm>
          <a:prstGeom prst="rect">
            <a:avLst/>
          </a:prstGeom>
          <a:noFill/>
          <a:extLst>
            <a:ext uri="{909E8E84-426E-40DD-AFC4-6F175D3DCCD1}">
              <a14:hiddenFill xmlns:a14="http://schemas.microsoft.com/office/drawing/2010/main">
                <a:solidFill>
                  <a:srgbClr val="FFFFFF"/>
                </a:solidFill>
              </a14:hiddenFill>
            </a:ext>
          </a:extLst>
        </p:spPr>
      </p:pic>
      <p:pic>
        <p:nvPicPr>
          <p:cNvPr id="3" name="Immagine 2">
            <a:extLst>
              <a:ext uri="{FF2B5EF4-FFF2-40B4-BE49-F238E27FC236}">
                <a16:creationId xmlns:a16="http://schemas.microsoft.com/office/drawing/2014/main" id="{83D0B62C-1B27-4641-9348-3B3331A08D5C}"/>
              </a:ext>
            </a:extLst>
          </p:cNvPr>
          <p:cNvPicPr>
            <a:picLocks noChangeAspect="1"/>
          </p:cNvPicPr>
          <p:nvPr/>
        </p:nvPicPr>
        <p:blipFill>
          <a:blip r:embed="rId5"/>
          <a:stretch>
            <a:fillRect/>
          </a:stretch>
        </p:blipFill>
        <p:spPr>
          <a:xfrm>
            <a:off x="3486150" y="2785428"/>
            <a:ext cx="2967989" cy="3425702"/>
          </a:xfrm>
          <a:prstGeom prst="rect">
            <a:avLst/>
          </a:prstGeom>
        </p:spPr>
      </p:pic>
    </p:spTree>
    <p:extLst>
      <p:ext uri="{BB962C8B-B14F-4D97-AF65-F5344CB8AC3E}">
        <p14:creationId xmlns:p14="http://schemas.microsoft.com/office/powerpoint/2010/main" val="3956211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B48D0E0F-82EE-F791-771C-946872C6ABE0}"/>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DB0FB587-DFCA-07C9-1FE4-7544C0F86687}"/>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Agri-preschools – activities and functions</a:t>
            </a:r>
            <a:endParaRPr lang="en-GB" noProof="0" dirty="0"/>
          </a:p>
        </p:txBody>
      </p:sp>
      <p:sp>
        <p:nvSpPr>
          <p:cNvPr id="95" name="Google Shape;95;p15">
            <a:extLst>
              <a:ext uri="{FF2B5EF4-FFF2-40B4-BE49-F238E27FC236}">
                <a16:creationId xmlns:a16="http://schemas.microsoft.com/office/drawing/2014/main" id="{3300CD02-06DA-1F40-D113-D854EC6414B0}"/>
              </a:ext>
            </a:extLst>
          </p:cNvPr>
          <p:cNvSpPr txBox="1">
            <a:spLocks noGrp="1"/>
          </p:cNvSpPr>
          <p:nvPr>
            <p:ph type="body" idx="1"/>
          </p:nvPr>
        </p:nvSpPr>
        <p:spPr>
          <a:xfrm>
            <a:off x="838199" y="1566195"/>
            <a:ext cx="11231881" cy="2152015"/>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GB" b="1" noProof="0" dirty="0"/>
              <a:t>Development of social skills</a:t>
            </a:r>
          </a:p>
          <a:p>
            <a:pPr marL="228600" indent="-50800">
              <a:spcBef>
                <a:spcPts val="0"/>
              </a:spcBef>
              <a:buSzPts val="2800"/>
              <a:buNone/>
            </a:pPr>
            <a:endParaRPr lang="en-US" dirty="0"/>
          </a:p>
          <a:p>
            <a:pPr marL="228600" indent="-50800">
              <a:spcBef>
                <a:spcPts val="0"/>
              </a:spcBef>
              <a:buSzPts val="2800"/>
              <a:buNone/>
            </a:pPr>
            <a:r>
              <a:rPr lang="en-US" noProof="0" dirty="0"/>
              <a:t>Thanks to peer interaction, the ability to work in a team improves as well as respect for others and the child's social skills.</a:t>
            </a:r>
            <a:endParaRPr lang="en-GB" noProof="0" dirty="0"/>
          </a:p>
        </p:txBody>
      </p:sp>
      <p:pic>
        <p:nvPicPr>
          <p:cNvPr id="8" name="Immagine 7">
            <a:extLst>
              <a:ext uri="{FF2B5EF4-FFF2-40B4-BE49-F238E27FC236}">
                <a16:creationId xmlns:a16="http://schemas.microsoft.com/office/drawing/2014/main" id="{1015D678-A51F-856C-CD35-E8F7337039D0}"/>
              </a:ext>
            </a:extLst>
          </p:cNvPr>
          <p:cNvPicPr>
            <a:picLocks noChangeAspect="1"/>
          </p:cNvPicPr>
          <p:nvPr/>
        </p:nvPicPr>
        <p:blipFill>
          <a:blip r:embed="rId4"/>
          <a:stretch>
            <a:fillRect/>
          </a:stretch>
        </p:blipFill>
        <p:spPr>
          <a:xfrm>
            <a:off x="3195771" y="3158748"/>
            <a:ext cx="6455041" cy="3074147"/>
          </a:xfrm>
          <a:prstGeom prst="rect">
            <a:avLst/>
          </a:prstGeom>
        </p:spPr>
      </p:pic>
    </p:spTree>
    <p:extLst>
      <p:ext uri="{BB962C8B-B14F-4D97-AF65-F5344CB8AC3E}">
        <p14:creationId xmlns:p14="http://schemas.microsoft.com/office/powerpoint/2010/main" val="1390209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D53FF771-3F7B-29E5-37E4-CB29684B929D}"/>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87D80BDF-1AF2-21CA-B322-0E80049D9A4E}"/>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Agri-preschools – activities and functions</a:t>
            </a:r>
            <a:endParaRPr lang="en-GB" noProof="0" dirty="0"/>
          </a:p>
        </p:txBody>
      </p:sp>
      <p:sp>
        <p:nvSpPr>
          <p:cNvPr id="95" name="Google Shape;95;p15">
            <a:extLst>
              <a:ext uri="{FF2B5EF4-FFF2-40B4-BE49-F238E27FC236}">
                <a16:creationId xmlns:a16="http://schemas.microsoft.com/office/drawing/2014/main" id="{46C57578-0021-7A90-D720-FD4E2D9E3262}"/>
              </a:ext>
            </a:extLst>
          </p:cNvPr>
          <p:cNvSpPr txBox="1">
            <a:spLocks noGrp="1"/>
          </p:cNvSpPr>
          <p:nvPr>
            <p:ph type="body" idx="1"/>
          </p:nvPr>
        </p:nvSpPr>
        <p:spPr>
          <a:xfrm>
            <a:off x="838199" y="1725680"/>
            <a:ext cx="11231881" cy="2152015"/>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GB" b="1" noProof="0" dirty="0"/>
              <a:t>Psychological wellbeing</a:t>
            </a:r>
          </a:p>
          <a:p>
            <a:pPr marL="228600" indent="-50800">
              <a:spcBef>
                <a:spcPts val="0"/>
              </a:spcBef>
              <a:buSzPts val="2800"/>
              <a:buNone/>
            </a:pPr>
            <a:r>
              <a:rPr lang="en-GB" noProof="0" dirty="0"/>
              <a:t>Outdoor activity and contact with nature help </a:t>
            </a:r>
            <a:r>
              <a:rPr lang="en-US" noProof="0" dirty="0"/>
              <a:t>improve the mental and physical health of children too.</a:t>
            </a:r>
            <a:endParaRPr lang="en-GB" noProof="0" dirty="0"/>
          </a:p>
        </p:txBody>
      </p:sp>
      <p:pic>
        <p:nvPicPr>
          <p:cNvPr id="3074" name="Picture 2" descr="Foto gratuita di arte, arte di carta, arte moderna, arte terapia, arte  visiva, artistico, astratto, benessere, benessere mentale, calma,  capriccioso, cervello, colori pastello, concentrazione, concettuale,  conoscitivo, creatività, decorativo, design ...">
            <a:extLst>
              <a:ext uri="{FF2B5EF4-FFF2-40B4-BE49-F238E27FC236}">
                <a16:creationId xmlns:a16="http://schemas.microsoft.com/office/drawing/2014/main" id="{2F12E824-CC83-47BB-E240-A6DB2B12FE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7692" y="3589087"/>
            <a:ext cx="3405188" cy="2265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599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265AD64-5E6B-5785-3672-DE8B9B4801DE}"/>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55F03968-373D-6D5B-5846-89F1148A79BF}"/>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Agri-preschools – activities and functions</a:t>
            </a:r>
            <a:endParaRPr lang="en-GB" noProof="0" dirty="0"/>
          </a:p>
        </p:txBody>
      </p:sp>
      <p:sp>
        <p:nvSpPr>
          <p:cNvPr id="95" name="Google Shape;95;p15">
            <a:extLst>
              <a:ext uri="{FF2B5EF4-FFF2-40B4-BE49-F238E27FC236}">
                <a16:creationId xmlns:a16="http://schemas.microsoft.com/office/drawing/2014/main" id="{D6178463-829A-549C-3088-CA6487281024}"/>
              </a:ext>
            </a:extLst>
          </p:cNvPr>
          <p:cNvSpPr txBox="1">
            <a:spLocks noGrp="1"/>
          </p:cNvSpPr>
          <p:nvPr>
            <p:ph type="body" idx="1"/>
          </p:nvPr>
        </p:nvSpPr>
        <p:spPr>
          <a:xfrm>
            <a:off x="838199" y="1566195"/>
            <a:ext cx="11231881" cy="2152015"/>
          </a:xfrm>
          <a:prstGeom prst="rect">
            <a:avLst/>
          </a:prstGeom>
          <a:noFill/>
          <a:ln>
            <a:noFill/>
          </a:ln>
        </p:spPr>
        <p:txBody>
          <a:bodyPr spcFirstLastPara="1" wrap="square" lIns="91425" tIns="45700" rIns="91425" bIns="45700" anchor="t" anchorCtr="0">
            <a:normAutofit lnSpcReduction="10000"/>
          </a:bodyPr>
          <a:lstStyle/>
          <a:p>
            <a:pPr marL="228600" indent="-50800">
              <a:spcBef>
                <a:spcPts val="0"/>
              </a:spcBef>
              <a:buSzPts val="2800"/>
              <a:buNone/>
            </a:pPr>
            <a:r>
              <a:rPr lang="en-GB" b="1" noProof="0" dirty="0"/>
              <a:t>Food education</a:t>
            </a:r>
          </a:p>
          <a:p>
            <a:pPr marL="228600" indent="-50800">
              <a:spcBef>
                <a:spcPts val="0"/>
              </a:spcBef>
              <a:buSzPts val="2800"/>
              <a:buNone/>
            </a:pPr>
            <a:r>
              <a:rPr lang="en-GB" noProof="0" dirty="0"/>
              <a:t>Agri-preschools offer </a:t>
            </a:r>
            <a:r>
              <a:rPr lang="en-US" noProof="0" dirty="0"/>
              <a:t>children the opportunity to learn how to grow vegetables and fruits, promoting a healthy and balanced diet.</a:t>
            </a:r>
          </a:p>
          <a:p>
            <a:pPr marL="228600" indent="-50800">
              <a:spcBef>
                <a:spcPts val="0"/>
              </a:spcBef>
              <a:buSzPts val="2800"/>
              <a:buNone/>
            </a:pPr>
            <a:endParaRPr lang="en-US" noProof="0" dirty="0"/>
          </a:p>
          <a:p>
            <a:pPr marL="228600" indent="-50800">
              <a:spcBef>
                <a:spcPts val="0"/>
              </a:spcBef>
              <a:buSzPts val="2800"/>
              <a:buNone/>
            </a:pPr>
            <a:r>
              <a:rPr lang="en-US" noProof="0" dirty="0"/>
              <a:t>Children learn to eat organic and healthy products grown directly on the farm.</a:t>
            </a:r>
            <a:endParaRPr lang="en-GB" noProof="0" dirty="0"/>
          </a:p>
        </p:txBody>
      </p:sp>
      <p:pic>
        <p:nvPicPr>
          <p:cNvPr id="4100" name="Picture 4" descr="34 Holistic Child Development Tips for Optimal Growth">
            <a:extLst>
              <a:ext uri="{FF2B5EF4-FFF2-40B4-BE49-F238E27FC236}">
                <a16:creationId xmlns:a16="http://schemas.microsoft.com/office/drawing/2014/main" id="{98EE1CA8-2027-EED0-9B22-35B9B7E9B6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4139" y="3428112"/>
            <a:ext cx="4809173" cy="275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766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77BE2AB9-D170-2E8B-32D2-D33D51F126B6}"/>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7B54B74E-CDAD-E967-138E-5CF1F2015158}"/>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Agri-preschools – activities and functions</a:t>
            </a:r>
            <a:endParaRPr lang="en-GB" noProof="0" dirty="0"/>
          </a:p>
        </p:txBody>
      </p:sp>
      <p:sp>
        <p:nvSpPr>
          <p:cNvPr id="95" name="Google Shape;95;p15">
            <a:extLst>
              <a:ext uri="{FF2B5EF4-FFF2-40B4-BE49-F238E27FC236}">
                <a16:creationId xmlns:a16="http://schemas.microsoft.com/office/drawing/2014/main" id="{ABA9CB85-01B3-B6EB-5A9A-A2F20EFC3106}"/>
              </a:ext>
            </a:extLst>
          </p:cNvPr>
          <p:cNvSpPr txBox="1">
            <a:spLocks noGrp="1"/>
          </p:cNvSpPr>
          <p:nvPr>
            <p:ph type="body" idx="1"/>
          </p:nvPr>
        </p:nvSpPr>
        <p:spPr>
          <a:xfrm>
            <a:off x="838199" y="1544929"/>
            <a:ext cx="11231881" cy="1717675"/>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GB" b="1" noProof="0" dirty="0"/>
              <a:t>Motor skills development</a:t>
            </a:r>
          </a:p>
          <a:p>
            <a:pPr marL="228600" indent="-50800">
              <a:spcBef>
                <a:spcPts val="0"/>
              </a:spcBef>
              <a:buSzPts val="2800"/>
              <a:buNone/>
            </a:pPr>
            <a:r>
              <a:rPr lang="en-GB" noProof="0" dirty="0"/>
              <a:t>Outdoor activities </a:t>
            </a:r>
            <a:r>
              <a:rPr lang="en-US" noProof="0" dirty="0"/>
              <a:t>improve the child's motor skills also through participation in games and physical activities.</a:t>
            </a:r>
            <a:endParaRPr lang="en-GB" noProof="0" dirty="0"/>
          </a:p>
        </p:txBody>
      </p:sp>
      <p:pic>
        <p:nvPicPr>
          <p:cNvPr id="5122" name="Picture 2" descr="Enhance Toddler Gross Motor Skills: 8 Fun Activities">
            <a:extLst>
              <a:ext uri="{FF2B5EF4-FFF2-40B4-BE49-F238E27FC236}">
                <a16:creationId xmlns:a16="http://schemas.microsoft.com/office/drawing/2014/main" id="{A78D2CB2-15F7-01F9-77B9-85CE509095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9151" y="2949646"/>
            <a:ext cx="5695950" cy="321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9638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D652205-6045-FE6F-4622-E5627FFF9F31}"/>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91DA9B61-7DFA-0132-70E3-718DE0E947FE}"/>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Italian </a:t>
            </a:r>
            <a:r>
              <a:rPr lang="en-GB" noProof="0" dirty="0" err="1"/>
              <a:t>agri</a:t>
            </a:r>
            <a:r>
              <a:rPr lang="en-GB" noProof="0" dirty="0"/>
              <a:t>-preschools</a:t>
            </a:r>
          </a:p>
        </p:txBody>
      </p:sp>
      <p:sp>
        <p:nvSpPr>
          <p:cNvPr id="5" name="CasellaDiTesto 4">
            <a:extLst>
              <a:ext uri="{FF2B5EF4-FFF2-40B4-BE49-F238E27FC236}">
                <a16:creationId xmlns:a16="http://schemas.microsoft.com/office/drawing/2014/main" id="{7893DABD-83CE-5579-F618-D4898B7C33D6}"/>
              </a:ext>
            </a:extLst>
          </p:cNvPr>
          <p:cNvSpPr txBox="1"/>
          <p:nvPr/>
        </p:nvSpPr>
        <p:spPr>
          <a:xfrm>
            <a:off x="1613491" y="1329352"/>
            <a:ext cx="9369942" cy="1631216"/>
          </a:xfrm>
          <a:prstGeom prst="rect">
            <a:avLst/>
          </a:prstGeom>
          <a:noFill/>
        </p:spPr>
        <p:txBody>
          <a:bodyPr wrap="square">
            <a:spAutoFit/>
          </a:bodyPr>
          <a:lstStyle/>
          <a:p>
            <a:r>
              <a:rPr lang="en-GB" sz="4400" noProof="0" dirty="0" err="1">
                <a:latin typeface="Calibri" panose="020F0502020204030204" pitchFamily="34" charset="0"/>
                <a:cs typeface="Calibri" panose="020F0502020204030204" pitchFamily="34" charset="0"/>
              </a:rPr>
              <a:t>Agriasilo</a:t>
            </a:r>
            <a:r>
              <a:rPr lang="en-GB" sz="4400" noProof="0" dirty="0">
                <a:latin typeface="Calibri" panose="020F0502020204030204" pitchFamily="34" charset="0"/>
                <a:cs typeface="Calibri" panose="020F0502020204030204" pitchFamily="34" charset="0"/>
              </a:rPr>
              <a:t> «La </a:t>
            </a:r>
            <a:r>
              <a:rPr lang="en-GB" sz="4400" noProof="0" dirty="0" err="1">
                <a:latin typeface="Calibri" panose="020F0502020204030204" pitchFamily="34" charset="0"/>
                <a:cs typeface="Calibri" panose="020F0502020204030204" pitchFamily="34" charset="0"/>
              </a:rPr>
              <a:t>Piemontesina</a:t>
            </a:r>
            <a:r>
              <a:rPr lang="en-GB" sz="4400" noProof="0" dirty="0">
                <a:latin typeface="Calibri" panose="020F0502020204030204" pitchFamily="34" charset="0"/>
                <a:cs typeface="Calibri" panose="020F0502020204030204" pitchFamily="34" charset="0"/>
              </a:rPr>
              <a:t>»</a:t>
            </a:r>
          </a:p>
          <a:p>
            <a:r>
              <a:rPr lang="en-GB" sz="2800" noProof="0" dirty="0">
                <a:latin typeface="Calibri" panose="020F0502020204030204" pitchFamily="34" charset="0"/>
                <a:cs typeface="Calibri" panose="020F0502020204030204" pitchFamily="34" charset="0"/>
              </a:rPr>
              <a:t>Chivasso (TO)</a:t>
            </a:r>
          </a:p>
          <a:p>
            <a:r>
              <a:rPr lang="en-GB" sz="2000" noProof="0" dirty="0">
                <a:latin typeface="Calibri" panose="020F0502020204030204" pitchFamily="34" charset="0"/>
                <a:cs typeface="Calibri" panose="020F0502020204030204" pitchFamily="34" charset="0"/>
                <a:hlinkClick r:id="rId4"/>
              </a:rPr>
              <a:t>https://www.facebook.com/LaPiemontesina</a:t>
            </a:r>
            <a:r>
              <a:rPr lang="en-GB" sz="2800" noProof="0" dirty="0">
                <a:latin typeface="Calibri" panose="020F0502020204030204" pitchFamily="34" charset="0"/>
                <a:cs typeface="Calibri" panose="020F0502020204030204" pitchFamily="34" charset="0"/>
              </a:rPr>
              <a:t> </a:t>
            </a:r>
          </a:p>
        </p:txBody>
      </p:sp>
      <p:pic>
        <p:nvPicPr>
          <p:cNvPr id="6148" name="Picture 4" descr="Nessuna descrizione della foto disponibile.">
            <a:extLst>
              <a:ext uri="{FF2B5EF4-FFF2-40B4-BE49-F238E27FC236}">
                <a16:creationId xmlns:a16="http://schemas.microsoft.com/office/drawing/2014/main" id="{CB6B7C86-7F1C-F4C8-0D51-CA219C62BC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7510" y="2357397"/>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078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E894D5F6-1C69-8A8B-56DC-25D4CF79A29C}"/>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31405730-27CA-D82E-0DBC-56A401BDD2ED}"/>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Italian </a:t>
            </a:r>
            <a:r>
              <a:rPr lang="en-GB" dirty="0" err="1"/>
              <a:t>agri</a:t>
            </a:r>
            <a:r>
              <a:rPr lang="en-GB" dirty="0"/>
              <a:t>-preschools</a:t>
            </a:r>
            <a:endParaRPr lang="en-GB" noProof="0" dirty="0"/>
          </a:p>
        </p:txBody>
      </p:sp>
      <p:sp>
        <p:nvSpPr>
          <p:cNvPr id="5" name="CasellaDiTesto 4">
            <a:extLst>
              <a:ext uri="{FF2B5EF4-FFF2-40B4-BE49-F238E27FC236}">
                <a16:creationId xmlns:a16="http://schemas.microsoft.com/office/drawing/2014/main" id="{6B07DD9D-D125-3C38-A672-12521F0183CA}"/>
              </a:ext>
            </a:extLst>
          </p:cNvPr>
          <p:cNvSpPr txBox="1"/>
          <p:nvPr/>
        </p:nvSpPr>
        <p:spPr>
          <a:xfrm>
            <a:off x="1167721" y="1329352"/>
            <a:ext cx="9369942" cy="1508105"/>
          </a:xfrm>
          <a:prstGeom prst="rect">
            <a:avLst/>
          </a:prstGeom>
          <a:noFill/>
        </p:spPr>
        <p:txBody>
          <a:bodyPr wrap="square">
            <a:spAutoFit/>
          </a:bodyPr>
          <a:lstStyle/>
          <a:p>
            <a:r>
              <a:rPr lang="en-GB" sz="4400" noProof="0" dirty="0" err="1">
                <a:latin typeface="Calibri" panose="020F0502020204030204" pitchFamily="34" charset="0"/>
                <a:cs typeface="Calibri" panose="020F0502020204030204" pitchFamily="34" charset="0"/>
              </a:rPr>
              <a:t>MadagaSchool</a:t>
            </a:r>
            <a:r>
              <a:rPr lang="en-GB" sz="4400" noProof="0" dirty="0">
                <a:latin typeface="Calibri" panose="020F0502020204030204" pitchFamily="34" charset="0"/>
                <a:cs typeface="Calibri" panose="020F0502020204030204" pitchFamily="34" charset="0"/>
              </a:rPr>
              <a:t> </a:t>
            </a:r>
          </a:p>
          <a:p>
            <a:r>
              <a:rPr lang="en-GB" sz="2800" noProof="0" dirty="0">
                <a:latin typeface="Calibri" panose="020F0502020204030204" pitchFamily="34" charset="0"/>
                <a:cs typeface="Calibri" panose="020F0502020204030204" pitchFamily="34" charset="0"/>
              </a:rPr>
              <a:t>Roma</a:t>
            </a:r>
          </a:p>
          <a:p>
            <a:r>
              <a:rPr lang="en-GB" sz="2000" noProof="0" dirty="0">
                <a:latin typeface="Calibri" panose="020F0502020204030204" pitchFamily="34" charset="0"/>
                <a:cs typeface="Calibri" panose="020F0502020204030204" pitchFamily="34" charset="0"/>
                <a:hlinkClick r:id="rId4"/>
              </a:rPr>
              <a:t>https://www.madagaschool.it/</a:t>
            </a:r>
            <a:r>
              <a:rPr lang="en-GB" sz="2000" noProof="0" dirty="0">
                <a:latin typeface="Calibri" panose="020F0502020204030204" pitchFamily="34" charset="0"/>
                <a:cs typeface="Calibri" panose="020F0502020204030204" pitchFamily="34" charset="0"/>
              </a:rPr>
              <a:t> </a:t>
            </a:r>
            <a:endParaRPr lang="en-GB" sz="2800" noProof="0" dirty="0">
              <a:latin typeface="Calibri" panose="020F0502020204030204" pitchFamily="34" charset="0"/>
              <a:cs typeface="Calibri" panose="020F0502020204030204" pitchFamily="34" charset="0"/>
            </a:endParaRPr>
          </a:p>
        </p:txBody>
      </p:sp>
      <p:pic>
        <p:nvPicPr>
          <p:cNvPr id="7170" name="Picture 2">
            <a:extLst>
              <a:ext uri="{FF2B5EF4-FFF2-40B4-BE49-F238E27FC236}">
                <a16:creationId xmlns:a16="http://schemas.microsoft.com/office/drawing/2014/main" id="{7FCA2D76-E33B-C818-1747-DCC2FAC1F5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8133" y="1120141"/>
            <a:ext cx="7060997" cy="499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768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45FE9D73-1FB6-B10F-0D18-B7E2E0DC02B1}"/>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FC519A7C-DBBF-D229-CC5E-5A6A62C4B5F4}"/>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Agri-preschools in Europe</a:t>
            </a:r>
          </a:p>
        </p:txBody>
      </p:sp>
      <p:pic>
        <p:nvPicPr>
          <p:cNvPr id="6" name="Immagine 5">
            <a:extLst>
              <a:ext uri="{FF2B5EF4-FFF2-40B4-BE49-F238E27FC236}">
                <a16:creationId xmlns:a16="http://schemas.microsoft.com/office/drawing/2014/main" id="{921FDD2D-E138-65CF-5C15-4BC26C78ECE3}"/>
              </a:ext>
            </a:extLst>
          </p:cNvPr>
          <p:cNvPicPr>
            <a:picLocks noChangeAspect="1"/>
          </p:cNvPicPr>
          <p:nvPr/>
        </p:nvPicPr>
        <p:blipFill>
          <a:blip r:embed="rId4"/>
          <a:stretch>
            <a:fillRect/>
          </a:stretch>
        </p:blipFill>
        <p:spPr>
          <a:xfrm>
            <a:off x="9254835" y="276182"/>
            <a:ext cx="2743426" cy="5830562"/>
          </a:xfrm>
          <a:prstGeom prst="rect">
            <a:avLst/>
          </a:prstGeom>
        </p:spPr>
      </p:pic>
      <p:sp>
        <p:nvSpPr>
          <p:cNvPr id="12" name="CasellaDiTesto 11">
            <a:extLst>
              <a:ext uri="{FF2B5EF4-FFF2-40B4-BE49-F238E27FC236}">
                <a16:creationId xmlns:a16="http://schemas.microsoft.com/office/drawing/2014/main" id="{D51F696F-CE34-5218-7D98-1032DB194D1B}"/>
              </a:ext>
            </a:extLst>
          </p:cNvPr>
          <p:cNvSpPr txBox="1"/>
          <p:nvPr/>
        </p:nvSpPr>
        <p:spPr>
          <a:xfrm>
            <a:off x="1678763" y="1676877"/>
            <a:ext cx="7383740" cy="3440685"/>
          </a:xfrm>
          <a:prstGeom prst="rect">
            <a:avLst/>
          </a:prstGeom>
          <a:noFill/>
        </p:spPr>
        <p:txBody>
          <a:bodyPr wrap="square">
            <a:spAutoFit/>
          </a:bodyPr>
          <a:lstStyle/>
          <a:p>
            <a:pPr>
              <a:lnSpc>
                <a:spcPct val="115000"/>
              </a:lnSpc>
              <a:spcAft>
                <a:spcPts val="1000"/>
              </a:spcAft>
              <a:buNone/>
            </a:pPr>
            <a:r>
              <a:rPr lang="en-US" sz="2200" noProof="0" dirty="0">
                <a:latin typeface="Calibri" panose="020F0502020204030204" pitchFamily="34" charset="0"/>
                <a:ea typeface="Calibri" panose="020F0502020204030204" pitchFamily="34" charset="0"/>
                <a:cs typeface="Times New Roman" panose="02020603050405020304" pitchFamily="18" charset="0"/>
              </a:rPr>
              <a:t>Danish </a:t>
            </a:r>
            <a:r>
              <a:rPr lang="en-US" sz="2200" noProof="0" dirty="0" err="1">
                <a:latin typeface="Calibri" panose="020F0502020204030204" pitchFamily="34" charset="0"/>
                <a:ea typeface="Calibri" panose="020F0502020204030204" pitchFamily="34" charset="0"/>
                <a:cs typeface="Times New Roman" panose="02020603050405020304" pitchFamily="18" charset="0"/>
              </a:rPr>
              <a:t>agri</a:t>
            </a:r>
            <a:r>
              <a:rPr lang="en-US" sz="2200" noProof="0" dirty="0">
                <a:latin typeface="Calibri" panose="020F0502020204030204" pitchFamily="34" charset="0"/>
                <a:ea typeface="Calibri" panose="020F0502020204030204" pitchFamily="34" charset="0"/>
                <a:cs typeface="Times New Roman" panose="02020603050405020304" pitchFamily="18" charset="0"/>
              </a:rPr>
              <a:t>-preschools are integrated into farms and offer children the opportunity to participate in daily agricultural activities.</a:t>
            </a:r>
          </a:p>
          <a:p>
            <a:pPr>
              <a:lnSpc>
                <a:spcPct val="115000"/>
              </a:lnSpc>
              <a:spcAft>
                <a:spcPts val="1000"/>
              </a:spcAft>
              <a:buNone/>
            </a:pPr>
            <a:r>
              <a:rPr lang="en-US" sz="2200" noProof="0" dirty="0">
                <a:latin typeface="Calibri" panose="020F0502020204030204" pitchFamily="34" charset="0"/>
                <a:ea typeface="Calibri" panose="020F0502020204030204" pitchFamily="34" charset="0"/>
                <a:cs typeface="Times New Roman" panose="02020603050405020304" pitchFamily="18" charset="0"/>
              </a:rPr>
              <a:t>These programs are designed to promote learning through interaction with nature and animals.</a:t>
            </a:r>
          </a:p>
          <a:p>
            <a:pPr>
              <a:lnSpc>
                <a:spcPct val="115000"/>
              </a:lnSpc>
              <a:spcAft>
                <a:spcPts val="1000"/>
              </a:spcAft>
              <a:buNone/>
            </a:pPr>
            <a:r>
              <a:rPr lang="en-US" sz="2200" noProof="0" dirty="0">
                <a:latin typeface="Calibri" panose="020F0502020204030204" pitchFamily="34" charset="0"/>
                <a:ea typeface="Calibri" panose="020F0502020204030204" pitchFamily="34" charset="0"/>
                <a:cs typeface="Times New Roman" panose="02020603050405020304" pitchFamily="18" charset="0"/>
              </a:rPr>
              <a:t>An </a:t>
            </a:r>
            <a:r>
              <a:rPr lang="en-US" sz="2200" noProof="0" dirty="0" err="1">
                <a:latin typeface="Calibri" panose="020F0502020204030204" pitchFamily="34" charset="0"/>
                <a:ea typeface="Calibri" panose="020F0502020204030204" pitchFamily="34" charset="0"/>
                <a:cs typeface="Times New Roman" panose="02020603050405020304" pitchFamily="18" charset="0"/>
              </a:rPr>
              <a:t>agri</a:t>
            </a:r>
            <a:r>
              <a:rPr lang="en-US" sz="2200" dirty="0">
                <a:latin typeface="Calibri" panose="020F0502020204030204" pitchFamily="34" charset="0"/>
                <a:ea typeface="Calibri" panose="020F0502020204030204" pitchFamily="34" charset="0"/>
                <a:cs typeface="Times New Roman" panose="02020603050405020304" pitchFamily="18" charset="0"/>
              </a:rPr>
              <a:t>-preschool </a:t>
            </a:r>
            <a:r>
              <a:rPr lang="en-US" sz="2200" noProof="0" dirty="0">
                <a:latin typeface="Calibri" panose="020F0502020204030204" pitchFamily="34" charset="0"/>
                <a:ea typeface="Calibri" panose="020F0502020204030204" pitchFamily="34" charset="0"/>
                <a:cs typeface="Times New Roman" panose="02020603050405020304" pitchFamily="18" charset="0"/>
              </a:rPr>
              <a:t>near Copenhagen has had a positive impact on the local community by improving environmental awareness and sustainability.</a:t>
            </a:r>
            <a:endParaRPr lang="en-GB" sz="2200" noProof="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4" name="Connettore diritto 13">
            <a:extLst>
              <a:ext uri="{FF2B5EF4-FFF2-40B4-BE49-F238E27FC236}">
                <a16:creationId xmlns:a16="http://schemas.microsoft.com/office/drawing/2014/main" id="{F6DD8CF4-1C3F-ABD6-DC1E-4C90A4A190D6}"/>
              </a:ext>
            </a:extLst>
          </p:cNvPr>
          <p:cNvCxnSpPr/>
          <p:nvPr/>
        </p:nvCxnSpPr>
        <p:spPr>
          <a:xfrm flipH="1" flipV="1">
            <a:off x="8604171" y="3654182"/>
            <a:ext cx="1134738" cy="91553"/>
          </a:xfrm>
          <a:prstGeom prst="line">
            <a:avLst/>
          </a:prstGeom>
        </p:spPr>
        <p:style>
          <a:lnRef idx="1">
            <a:schemeClr val="accent1"/>
          </a:lnRef>
          <a:fillRef idx="0">
            <a:schemeClr val="accent1"/>
          </a:fillRef>
          <a:effectRef idx="0">
            <a:schemeClr val="accent1"/>
          </a:effectRef>
          <a:fontRef idx="minor">
            <a:schemeClr val="tx1"/>
          </a:fontRef>
        </p:style>
      </p:cxnSp>
      <p:pic>
        <p:nvPicPr>
          <p:cNvPr id="3078" name="Picture 6" descr="Flag of Denmark">
            <a:extLst>
              <a:ext uri="{FF2B5EF4-FFF2-40B4-BE49-F238E27FC236}">
                <a16:creationId xmlns:a16="http://schemas.microsoft.com/office/drawing/2014/main" id="{19B87423-23DF-2EC8-C6C7-7928BED58A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205" y="1805480"/>
            <a:ext cx="1209226" cy="747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0912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65F7BA32-77B0-9129-ACEF-2F3733A16416}"/>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3F8E41FF-08AC-CF4B-DAF9-1CC1119F4AF4}"/>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Agri-preschools in Europe</a:t>
            </a:r>
            <a:endParaRPr lang="en-GB" noProof="0" dirty="0"/>
          </a:p>
        </p:txBody>
      </p:sp>
      <p:pic>
        <p:nvPicPr>
          <p:cNvPr id="6" name="Immagine 5">
            <a:extLst>
              <a:ext uri="{FF2B5EF4-FFF2-40B4-BE49-F238E27FC236}">
                <a16:creationId xmlns:a16="http://schemas.microsoft.com/office/drawing/2014/main" id="{4B948CEF-001A-815C-0271-F13FB062D4B2}"/>
              </a:ext>
            </a:extLst>
          </p:cNvPr>
          <p:cNvPicPr>
            <a:picLocks noChangeAspect="1"/>
          </p:cNvPicPr>
          <p:nvPr/>
        </p:nvPicPr>
        <p:blipFill>
          <a:blip r:embed="rId4"/>
          <a:stretch>
            <a:fillRect/>
          </a:stretch>
        </p:blipFill>
        <p:spPr>
          <a:xfrm>
            <a:off x="9254835" y="276182"/>
            <a:ext cx="2743426" cy="5830562"/>
          </a:xfrm>
          <a:prstGeom prst="rect">
            <a:avLst/>
          </a:prstGeom>
        </p:spPr>
      </p:pic>
      <p:sp>
        <p:nvSpPr>
          <p:cNvPr id="15" name="Arco 14">
            <a:extLst>
              <a:ext uri="{FF2B5EF4-FFF2-40B4-BE49-F238E27FC236}">
                <a16:creationId xmlns:a16="http://schemas.microsoft.com/office/drawing/2014/main" id="{CD5775B5-3CC3-93B6-973B-934ECE62A9CC}"/>
              </a:ext>
            </a:extLst>
          </p:cNvPr>
          <p:cNvSpPr/>
          <p:nvPr/>
        </p:nvSpPr>
        <p:spPr>
          <a:xfrm rot="10800000">
            <a:off x="8191939" y="3968487"/>
            <a:ext cx="3750171" cy="110168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17" name="CasellaDiTesto 16">
            <a:extLst>
              <a:ext uri="{FF2B5EF4-FFF2-40B4-BE49-F238E27FC236}">
                <a16:creationId xmlns:a16="http://schemas.microsoft.com/office/drawing/2014/main" id="{8316E528-E7A0-EA5A-7C87-DB9145B81625}"/>
              </a:ext>
            </a:extLst>
          </p:cNvPr>
          <p:cNvSpPr txBox="1"/>
          <p:nvPr/>
        </p:nvSpPr>
        <p:spPr>
          <a:xfrm>
            <a:off x="1685578" y="1668452"/>
            <a:ext cx="6918593" cy="3440685"/>
          </a:xfrm>
          <a:prstGeom prst="rect">
            <a:avLst/>
          </a:prstGeom>
          <a:noFill/>
        </p:spPr>
        <p:txBody>
          <a:bodyPr wrap="square">
            <a:spAutoFit/>
          </a:bodyPr>
          <a:lstStyle/>
          <a:p>
            <a:pPr>
              <a:lnSpc>
                <a:spcPct val="115000"/>
              </a:lnSpc>
              <a:spcAft>
                <a:spcPts val="1000"/>
              </a:spcAft>
              <a:buNone/>
            </a:pPr>
            <a:r>
              <a:rPr lang="en-US" sz="2200" noProof="0" dirty="0">
                <a:effectLst/>
                <a:latin typeface="Calibri" panose="020F0502020204030204" pitchFamily="34" charset="0"/>
                <a:ea typeface="Calibri" panose="020F0502020204030204" pitchFamily="34" charset="0"/>
                <a:cs typeface="Times New Roman" panose="02020603050405020304" pitchFamily="18" charset="0"/>
              </a:rPr>
              <a:t>In Germany, </a:t>
            </a:r>
            <a:r>
              <a:rPr lang="en-US" sz="2200" noProof="0" dirty="0" err="1">
                <a:effectLst/>
                <a:latin typeface="Calibri" panose="020F0502020204030204" pitchFamily="34" charset="0"/>
                <a:ea typeface="Calibri" panose="020F0502020204030204" pitchFamily="34" charset="0"/>
                <a:cs typeface="Times New Roman" panose="02020603050405020304" pitchFamily="18" charset="0"/>
              </a:rPr>
              <a:t>agri</a:t>
            </a:r>
            <a:r>
              <a:rPr lang="en-US" sz="2200" noProof="0" dirty="0">
                <a:effectLst/>
                <a:latin typeface="Calibri" panose="020F0502020204030204" pitchFamily="34" charset="0"/>
                <a:ea typeface="Calibri" panose="020F0502020204030204" pitchFamily="34" charset="0"/>
                <a:cs typeface="Times New Roman" panose="02020603050405020304" pitchFamily="18" charset="0"/>
              </a:rPr>
              <a:t>-preschools are primarily located in rural areas.</a:t>
            </a:r>
          </a:p>
          <a:p>
            <a:pPr>
              <a:lnSpc>
                <a:spcPct val="115000"/>
              </a:lnSpc>
              <a:spcAft>
                <a:spcPts val="1000"/>
              </a:spcAft>
              <a:buNone/>
            </a:pPr>
            <a:r>
              <a:rPr lang="en-US" sz="2200" noProof="0" dirty="0">
                <a:effectLst/>
                <a:latin typeface="Calibri" panose="020F0502020204030204" pitchFamily="34" charset="0"/>
                <a:ea typeface="Calibri" panose="020F0502020204030204" pitchFamily="34" charset="0"/>
                <a:cs typeface="Times New Roman" panose="02020603050405020304" pitchFamily="18" charset="0"/>
              </a:rPr>
              <a:t>The educational programs combine traditional education with agricultural activities, such as caring for animals and tending plants.</a:t>
            </a:r>
          </a:p>
          <a:p>
            <a:pPr>
              <a:lnSpc>
                <a:spcPct val="115000"/>
              </a:lnSpc>
              <a:spcAft>
                <a:spcPts val="1000"/>
              </a:spcAft>
              <a:buNone/>
            </a:pPr>
            <a:r>
              <a:rPr lang="en-US" sz="2200" noProof="0" dirty="0">
                <a:effectLst/>
                <a:latin typeface="Calibri" panose="020F0502020204030204" pitchFamily="34" charset="0"/>
                <a:ea typeface="Calibri" panose="020F0502020204030204" pitchFamily="34" charset="0"/>
                <a:cs typeface="Times New Roman" panose="02020603050405020304" pitchFamily="18" charset="0"/>
              </a:rPr>
              <a:t>An </a:t>
            </a:r>
            <a:r>
              <a:rPr lang="en-US" sz="2200" noProof="0" dirty="0" err="1">
                <a:effectLst/>
                <a:latin typeface="Calibri" panose="020F0502020204030204" pitchFamily="34" charset="0"/>
                <a:ea typeface="Calibri" panose="020F0502020204030204" pitchFamily="34" charset="0"/>
                <a:cs typeface="Times New Roman" panose="02020603050405020304" pitchFamily="18" charset="0"/>
              </a:rPr>
              <a:t>agri</a:t>
            </a:r>
            <a:r>
              <a:rPr lang="en-US" sz="2200" noProof="0" dirty="0">
                <a:effectLst/>
                <a:latin typeface="Calibri" panose="020F0502020204030204" pitchFamily="34" charset="0"/>
                <a:ea typeface="Calibri" panose="020F0502020204030204" pitchFamily="34" charset="0"/>
                <a:cs typeface="Times New Roman" panose="02020603050405020304" pitchFamily="18" charset="0"/>
              </a:rPr>
              <a:t>-preschool in Bavaria has demonstrated how its activities improve children's cognitive and social skills and thus promote social inclusion.</a:t>
            </a:r>
            <a:endParaRPr lang="en-GB" sz="2200" noProof="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6" name="Picture 4" descr="Flag of Germany">
            <a:extLst>
              <a:ext uri="{FF2B5EF4-FFF2-40B4-BE49-F238E27FC236}">
                <a16:creationId xmlns:a16="http://schemas.microsoft.com/office/drawing/2014/main" id="{0B736665-55D3-3961-1360-3D4770A327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110" y="1830557"/>
            <a:ext cx="1190625"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3815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543EDD42-EA22-935F-139C-7029F7CA873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12F21AF5-82A1-FD46-C7E7-741CB48AE337}"/>
              </a:ext>
            </a:extLst>
          </p:cNvPr>
          <p:cNvSpPr txBox="1">
            <a:spLocks noGrp="1"/>
          </p:cNvSpPr>
          <p:nvPr>
            <p:ph type="title"/>
          </p:nvPr>
        </p:nvSpPr>
        <p:spPr>
          <a:xfrm>
            <a:off x="2830882" y="103868"/>
            <a:ext cx="8522918" cy="1325563"/>
          </a:xfrm>
          <a:prstGeom prst="rect">
            <a:avLst/>
          </a:prstGeom>
          <a:noFill/>
          <a:ln>
            <a:noFill/>
          </a:ln>
        </p:spPr>
        <p:txBody>
          <a:bodyPr spcFirstLastPara="1" wrap="square" lIns="91425" tIns="45700" rIns="91425" bIns="45700" anchor="ctr" anchorCtr="0">
            <a:normAutofit/>
          </a:bodyPr>
          <a:lstStyle/>
          <a:p>
            <a:pPr lvl="0">
              <a:buSzPts val="4400"/>
            </a:pPr>
            <a:r>
              <a:rPr lang="en-GB" dirty="0"/>
              <a:t>Agri-preschools in Europe</a:t>
            </a:r>
            <a:endParaRPr lang="en-GB" noProof="0" dirty="0"/>
          </a:p>
        </p:txBody>
      </p:sp>
      <p:pic>
        <p:nvPicPr>
          <p:cNvPr id="6" name="Immagine 5">
            <a:extLst>
              <a:ext uri="{FF2B5EF4-FFF2-40B4-BE49-F238E27FC236}">
                <a16:creationId xmlns:a16="http://schemas.microsoft.com/office/drawing/2014/main" id="{6F7A5B85-8E5E-800D-E74D-577AAF57426E}"/>
              </a:ext>
            </a:extLst>
          </p:cNvPr>
          <p:cNvPicPr>
            <a:picLocks noChangeAspect="1"/>
          </p:cNvPicPr>
          <p:nvPr/>
        </p:nvPicPr>
        <p:blipFill>
          <a:blip r:embed="rId4"/>
          <a:stretch>
            <a:fillRect/>
          </a:stretch>
        </p:blipFill>
        <p:spPr>
          <a:xfrm>
            <a:off x="9254835" y="276182"/>
            <a:ext cx="2743426" cy="5830562"/>
          </a:xfrm>
          <a:prstGeom prst="rect">
            <a:avLst/>
          </a:prstGeom>
        </p:spPr>
      </p:pic>
      <p:sp>
        <p:nvSpPr>
          <p:cNvPr id="7" name="Arco 6">
            <a:extLst>
              <a:ext uri="{FF2B5EF4-FFF2-40B4-BE49-F238E27FC236}">
                <a16:creationId xmlns:a16="http://schemas.microsoft.com/office/drawing/2014/main" id="{F043B5D1-F4B9-52B5-AF22-91C25E0E95E7}"/>
              </a:ext>
            </a:extLst>
          </p:cNvPr>
          <p:cNvSpPr/>
          <p:nvPr/>
        </p:nvSpPr>
        <p:spPr>
          <a:xfrm>
            <a:off x="6367747" y="1858488"/>
            <a:ext cx="4494882" cy="179569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10" name="CasellaDiTesto 9">
            <a:extLst>
              <a:ext uri="{FF2B5EF4-FFF2-40B4-BE49-F238E27FC236}">
                <a16:creationId xmlns:a16="http://schemas.microsoft.com/office/drawing/2014/main" id="{AE20198C-7412-FAED-CBC6-EC48FC3A5FBB}"/>
              </a:ext>
            </a:extLst>
          </p:cNvPr>
          <p:cNvSpPr txBox="1"/>
          <p:nvPr/>
        </p:nvSpPr>
        <p:spPr>
          <a:xfrm>
            <a:off x="1641512" y="1429431"/>
            <a:ext cx="7427806" cy="2800767"/>
          </a:xfrm>
          <a:prstGeom prst="rect">
            <a:avLst/>
          </a:prstGeom>
          <a:noFill/>
        </p:spPr>
        <p:txBody>
          <a:bodyPr wrap="square">
            <a:spAutoFit/>
          </a:bodyPr>
          <a:lstStyle/>
          <a:p>
            <a:r>
              <a:rPr lang="en-US" sz="2200" noProof="0" dirty="0">
                <a:latin typeface="Calibri" panose="020F0502020204030204" pitchFamily="34" charset="0"/>
                <a:cs typeface="Calibri" panose="020F0502020204030204" pitchFamily="34" charset="0"/>
              </a:rPr>
              <a:t>In Sweden, </a:t>
            </a:r>
            <a:r>
              <a:rPr lang="en-US" sz="2200" noProof="0" dirty="0" err="1">
                <a:latin typeface="Calibri" panose="020F0502020204030204" pitchFamily="34" charset="0"/>
                <a:cs typeface="Calibri" panose="020F0502020204030204" pitchFamily="34" charset="0"/>
              </a:rPr>
              <a:t>agri</a:t>
            </a:r>
            <a:r>
              <a:rPr lang="en-US" sz="2200" noProof="0" dirty="0">
                <a:latin typeface="Calibri" panose="020F0502020204030204" pitchFamily="34" charset="0"/>
                <a:cs typeface="Calibri" panose="020F0502020204030204" pitchFamily="34" charset="0"/>
              </a:rPr>
              <a:t>-preschools are designed to be inclusive and sustainable.</a:t>
            </a:r>
          </a:p>
          <a:p>
            <a:r>
              <a:rPr lang="en-US" sz="2200" noProof="0" dirty="0">
                <a:latin typeface="Calibri" panose="020F0502020204030204" pitchFamily="34" charset="0"/>
                <a:cs typeface="Calibri" panose="020F0502020204030204" pitchFamily="34" charset="0"/>
              </a:rPr>
              <a:t>Their educational programs focus on interacting with nature and promoting a healthy lifestyle.</a:t>
            </a:r>
          </a:p>
          <a:p>
            <a:endParaRPr lang="en-US" sz="2200" noProof="0" dirty="0">
              <a:latin typeface="Calibri" panose="020F0502020204030204" pitchFamily="34" charset="0"/>
              <a:cs typeface="Calibri" panose="020F0502020204030204" pitchFamily="34" charset="0"/>
            </a:endParaRPr>
          </a:p>
          <a:p>
            <a:r>
              <a:rPr lang="en-US" sz="2200" noProof="0" dirty="0">
                <a:latin typeface="Calibri" panose="020F0502020204030204" pitchFamily="34" charset="0"/>
                <a:cs typeface="Calibri" panose="020F0502020204030204" pitchFamily="34" charset="0"/>
              </a:rPr>
              <a:t>An </a:t>
            </a:r>
            <a:r>
              <a:rPr lang="en-US" sz="2200" noProof="0" dirty="0" err="1">
                <a:latin typeface="Calibri" panose="020F0502020204030204" pitchFamily="34" charset="0"/>
                <a:cs typeface="Calibri" panose="020F0502020204030204" pitchFamily="34" charset="0"/>
              </a:rPr>
              <a:t>agri</a:t>
            </a:r>
            <a:r>
              <a:rPr lang="en-US" sz="2200" noProof="0" dirty="0">
                <a:latin typeface="Calibri" panose="020F0502020204030204" pitchFamily="34" charset="0"/>
                <a:cs typeface="Calibri" panose="020F0502020204030204" pitchFamily="34" charset="0"/>
              </a:rPr>
              <a:t>-preschool near Stockholm has seen a positive impact on the local community by promoting environmental sustainability and ecological education.</a:t>
            </a:r>
            <a:endParaRPr lang="en-GB" sz="2200" noProof="0" dirty="0">
              <a:latin typeface="Calibri" panose="020F0502020204030204" pitchFamily="34" charset="0"/>
              <a:cs typeface="Calibri" panose="020F0502020204030204" pitchFamily="34" charset="0"/>
            </a:endParaRPr>
          </a:p>
        </p:txBody>
      </p:sp>
      <p:pic>
        <p:nvPicPr>
          <p:cNvPr id="3074" name="Picture 2" descr="Flag of Sweden">
            <a:extLst>
              <a:ext uri="{FF2B5EF4-FFF2-40B4-BE49-F238E27FC236}">
                <a16:creationId xmlns:a16="http://schemas.microsoft.com/office/drawing/2014/main" id="{F15F47F2-9D2B-274D-64D6-1443EF9B89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806" y="1609572"/>
            <a:ext cx="1190625" cy="747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0004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34BE3249-1EE5-5107-A3B9-8CA6167CDD09}"/>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22618ED-DF2D-C422-C1A5-08F1A75E580C}"/>
              </a:ext>
            </a:extLst>
          </p:cNvPr>
          <p:cNvSpPr txBox="1">
            <a:spLocks noGrp="1"/>
          </p:cNvSpPr>
          <p:nvPr>
            <p:ph type="title"/>
          </p:nvPr>
        </p:nvSpPr>
        <p:spPr>
          <a:xfrm>
            <a:off x="2830882" y="280061"/>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Benefits of early childhood education services</a:t>
            </a:r>
          </a:p>
        </p:txBody>
      </p:sp>
      <p:sp>
        <p:nvSpPr>
          <p:cNvPr id="95" name="Google Shape;95;p15">
            <a:extLst>
              <a:ext uri="{FF2B5EF4-FFF2-40B4-BE49-F238E27FC236}">
                <a16:creationId xmlns:a16="http://schemas.microsoft.com/office/drawing/2014/main" id="{C0AA9115-0B32-9343-8701-61B27E069795}"/>
              </a:ext>
            </a:extLst>
          </p:cNvPr>
          <p:cNvSpPr txBox="1">
            <a:spLocks noGrp="1"/>
          </p:cNvSpPr>
          <p:nvPr>
            <p:ph type="body" idx="1"/>
          </p:nvPr>
        </p:nvSpPr>
        <p:spPr>
          <a:xfrm>
            <a:off x="838200" y="1939925"/>
            <a:ext cx="10515600" cy="345503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r>
              <a:rPr lang="en-GB" noProof="0" dirty="0"/>
              <a:t>This typology of services, provided within companies practicing </a:t>
            </a:r>
            <a:r>
              <a:rPr lang="en-GB" dirty="0"/>
              <a:t>social farming, has three main beneficiaries:</a:t>
            </a: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a:p>
            <a:pPr marL="635000" indent="-457200">
              <a:spcBef>
                <a:spcPts val="0"/>
              </a:spcBef>
              <a:buSzPts val="2800"/>
            </a:pPr>
            <a:r>
              <a:rPr lang="en-GB" noProof="0" dirty="0"/>
              <a:t>Children</a:t>
            </a:r>
          </a:p>
          <a:p>
            <a:pPr marL="635000" indent="-457200">
              <a:spcBef>
                <a:spcPts val="0"/>
              </a:spcBef>
              <a:buSzPts val="2800"/>
            </a:pPr>
            <a:r>
              <a:rPr lang="en-GB" noProof="0" dirty="0"/>
              <a:t>Families</a:t>
            </a:r>
          </a:p>
          <a:p>
            <a:pPr marL="635000" indent="-457200">
              <a:spcBef>
                <a:spcPts val="0"/>
              </a:spcBef>
              <a:buSzPts val="2800"/>
            </a:pPr>
            <a:r>
              <a:rPr lang="en-GB" noProof="0" dirty="0"/>
              <a:t>Communities</a:t>
            </a:r>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p:txBody>
      </p:sp>
    </p:spTree>
    <p:extLst>
      <p:ext uri="{BB962C8B-B14F-4D97-AF65-F5344CB8AC3E}">
        <p14:creationId xmlns:p14="http://schemas.microsoft.com/office/powerpoint/2010/main" val="39133091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6AC3BBE6-E1A0-4953-5077-D86FCFEC36BF}"/>
            </a:ext>
          </a:extLst>
        </p:cNvPr>
        <p:cNvGrpSpPr/>
        <p:nvPr/>
      </p:nvGrpSpPr>
      <p:grpSpPr>
        <a:xfrm>
          <a:off x="0" y="0"/>
          <a:ext cx="0" cy="0"/>
          <a:chOff x="0" y="0"/>
          <a:chExt cx="0" cy="0"/>
        </a:xfrm>
      </p:grpSpPr>
      <p:sp>
        <p:nvSpPr>
          <p:cNvPr id="95" name="Google Shape;95;p15">
            <a:extLst>
              <a:ext uri="{FF2B5EF4-FFF2-40B4-BE49-F238E27FC236}">
                <a16:creationId xmlns:a16="http://schemas.microsoft.com/office/drawing/2014/main" id="{4BC0BBC1-3D0F-78C8-016D-D48F65FFDD20}"/>
              </a:ext>
            </a:extLst>
          </p:cNvPr>
          <p:cNvSpPr txBox="1">
            <a:spLocks noGrp="1" noRot="1" noMove="1" noResize="1" noEditPoints="1" noAdjustHandles="1" noChangeArrowheads="1" noChangeShapeType="1"/>
          </p:cNvSpPr>
          <p:nvPr>
            <p:ph type="body" idx="1"/>
          </p:nvPr>
        </p:nvSpPr>
        <p:spPr>
          <a:xfrm>
            <a:off x="171450" y="1768475"/>
            <a:ext cx="11875770" cy="4209415"/>
          </a:xfrm>
          <a:prstGeom prst="rect">
            <a:avLst/>
          </a:prstGeom>
          <a:noFill/>
          <a:ln>
            <a:noFill/>
          </a:ln>
        </p:spPr>
        <p:txBody>
          <a:bodyPr spcFirstLastPara="1" wrap="square" lIns="91425" tIns="45700" rIns="91425" bIns="45700" anchor="t" anchorCtr="0">
            <a:normAutofit lnSpcReduction="10000"/>
          </a:bodyPr>
          <a:lstStyle/>
          <a:p>
            <a:pPr marL="228600" lvl="0" indent="-50800" algn="l" rtl="0">
              <a:lnSpc>
                <a:spcPct val="90000"/>
              </a:lnSpc>
              <a:spcBef>
                <a:spcPts val="0"/>
              </a:spcBef>
              <a:spcAft>
                <a:spcPts val="0"/>
              </a:spcAft>
              <a:buClr>
                <a:schemeClr val="dk1"/>
              </a:buClr>
              <a:buSzPts val="2800"/>
              <a:buNone/>
            </a:pPr>
            <a:r>
              <a:rPr lang="en-GB" sz="2600" noProof="0" dirty="0"/>
              <a:t>Among the </a:t>
            </a:r>
            <a:r>
              <a:rPr lang="en-GB" sz="2600" b="1" u="sng" noProof="0" dirty="0"/>
              <a:t>benefits for children</a:t>
            </a:r>
            <a:r>
              <a:rPr lang="en-GB" sz="2600" noProof="0" dirty="0"/>
              <a:t>:</a:t>
            </a:r>
          </a:p>
          <a:p>
            <a:pPr marL="228600" lvl="0" indent="-50800" algn="l" rtl="0">
              <a:lnSpc>
                <a:spcPct val="90000"/>
              </a:lnSpc>
              <a:spcBef>
                <a:spcPts val="0"/>
              </a:spcBef>
              <a:spcAft>
                <a:spcPts val="0"/>
              </a:spcAft>
              <a:buClr>
                <a:schemeClr val="dk1"/>
              </a:buClr>
              <a:buSzPts val="2800"/>
              <a:buNone/>
            </a:pPr>
            <a:endParaRPr lang="en-GB" sz="2600" noProof="0" dirty="0"/>
          </a:p>
          <a:p>
            <a:r>
              <a:rPr lang="en-GB" sz="2600" b="1" noProof="0" dirty="0"/>
              <a:t>Cognitive development: </a:t>
            </a:r>
            <a:r>
              <a:rPr lang="en-GB" sz="2600" noProof="0" dirty="0" err="1"/>
              <a:t>agri</a:t>
            </a:r>
            <a:r>
              <a:rPr lang="en-GB" sz="2600" noProof="0" dirty="0"/>
              <a:t>-nurseries and </a:t>
            </a:r>
            <a:r>
              <a:rPr lang="en-GB" sz="2600" noProof="0" dirty="0" err="1"/>
              <a:t>agri</a:t>
            </a:r>
            <a:r>
              <a:rPr lang="en-GB" sz="2600" noProof="0" dirty="0"/>
              <a:t>-preschools </a:t>
            </a:r>
            <a:r>
              <a:rPr lang="en-US" sz="2600" noProof="0" dirty="0"/>
              <a:t>promote the development of children's cognitive skills, including problem-solving and creativity.</a:t>
            </a:r>
            <a:r>
              <a:rPr lang="en-GB" sz="2600" noProof="0" dirty="0"/>
              <a:t> </a:t>
            </a:r>
          </a:p>
          <a:p>
            <a:r>
              <a:rPr lang="en-GB" sz="2600" b="1" dirty="0"/>
              <a:t>Psychological wellbeing</a:t>
            </a:r>
            <a:r>
              <a:rPr lang="en-GB" sz="2600" b="1" noProof="0" dirty="0"/>
              <a:t>: </a:t>
            </a:r>
            <a:r>
              <a:rPr lang="en-GB" sz="2600" noProof="0" dirty="0"/>
              <a:t>interaction with nature and animals contribute to the psychological wellbeing of the child, reducing stress and improving mood.</a:t>
            </a:r>
          </a:p>
          <a:p>
            <a:r>
              <a:rPr lang="en-GB" sz="2600" b="1" noProof="0" dirty="0"/>
              <a:t>Social skills: </a:t>
            </a:r>
            <a:r>
              <a:rPr lang="en-GB" sz="2600" noProof="0" dirty="0" err="1"/>
              <a:t>agri</a:t>
            </a:r>
            <a:r>
              <a:rPr lang="en-GB" sz="2600" noProof="0" dirty="0"/>
              <a:t>-nurseries promote the development of social skills such as cooperation and prosocial behaviour. </a:t>
            </a:r>
            <a:r>
              <a:rPr lang="en-US" sz="2600" noProof="0" dirty="0"/>
              <a:t>Children learn to work together and respect others.</a:t>
            </a:r>
            <a:endParaRPr lang="en-GB" sz="2600" noProof="0" dirty="0"/>
          </a:p>
          <a:p>
            <a:r>
              <a:rPr lang="en-GB" sz="2600" b="1" noProof="0" dirty="0"/>
              <a:t>Motor skills: </a:t>
            </a:r>
            <a:r>
              <a:rPr lang="en-US" sz="2600" noProof="0" dirty="0"/>
              <a:t>Outdoor activities improve children's motor skills, especially gross motor skills.</a:t>
            </a: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p:txBody>
      </p:sp>
      <p:sp>
        <p:nvSpPr>
          <p:cNvPr id="4" name="Google Shape;94;p15">
            <a:extLst>
              <a:ext uri="{FF2B5EF4-FFF2-40B4-BE49-F238E27FC236}">
                <a16:creationId xmlns:a16="http://schemas.microsoft.com/office/drawing/2014/main" id="{F86214D3-49D4-32BF-E1F0-3DFFDDD53937}"/>
              </a:ext>
            </a:extLst>
          </p:cNvPr>
          <p:cNvSpPr txBox="1">
            <a:spLocks noGrp="1"/>
          </p:cNvSpPr>
          <p:nvPr>
            <p:ph type="title"/>
          </p:nvPr>
        </p:nvSpPr>
        <p:spPr>
          <a:xfrm>
            <a:off x="2934586" y="365125"/>
            <a:ext cx="841921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Benefits of early childhood education services</a:t>
            </a:r>
          </a:p>
        </p:txBody>
      </p:sp>
    </p:spTree>
    <p:extLst>
      <p:ext uri="{BB962C8B-B14F-4D97-AF65-F5344CB8AC3E}">
        <p14:creationId xmlns:p14="http://schemas.microsoft.com/office/powerpoint/2010/main" val="34420209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867BB82C-1CC8-BA3B-98F8-FBE564AF2D60}"/>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C95A94E-E8AB-9D68-4EF7-6FA600F52343}"/>
              </a:ext>
            </a:extLst>
          </p:cNvPr>
          <p:cNvSpPr txBox="1">
            <a:spLocks noGrp="1"/>
          </p:cNvSpPr>
          <p:nvPr>
            <p:ph type="title"/>
          </p:nvPr>
        </p:nvSpPr>
        <p:spPr>
          <a:xfrm>
            <a:off x="2830882" y="365125"/>
            <a:ext cx="829050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noProof="0" dirty="0"/>
              <a:t>Benefits of early childhood education services</a:t>
            </a:r>
            <a:endParaRPr lang="en-GB" noProof="0" dirty="0"/>
          </a:p>
        </p:txBody>
      </p:sp>
      <p:sp>
        <p:nvSpPr>
          <p:cNvPr id="95" name="Google Shape;95;p15">
            <a:extLst>
              <a:ext uri="{FF2B5EF4-FFF2-40B4-BE49-F238E27FC236}">
                <a16:creationId xmlns:a16="http://schemas.microsoft.com/office/drawing/2014/main" id="{8A7C8BD3-0261-9711-D445-62D5E3089B87}"/>
              </a:ext>
            </a:extLst>
          </p:cNvPr>
          <p:cNvSpPr txBox="1">
            <a:spLocks noGrp="1"/>
          </p:cNvSpPr>
          <p:nvPr>
            <p:ph type="body" idx="1"/>
          </p:nvPr>
        </p:nvSpPr>
        <p:spPr>
          <a:xfrm>
            <a:off x="171450" y="1768475"/>
            <a:ext cx="11875770" cy="420941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r>
              <a:rPr lang="en-GB" sz="2600" noProof="0" dirty="0"/>
              <a:t>Among the </a:t>
            </a:r>
            <a:r>
              <a:rPr lang="en-GB" sz="2600" b="1" u="sng" noProof="0" dirty="0"/>
              <a:t>benefits for families</a:t>
            </a:r>
            <a:r>
              <a:rPr lang="en-GB" sz="2600" noProof="0" dirty="0"/>
              <a:t>:</a:t>
            </a:r>
          </a:p>
          <a:p>
            <a:pPr marL="228600" lvl="0" indent="-50800" algn="l" rtl="0">
              <a:lnSpc>
                <a:spcPct val="90000"/>
              </a:lnSpc>
              <a:spcBef>
                <a:spcPts val="0"/>
              </a:spcBef>
              <a:spcAft>
                <a:spcPts val="0"/>
              </a:spcAft>
              <a:buClr>
                <a:schemeClr val="dk1"/>
              </a:buClr>
              <a:buSzPts val="2800"/>
              <a:buNone/>
            </a:pPr>
            <a:endParaRPr lang="en-GB" sz="2600" noProof="0" dirty="0"/>
          </a:p>
          <a:p>
            <a:r>
              <a:rPr lang="en-GB" sz="2600" b="1" dirty="0"/>
              <a:t>Parenting support</a:t>
            </a:r>
            <a:r>
              <a:rPr lang="en-GB" sz="2600" b="1" noProof="0" dirty="0"/>
              <a:t>: </a:t>
            </a:r>
            <a:r>
              <a:rPr lang="en-GB" sz="2600" dirty="0" err="1"/>
              <a:t>agri</a:t>
            </a:r>
            <a:r>
              <a:rPr lang="en-GB" sz="2600" dirty="0"/>
              <a:t>-nurseries and </a:t>
            </a:r>
            <a:r>
              <a:rPr lang="en-GB" sz="2600" dirty="0" err="1"/>
              <a:t>agri</a:t>
            </a:r>
            <a:r>
              <a:rPr lang="en-GB" sz="2600" dirty="0"/>
              <a:t>-preschools </a:t>
            </a:r>
            <a:r>
              <a:rPr lang="en-US" sz="2600" dirty="0"/>
              <a:t>provide a stimulating and safe environment for children, giving parents the opportunity to better balance their private and work lives.</a:t>
            </a:r>
          </a:p>
          <a:p>
            <a:r>
              <a:rPr lang="en-GB" sz="2600" b="1" noProof="0" dirty="0"/>
              <a:t>Social inclusion: </a:t>
            </a:r>
            <a:r>
              <a:rPr lang="en-GB" sz="2600" dirty="0" err="1"/>
              <a:t>agri</a:t>
            </a:r>
            <a:r>
              <a:rPr lang="en-GB" sz="2600" dirty="0"/>
              <a:t>-nurseries and </a:t>
            </a:r>
            <a:r>
              <a:rPr lang="en-GB" sz="2600" dirty="0" err="1"/>
              <a:t>agri</a:t>
            </a:r>
            <a:r>
              <a:rPr lang="en-GB" sz="2600" dirty="0"/>
              <a:t>-preschools </a:t>
            </a:r>
            <a:r>
              <a:rPr lang="en-US" sz="2600" dirty="0"/>
              <a:t>promote social inclusion</a:t>
            </a:r>
            <a:r>
              <a:rPr lang="en-GB" sz="2600" noProof="0" dirty="0"/>
              <a:t>, creating </a:t>
            </a:r>
            <a:r>
              <a:rPr lang="en-US" sz="2600" noProof="0" dirty="0"/>
              <a:t>socialization opportunities for families and improving the cohesion of the entire community.</a:t>
            </a:r>
            <a:endParaRPr lang="en-GB" noProof="0" dirty="0"/>
          </a:p>
          <a:p>
            <a:pPr marL="228600" lvl="0" indent="-50800" algn="l" rtl="0">
              <a:lnSpc>
                <a:spcPct val="90000"/>
              </a:lnSpc>
              <a:spcBef>
                <a:spcPts val="0"/>
              </a:spcBef>
              <a:spcAft>
                <a:spcPts val="0"/>
              </a:spcAft>
              <a:buClr>
                <a:schemeClr val="dk1"/>
              </a:buClr>
              <a:buSzPts val="2800"/>
              <a:buNone/>
            </a:pPr>
            <a:endParaRPr lang="en-GB" noProof="0" dirty="0"/>
          </a:p>
        </p:txBody>
      </p:sp>
    </p:spTree>
    <p:extLst>
      <p:ext uri="{BB962C8B-B14F-4D97-AF65-F5344CB8AC3E}">
        <p14:creationId xmlns:p14="http://schemas.microsoft.com/office/powerpoint/2010/main" val="339226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2BA329BA-0B74-0899-B360-891F95E81C4D}"/>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1BEE08FA-28DC-5BB8-9492-26AA78A721CC}"/>
              </a:ext>
            </a:extLst>
          </p:cNvPr>
          <p:cNvSpPr txBox="1">
            <a:spLocks noGrp="1"/>
          </p:cNvSpPr>
          <p:nvPr>
            <p:ph type="title"/>
          </p:nvPr>
        </p:nvSpPr>
        <p:spPr>
          <a:xfrm>
            <a:off x="2830882" y="365125"/>
            <a:ext cx="829050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noProof="0" dirty="0"/>
              <a:t>Benefits of early childhood education services</a:t>
            </a:r>
            <a:endParaRPr lang="en-GB" noProof="0" dirty="0"/>
          </a:p>
        </p:txBody>
      </p:sp>
      <p:sp>
        <p:nvSpPr>
          <p:cNvPr id="95" name="Google Shape;95;p15">
            <a:extLst>
              <a:ext uri="{FF2B5EF4-FFF2-40B4-BE49-F238E27FC236}">
                <a16:creationId xmlns:a16="http://schemas.microsoft.com/office/drawing/2014/main" id="{E3D84E60-6316-BE4E-9595-FF70218BFD34}"/>
              </a:ext>
            </a:extLst>
          </p:cNvPr>
          <p:cNvSpPr txBox="1">
            <a:spLocks noGrp="1"/>
          </p:cNvSpPr>
          <p:nvPr>
            <p:ph type="body" idx="1"/>
          </p:nvPr>
        </p:nvSpPr>
        <p:spPr>
          <a:xfrm>
            <a:off x="171450" y="1768475"/>
            <a:ext cx="11875770" cy="4209415"/>
          </a:xfrm>
          <a:prstGeom prst="rect">
            <a:avLst/>
          </a:prstGeom>
          <a:noFill/>
          <a:ln>
            <a:noFill/>
          </a:ln>
        </p:spPr>
        <p:txBody>
          <a:bodyPr spcFirstLastPara="1" wrap="square" lIns="91425" tIns="45700" rIns="91425" bIns="45700" anchor="t" anchorCtr="0">
            <a:normAutofit/>
          </a:bodyPr>
          <a:lstStyle/>
          <a:p>
            <a:pPr marL="228600" lvl="0" indent="-50800">
              <a:spcBef>
                <a:spcPts val="0"/>
              </a:spcBef>
              <a:buSzPts val="2800"/>
              <a:buNone/>
            </a:pPr>
            <a:r>
              <a:rPr lang="en-GB" sz="2600" dirty="0"/>
              <a:t>Among the </a:t>
            </a:r>
            <a:r>
              <a:rPr lang="en-GB" sz="2600" b="1" u="sng" dirty="0"/>
              <a:t>benefits for communities</a:t>
            </a:r>
            <a:r>
              <a:rPr lang="en-GB" sz="2600" dirty="0"/>
              <a:t>:</a:t>
            </a:r>
          </a:p>
          <a:p>
            <a:pPr marL="228600" lvl="0" indent="-50800" algn="l" rtl="0">
              <a:lnSpc>
                <a:spcPct val="90000"/>
              </a:lnSpc>
              <a:spcBef>
                <a:spcPts val="0"/>
              </a:spcBef>
              <a:spcAft>
                <a:spcPts val="0"/>
              </a:spcAft>
              <a:buClr>
                <a:schemeClr val="dk1"/>
              </a:buClr>
              <a:buSzPts val="2800"/>
              <a:buNone/>
            </a:pPr>
            <a:endParaRPr lang="en-GB" sz="2600" noProof="0" dirty="0"/>
          </a:p>
          <a:p>
            <a:r>
              <a:rPr lang="en-GB" sz="2600" b="1" noProof="0" dirty="0"/>
              <a:t>Environmental sustainability</a:t>
            </a:r>
            <a:r>
              <a:rPr lang="en-GB" sz="2600" noProof="0" dirty="0"/>
              <a:t>: </a:t>
            </a:r>
            <a:r>
              <a:rPr lang="en-GB" sz="2600" dirty="0" err="1"/>
              <a:t>agri</a:t>
            </a:r>
            <a:r>
              <a:rPr lang="en-GB" sz="2600" dirty="0"/>
              <a:t>-nurseries and </a:t>
            </a:r>
            <a:r>
              <a:rPr lang="en-GB" sz="2600" dirty="0" err="1"/>
              <a:t>agri</a:t>
            </a:r>
            <a:r>
              <a:rPr lang="en-GB" sz="2600" dirty="0"/>
              <a:t>-preschools </a:t>
            </a:r>
            <a:r>
              <a:rPr lang="en-US" sz="2600" dirty="0"/>
              <a:t>promote </a:t>
            </a:r>
            <a:r>
              <a:rPr lang="en-US" sz="2600" noProof="0" dirty="0"/>
              <a:t>sustainable agricultural practices and environmental awareness among children and their families.</a:t>
            </a:r>
          </a:p>
          <a:p>
            <a:r>
              <a:rPr lang="en-GB" sz="2600" b="1" noProof="0" dirty="0"/>
              <a:t>Local economy: </a:t>
            </a:r>
            <a:r>
              <a:rPr lang="en-GB" sz="2600" dirty="0" err="1"/>
              <a:t>agri</a:t>
            </a:r>
            <a:r>
              <a:rPr lang="en-GB" sz="2600" dirty="0"/>
              <a:t>-nurseries and </a:t>
            </a:r>
            <a:r>
              <a:rPr lang="en-GB" sz="2600" dirty="0" err="1"/>
              <a:t>agri</a:t>
            </a:r>
            <a:r>
              <a:rPr lang="en-GB" sz="2600" dirty="0"/>
              <a:t>-preschools can contribute </a:t>
            </a:r>
            <a:r>
              <a:rPr lang="en-US" sz="2600" dirty="0"/>
              <a:t>positively to the local economy by creating and supporting local agricultural businesses.</a:t>
            </a:r>
            <a:endParaRPr lang="en-GB" sz="2600" noProof="0" dirty="0"/>
          </a:p>
        </p:txBody>
      </p:sp>
    </p:spTree>
    <p:extLst>
      <p:ext uri="{BB962C8B-B14F-4D97-AF65-F5344CB8AC3E}">
        <p14:creationId xmlns:p14="http://schemas.microsoft.com/office/powerpoint/2010/main" val="5588811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5A607E0B-8202-410D-15F4-396A89FB315D}"/>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2CEB5F12-AE99-D335-5EB1-E7C6D2F8012C}"/>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Other services for the community</a:t>
            </a:r>
          </a:p>
        </p:txBody>
      </p:sp>
      <p:sp>
        <p:nvSpPr>
          <p:cNvPr id="95" name="Google Shape;95;p15">
            <a:extLst>
              <a:ext uri="{FF2B5EF4-FFF2-40B4-BE49-F238E27FC236}">
                <a16:creationId xmlns:a16="http://schemas.microsoft.com/office/drawing/2014/main" id="{55950017-6047-817B-B24C-FECC13AA59D8}"/>
              </a:ext>
            </a:extLst>
          </p:cNvPr>
          <p:cNvSpPr txBox="1">
            <a:spLocks noGrp="1"/>
          </p:cNvSpPr>
          <p:nvPr>
            <p:ph type="body" idx="1"/>
          </p:nvPr>
        </p:nvSpPr>
        <p:spPr>
          <a:xfrm>
            <a:off x="838199" y="1494154"/>
            <a:ext cx="9403081" cy="4575175"/>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r>
              <a:rPr lang="en-GB" sz="4000" dirty="0"/>
              <a:t>A</a:t>
            </a:r>
            <a:r>
              <a:rPr lang="en-GB" sz="4000" noProof="0" dirty="0"/>
              <a:t> Day care centre</a:t>
            </a:r>
          </a:p>
          <a:p>
            <a:pPr marL="228600" indent="-50800">
              <a:spcBef>
                <a:spcPts val="0"/>
              </a:spcBef>
              <a:buSzPts val="2800"/>
              <a:buNone/>
            </a:pPr>
            <a:r>
              <a:rPr lang="en-US" noProof="0" dirty="0"/>
              <a:t>is a facility located within a farm that offers care services and recreational activities during the day.</a:t>
            </a:r>
          </a:p>
          <a:p>
            <a:pPr marL="228600" indent="-50800">
              <a:spcBef>
                <a:spcPts val="0"/>
              </a:spcBef>
              <a:buSzPts val="2800"/>
              <a:buNone/>
            </a:pPr>
            <a:endParaRPr lang="en-US" noProof="0" dirty="0"/>
          </a:p>
          <a:p>
            <a:pPr marL="228600" indent="-50800">
              <a:spcBef>
                <a:spcPts val="0"/>
              </a:spcBef>
              <a:buSzPts val="2800"/>
              <a:buNone/>
            </a:pPr>
            <a:r>
              <a:rPr lang="en-US" noProof="0" dirty="0"/>
              <a:t>These centers are designed to accommodate older people, people with disabilities, or those with other specific needs, offering them a safe and stimulating environment integrated with agricultural activities.</a:t>
            </a:r>
            <a:endParaRPr lang="en-GB" sz="2600" noProof="0" dirty="0"/>
          </a:p>
        </p:txBody>
      </p:sp>
    </p:spTree>
    <p:extLst>
      <p:ext uri="{BB962C8B-B14F-4D97-AF65-F5344CB8AC3E}">
        <p14:creationId xmlns:p14="http://schemas.microsoft.com/office/powerpoint/2010/main" val="4048457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B5FFC32D-3B65-5967-B457-F5FD96F6B877}"/>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CFD0D8F4-06CF-9CCD-E5BA-34ADB791969E}"/>
              </a:ext>
            </a:extLst>
          </p:cNvPr>
          <p:cNvSpPr txBox="1">
            <a:spLocks noGrp="1"/>
          </p:cNvSpPr>
          <p:nvPr>
            <p:ph type="title"/>
          </p:nvPr>
        </p:nvSpPr>
        <p:spPr>
          <a:xfrm>
            <a:off x="2830881" y="163098"/>
            <a:ext cx="896062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Day care centres - Activities</a:t>
            </a:r>
          </a:p>
        </p:txBody>
      </p:sp>
      <p:sp>
        <p:nvSpPr>
          <p:cNvPr id="95" name="Google Shape;95;p15">
            <a:extLst>
              <a:ext uri="{FF2B5EF4-FFF2-40B4-BE49-F238E27FC236}">
                <a16:creationId xmlns:a16="http://schemas.microsoft.com/office/drawing/2014/main" id="{6F0797A6-5B74-A496-FBE4-A2B3EBE5712F}"/>
              </a:ext>
            </a:extLst>
          </p:cNvPr>
          <p:cNvSpPr txBox="1">
            <a:spLocks noGrp="1"/>
          </p:cNvSpPr>
          <p:nvPr>
            <p:ph type="body" idx="1"/>
          </p:nvPr>
        </p:nvSpPr>
        <p:spPr>
          <a:xfrm>
            <a:off x="388621" y="1551304"/>
            <a:ext cx="11510010" cy="4495166"/>
          </a:xfrm>
          <a:prstGeom prst="rect">
            <a:avLst/>
          </a:prstGeom>
          <a:noFill/>
          <a:ln>
            <a:noFill/>
          </a:ln>
        </p:spPr>
        <p:txBody>
          <a:bodyPr spcFirstLastPara="1" wrap="square" lIns="91425" tIns="45700" rIns="91425" bIns="45700" anchor="t" anchorCtr="0">
            <a:normAutofit fontScale="92500" lnSpcReduction="20000"/>
          </a:bodyPr>
          <a:lstStyle/>
          <a:p>
            <a:pPr marL="114300" indent="0">
              <a:buNone/>
            </a:pPr>
            <a:r>
              <a:rPr lang="en-US" noProof="0" dirty="0"/>
              <a:t>Among the activities that day care centers can offer:</a:t>
            </a:r>
          </a:p>
          <a:p>
            <a:r>
              <a:rPr lang="en-GB" b="1" noProof="0" dirty="0"/>
              <a:t>Reception and hospitality</a:t>
            </a:r>
            <a:r>
              <a:rPr lang="en-GB" noProof="0" dirty="0"/>
              <a:t>:</a:t>
            </a:r>
            <a:r>
              <a:rPr lang="en-GB" b="1" noProof="0" dirty="0"/>
              <a:t> </a:t>
            </a:r>
            <a:r>
              <a:rPr lang="en-US" dirty="0"/>
              <a:t>day care centers, during the day, </a:t>
            </a:r>
            <a:r>
              <a:rPr lang="en-US" noProof="0" dirty="0"/>
              <a:t>receive their guests, providing them with a safe place where they can spend time in company, participating in various agricultural and recreational activities.</a:t>
            </a:r>
            <a:endParaRPr lang="en-GB" noProof="0" dirty="0"/>
          </a:p>
          <a:p>
            <a:r>
              <a:rPr lang="en-GB" b="1" noProof="0" dirty="0"/>
              <a:t>Agricultural activities</a:t>
            </a:r>
            <a:r>
              <a:rPr lang="en-GB" noProof="0" dirty="0"/>
              <a:t>: guests are involved in various activities such as caring for animals and manage the vegetable garden.</a:t>
            </a:r>
          </a:p>
          <a:p>
            <a:r>
              <a:rPr lang="en-GB" b="1" noProof="0" dirty="0"/>
              <a:t>Recreational activities</a:t>
            </a:r>
            <a:r>
              <a:rPr lang="en-GB" noProof="0" dirty="0"/>
              <a:t>: </a:t>
            </a:r>
            <a:r>
              <a:rPr lang="en-US" noProof="0" dirty="0"/>
              <a:t>games, art workshops, music and theatre to stimulate the guests' cognitive and social skills</a:t>
            </a:r>
            <a:r>
              <a:rPr lang="en-GB" noProof="0" dirty="0"/>
              <a:t>.</a:t>
            </a:r>
          </a:p>
          <a:p>
            <a:r>
              <a:rPr lang="en-GB" b="1" noProof="0" dirty="0"/>
              <a:t>Canteen service</a:t>
            </a:r>
            <a:r>
              <a:rPr lang="en-GB" noProof="0" dirty="0"/>
              <a:t>: </a:t>
            </a:r>
            <a:r>
              <a:rPr lang="en-US" dirty="0"/>
              <a:t>day care centers  provide meals and snacks during the day, often using fresh organic products produced directly on the farm itself.</a:t>
            </a:r>
          </a:p>
          <a:p>
            <a:r>
              <a:rPr lang="en-GB" b="1" noProof="0" dirty="0"/>
              <a:t>Support to families</a:t>
            </a:r>
            <a:r>
              <a:rPr lang="en-GB" noProof="0" dirty="0"/>
              <a:t>: </a:t>
            </a:r>
            <a:r>
              <a:rPr lang="en-US" dirty="0"/>
              <a:t>day care centers  provide support to families</a:t>
            </a:r>
            <a:r>
              <a:rPr lang="en-GB" noProof="0" dirty="0"/>
              <a:t>, </a:t>
            </a:r>
            <a:r>
              <a:rPr lang="en-US" noProof="0" dirty="0"/>
              <a:t>easing the daily burden of care and offering alternative forms of care.</a:t>
            </a:r>
            <a:endParaRPr lang="en-GB" noProof="0" dirty="0"/>
          </a:p>
        </p:txBody>
      </p:sp>
    </p:spTree>
    <p:extLst>
      <p:ext uri="{BB962C8B-B14F-4D97-AF65-F5344CB8AC3E}">
        <p14:creationId xmlns:p14="http://schemas.microsoft.com/office/powerpoint/2010/main" val="19867270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a:extLst>
            <a:ext uri="{FF2B5EF4-FFF2-40B4-BE49-F238E27FC236}">
              <a16:creationId xmlns:a16="http://schemas.microsoft.com/office/drawing/2014/main" id="{367CFE67-343B-E5BC-BA33-C342CE470C62}"/>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FDC49499-0EEA-AFFA-F694-2829B5BB09F1}"/>
              </a:ext>
            </a:extLst>
          </p:cNvPr>
          <p:cNvSpPr txBox="1">
            <a:spLocks noGrp="1"/>
          </p:cNvSpPr>
          <p:nvPr>
            <p:ph type="title"/>
          </p:nvPr>
        </p:nvSpPr>
        <p:spPr>
          <a:xfrm>
            <a:off x="2830882" y="365125"/>
            <a:ext cx="852291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noProof="0" dirty="0"/>
              <a:t>Conclusions</a:t>
            </a:r>
          </a:p>
        </p:txBody>
      </p:sp>
      <p:sp>
        <p:nvSpPr>
          <p:cNvPr id="95" name="Google Shape;95;p15">
            <a:extLst>
              <a:ext uri="{FF2B5EF4-FFF2-40B4-BE49-F238E27FC236}">
                <a16:creationId xmlns:a16="http://schemas.microsoft.com/office/drawing/2014/main" id="{5BF3DE3E-24D7-7F3F-BEDD-8A1D65D03EAA}"/>
              </a:ext>
            </a:extLst>
          </p:cNvPr>
          <p:cNvSpPr txBox="1">
            <a:spLocks noGrp="1"/>
          </p:cNvSpPr>
          <p:nvPr>
            <p:ph type="body" idx="1"/>
          </p:nvPr>
        </p:nvSpPr>
        <p:spPr>
          <a:xfrm>
            <a:off x="838200" y="1608455"/>
            <a:ext cx="10968990" cy="4351338"/>
          </a:xfrm>
          <a:prstGeom prst="rect">
            <a:avLst/>
          </a:prstGeom>
          <a:noFill/>
          <a:ln>
            <a:noFill/>
          </a:ln>
        </p:spPr>
        <p:txBody>
          <a:bodyPr spcFirstLastPara="1" wrap="square" lIns="91425" tIns="45700" rIns="91425" bIns="45700" anchor="t" anchorCtr="0">
            <a:normAutofit fontScale="85000" lnSpcReduction="20000"/>
          </a:bodyPr>
          <a:lstStyle/>
          <a:p>
            <a:pPr marL="228600" lvl="0" indent="-50800" algn="l" rtl="0">
              <a:lnSpc>
                <a:spcPct val="90000"/>
              </a:lnSpc>
              <a:spcBef>
                <a:spcPts val="0"/>
              </a:spcBef>
              <a:spcAft>
                <a:spcPts val="0"/>
              </a:spcAft>
              <a:buClr>
                <a:schemeClr val="dk1"/>
              </a:buClr>
              <a:buSzPts val="2800"/>
              <a:buNone/>
            </a:pPr>
            <a:r>
              <a:rPr lang="en-US" sz="3600" noProof="0" dirty="0"/>
              <a:t>Social farming is certainly an interesting opportunity for both farms and communities thanks to the various services it can offer to different types of recipients (e.g., children, the elderly, people with disabilities).</a:t>
            </a:r>
            <a:endParaRPr lang="en-GB" sz="3300" noProof="0" dirty="0"/>
          </a:p>
          <a:p>
            <a:pPr marL="228600" lvl="0" indent="-50800" algn="l" rtl="0">
              <a:lnSpc>
                <a:spcPct val="90000"/>
              </a:lnSpc>
              <a:spcBef>
                <a:spcPts val="0"/>
              </a:spcBef>
              <a:spcAft>
                <a:spcPts val="0"/>
              </a:spcAft>
              <a:buClr>
                <a:schemeClr val="dk1"/>
              </a:buClr>
              <a:buSzPts val="2800"/>
              <a:buNone/>
            </a:pPr>
            <a:endParaRPr lang="en-GB" noProof="0" dirty="0"/>
          </a:p>
          <a:p>
            <a:pPr marL="228600" lvl="0" indent="-50800" algn="l" rtl="0">
              <a:lnSpc>
                <a:spcPct val="90000"/>
              </a:lnSpc>
              <a:spcBef>
                <a:spcPts val="0"/>
              </a:spcBef>
              <a:spcAft>
                <a:spcPts val="0"/>
              </a:spcAft>
              <a:buClr>
                <a:schemeClr val="dk1"/>
              </a:buClr>
              <a:buSzPts val="2800"/>
              <a:buNone/>
            </a:pPr>
            <a:r>
              <a:rPr lang="en-US" sz="2600" noProof="0" dirty="0"/>
              <a:t>However, it is necessary to carry out some contextual analysis steps such as:</a:t>
            </a:r>
          </a:p>
          <a:p>
            <a:pPr marL="635000" indent="-457200">
              <a:spcBef>
                <a:spcPts val="0"/>
              </a:spcBef>
              <a:buSzPts val="2800"/>
            </a:pPr>
            <a:r>
              <a:rPr lang="en-US" sz="2600" noProof="0" dirty="0"/>
              <a:t>Identify local needs (user type, service type, area demographics).</a:t>
            </a:r>
          </a:p>
          <a:p>
            <a:pPr marL="635000" indent="-457200">
              <a:spcBef>
                <a:spcPts val="0"/>
              </a:spcBef>
              <a:buSzPts val="2800"/>
            </a:pPr>
            <a:r>
              <a:rPr lang="en-US" sz="2600" noProof="0" dirty="0"/>
              <a:t>Define the utility of potential services (job creation, reduction of social exclusion) and implementable mechanisms to ensure their quality.</a:t>
            </a:r>
          </a:p>
          <a:p>
            <a:pPr marL="635000" indent="-457200">
              <a:spcBef>
                <a:spcPts val="0"/>
              </a:spcBef>
              <a:buSzPts val="2800"/>
            </a:pPr>
            <a:r>
              <a:rPr lang="en-US" sz="2600" noProof="0" dirty="0"/>
              <a:t>Feasibility analysis of potential services based on your company's specific needs (presence of a similar offering, structural limitations or deficiencies).</a:t>
            </a:r>
          </a:p>
          <a:p>
            <a:pPr marL="635000" indent="-457200">
              <a:spcBef>
                <a:spcPts val="0"/>
              </a:spcBef>
              <a:buSzPts val="2800"/>
            </a:pPr>
            <a:r>
              <a:rPr lang="en-US" sz="2600" noProof="0" dirty="0"/>
              <a:t>Analysis of potential stakeholders and their involvement (companies, municipalities, local health authorities, school boards).</a:t>
            </a:r>
          </a:p>
          <a:p>
            <a:pPr marL="635000" indent="-457200">
              <a:spcBef>
                <a:spcPts val="0"/>
              </a:spcBef>
              <a:buSzPts val="2800"/>
            </a:pPr>
            <a:r>
              <a:rPr lang="en-US" sz="2600" noProof="0" dirty="0"/>
              <a:t>Territorial networking.</a:t>
            </a:r>
          </a:p>
          <a:p>
            <a:pPr marL="635000" indent="-457200">
              <a:spcBef>
                <a:spcPts val="0"/>
              </a:spcBef>
              <a:buSzPts val="2800"/>
            </a:pPr>
            <a:r>
              <a:rPr lang="en-US" sz="2600" noProof="0" dirty="0"/>
              <a:t>Evaluation of other contextual factors (funding sources, special regional programs).</a:t>
            </a:r>
            <a:endParaRPr lang="en-GB" noProof="0" dirty="0"/>
          </a:p>
        </p:txBody>
      </p:sp>
    </p:spTree>
    <p:extLst>
      <p:ext uri="{BB962C8B-B14F-4D97-AF65-F5344CB8AC3E}">
        <p14:creationId xmlns:p14="http://schemas.microsoft.com/office/powerpoint/2010/main" val="82216099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1333</TotalTime>
  <Words>2479</Words>
  <Application>Microsoft Office PowerPoint</Application>
  <PresentationFormat>Widescreen</PresentationFormat>
  <Paragraphs>291</Paragraphs>
  <Slides>51</Slides>
  <Notes>51</Notes>
  <HiddenSlides>0</HiddenSlides>
  <MMClips>1</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51</vt:i4>
      </vt:variant>
    </vt:vector>
  </HeadingPairs>
  <TitlesOfParts>
    <vt:vector size="54" baseType="lpstr">
      <vt:lpstr>Arial</vt:lpstr>
      <vt:lpstr>Calibri</vt:lpstr>
      <vt:lpstr>Office Theme</vt:lpstr>
      <vt:lpstr>Presentazione standard di PowerPoint</vt:lpstr>
      <vt:lpstr>Social Farming Activities for local communities</vt:lpstr>
      <vt:lpstr>Topics</vt:lpstr>
      <vt:lpstr>Social farming</vt:lpstr>
      <vt:lpstr>Social farming</vt:lpstr>
      <vt:lpstr>Social farming</vt:lpstr>
      <vt:lpstr>Social farming</vt:lpstr>
      <vt:lpstr>Benefits of social farming</vt:lpstr>
      <vt:lpstr>Benefits of social farming</vt:lpstr>
      <vt:lpstr>Benefits of social farming</vt:lpstr>
      <vt:lpstr>Presentazione standard di PowerPoint</vt:lpstr>
      <vt:lpstr>Activities and services for local communities</vt:lpstr>
      <vt:lpstr>Early childhood education services</vt:lpstr>
      <vt:lpstr>Early childhood education services</vt:lpstr>
      <vt:lpstr>Early childhood education services</vt:lpstr>
      <vt:lpstr>Agri-nurseries</vt:lpstr>
      <vt:lpstr>Agri-nurseries</vt:lpstr>
      <vt:lpstr>Presentazione standard di PowerPoint</vt:lpstr>
      <vt:lpstr>Agri-nurseries</vt:lpstr>
      <vt:lpstr>Agri-nurseries</vt:lpstr>
      <vt:lpstr>Italian agri-nurseries </vt:lpstr>
      <vt:lpstr>Italian agri-nurseries</vt:lpstr>
      <vt:lpstr>Italian agri-nurseries by region (number and percentage)</vt:lpstr>
      <vt:lpstr>Requirements for agri-nurseries</vt:lpstr>
      <vt:lpstr>Requirements for agri-nurseries</vt:lpstr>
      <vt:lpstr>Requirements for agri-nurseries</vt:lpstr>
      <vt:lpstr>Requirements for agri-nurseries</vt:lpstr>
      <vt:lpstr>Requirements for agri-nurseries</vt:lpstr>
      <vt:lpstr>Requirements for agri-nurseries</vt:lpstr>
      <vt:lpstr>Italian agri-nurseries</vt:lpstr>
      <vt:lpstr>Italian agri-nurseries</vt:lpstr>
      <vt:lpstr>Agri-nurseries in Europe</vt:lpstr>
      <vt:lpstr>Agri-preschool</vt:lpstr>
      <vt:lpstr>Agri-preschools – activities and functions</vt:lpstr>
      <vt:lpstr>Agri-preschools – activities and functions</vt:lpstr>
      <vt:lpstr>Agri-preschools – activities and functions</vt:lpstr>
      <vt:lpstr>Agri-preschools – activities and functions</vt:lpstr>
      <vt:lpstr>Agri-preschools – activities and functions</vt:lpstr>
      <vt:lpstr>Agri-preschools – activities and functions</vt:lpstr>
      <vt:lpstr>Italian agri-preschools</vt:lpstr>
      <vt:lpstr>Italian agri-preschools</vt:lpstr>
      <vt:lpstr>Agri-preschools in Europe</vt:lpstr>
      <vt:lpstr>Agri-preschools in Europe</vt:lpstr>
      <vt:lpstr>Agri-preschools in Europe</vt:lpstr>
      <vt:lpstr>Benefits of early childhood education services</vt:lpstr>
      <vt:lpstr>Benefits of early childhood education services</vt:lpstr>
      <vt:lpstr>Benefits of early childhood education services</vt:lpstr>
      <vt:lpstr>Benefits of early childhood education services</vt:lpstr>
      <vt:lpstr>Other services for the community</vt:lpstr>
      <vt:lpstr>Day care centres - Activities</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Maggio '82 - Marco</dc:creator>
  <cp:lastModifiedBy>staff2 maggio82</cp:lastModifiedBy>
  <cp:revision>5</cp:revision>
  <dcterms:modified xsi:type="dcterms:W3CDTF">2025-10-01T16:55:16Z</dcterms:modified>
</cp:coreProperties>
</file>