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3" r:id="rId6"/>
    <p:sldId id="268" r:id="rId7"/>
    <p:sldId id="269" r:id="rId8"/>
    <p:sldId id="270" r:id="rId9"/>
    <p:sldId id="271" r:id="rId10"/>
    <p:sldId id="273" r:id="rId11"/>
    <p:sldId id="274" r:id="rId12"/>
    <p:sldId id="275" r:id="rId13"/>
    <p:sldId id="276" r:id="rId14"/>
    <p:sldId id="277" r:id="rId15"/>
    <p:sldId id="266"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3FC8A8-8AB0-49C0-856B-4A6844B36400}">
  <a:tblStyle styleId="{BA3FC8A8-8AB0-49C0-856B-4A6844B3640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120"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789ED28-2B51-487C-6B5F-9C7A49023DB2}"/>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7BA60FA3-824C-9FE1-1757-B03F65915E9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5851EA17-22F9-89F6-EE90-4C75FB4B27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1750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DF58231-1C4A-22B7-E52A-BAA8BDE7FBAB}"/>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DC5DE5A2-A74D-49FD-BDB3-19287CAB3A7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FB136288-E731-942F-4B73-00B1A23420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5713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1BC6241-AFED-13CF-061D-DD9E702BB129}"/>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5F83DA56-DBE0-F571-574C-89397EC21B5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55728599-093D-EEB8-CF2F-136428D5EE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1863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8E1F784-973D-828E-C805-87D8C7838CA9}"/>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0167DA88-7FF5-9C8A-C074-77B64A40F00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074E52C5-2D04-6C81-9144-6D591A88E1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9976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694E42A-6BD2-A472-6EF3-A591D9DAB722}"/>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311A693-F640-1A3F-D9B2-552214B8841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64A7CAE2-7282-F5C1-1B0B-F19925F589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8742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6F2C9A5-73A2-4513-3D7A-DD5C3CA67392}"/>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976AE831-FEE9-395C-0B57-EB68051271F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3A608A43-4349-68FE-4858-EF428676D8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4458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5B6A14A-9696-58F4-94E2-4CA468473551}"/>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DB62EDA8-22E1-A4A5-E510-E56299CF009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A2401C05-953E-3AD9-B8E2-96E83CE98E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1007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4A47ADB-ED1E-205F-1822-E6AAD953F8F7}"/>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3FD868C-F550-95B4-8934-4177CB8C381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E203282F-F920-3AA1-F38C-32EC57A3CE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1411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1E3F845-E08C-110C-E101-2BC30895F8AC}"/>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117BA775-C2CA-C206-62D1-8057E04114F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FA7B08B8-A8E0-D21F-63E7-5AFB900DAD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1356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9E09244-8343-84B8-2E15-441DB2B23647}"/>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30A50CC-F45B-93AF-C9CB-A4C1F41C473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F95891C9-010F-A567-946D-F527D02F57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2481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C7F9A80-3879-B4B1-F9F6-0B369E6BC715}"/>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BA4BB4E-C786-29DA-0B74-E198534B9FA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7F5BE9EC-3836-4F2E-7A49-AE36C7E124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45504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510EADF-DD1D-4D3D-126F-8FFCAF299CD3}"/>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E23CC7C1-7DED-F07D-9D0F-DDA29FF7AFA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77B50169-C5F9-F427-0261-F5804A5776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07950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D3CF9BF-AE9E-40F4-6D91-03949FDB5B0A}"/>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636F9E05-4D78-95A4-A687-0116E2249F2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a:extLst>
              <a:ext uri="{FF2B5EF4-FFF2-40B4-BE49-F238E27FC236}">
                <a16:creationId xmlns:a16="http://schemas.microsoft.com/office/drawing/2014/main" id="{FF32EDEB-B340-716E-A8CA-360C8D0D59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202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2" name="Naslov 1">
            <a:extLst>
              <a:ext uri="{FF2B5EF4-FFF2-40B4-BE49-F238E27FC236}">
                <a16:creationId xmlns:a16="http://schemas.microsoft.com/office/drawing/2014/main" id="{72E9A90D-99D8-5CE1-292A-C420A1A51786}"/>
              </a:ext>
            </a:extLst>
          </p:cNvPr>
          <p:cNvSpPr>
            <a:spLocks noGrp="1"/>
          </p:cNvSpPr>
          <p:nvPr>
            <p:ph type="ctrTitle"/>
          </p:nvPr>
        </p:nvSpPr>
        <p:spPr>
          <a:xfrm>
            <a:off x="1524000" y="2235200"/>
            <a:ext cx="9144000" cy="2387600"/>
          </a:xfrm>
        </p:spPr>
        <p:txBody>
          <a:bodyPr>
            <a:normAutofit fontScale="90000"/>
          </a:bodyPr>
          <a:lstStyle/>
          <a:p>
            <a:r>
              <a:rPr lang="sl-SI" b="1" dirty="0" err="1">
                <a:solidFill>
                  <a:schemeClr val="accent6">
                    <a:lumMod val="75000"/>
                  </a:schemeClr>
                </a:solidFill>
              </a:rPr>
              <a:t>Lesson</a:t>
            </a:r>
            <a:r>
              <a:rPr lang="sl-SI" b="1" dirty="0">
                <a:solidFill>
                  <a:schemeClr val="accent6">
                    <a:lumMod val="75000"/>
                  </a:schemeClr>
                </a:solidFill>
              </a:rPr>
              <a:t> 1:</a:t>
            </a:r>
            <a:br>
              <a:rPr lang="sl-SI" dirty="0"/>
            </a:br>
            <a:r>
              <a:rPr lang="sl-SI" dirty="0" err="1"/>
              <a:t>Designing</a:t>
            </a:r>
            <a:r>
              <a:rPr lang="sl-SI" dirty="0"/>
              <a:t> &amp; </a:t>
            </a:r>
            <a:r>
              <a:rPr lang="sl-SI" dirty="0" err="1"/>
              <a:t>Adapting</a:t>
            </a:r>
            <a:r>
              <a:rPr lang="sl-SI" dirty="0"/>
              <a:t> Farm </a:t>
            </a:r>
            <a:r>
              <a:rPr lang="sl-SI" dirty="0" err="1"/>
              <a:t>Tasks</a:t>
            </a:r>
            <a:endParaRPr lang="sl-SI"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855BD0B1-ED73-BDF1-A0EF-4D38C989FF4F}"/>
            </a:ext>
          </a:extLst>
        </p:cNvPr>
        <p:cNvGrpSpPr/>
        <p:nvPr/>
      </p:nvGrpSpPr>
      <p:grpSpPr>
        <a:xfrm>
          <a:off x="0" y="0"/>
          <a:ext cx="0" cy="0"/>
          <a:chOff x="0" y="0"/>
          <a:chExt cx="0" cy="0"/>
        </a:xfrm>
      </p:grpSpPr>
      <p:sp>
        <p:nvSpPr>
          <p:cNvPr id="9" name="Označba mesta besedila 8">
            <a:extLst>
              <a:ext uri="{FF2B5EF4-FFF2-40B4-BE49-F238E27FC236}">
                <a16:creationId xmlns:a16="http://schemas.microsoft.com/office/drawing/2014/main" id="{85E6449B-051A-5294-1DC9-8B708B8391D5}"/>
              </a:ext>
            </a:extLst>
          </p:cNvPr>
          <p:cNvSpPr>
            <a:spLocks noGrp="1"/>
          </p:cNvSpPr>
          <p:nvPr>
            <p:ph type="body" idx="1"/>
          </p:nvPr>
        </p:nvSpPr>
        <p:spPr>
          <a:xfrm>
            <a:off x="317500" y="2209800"/>
            <a:ext cx="4787900" cy="3659188"/>
          </a:xfrm>
        </p:spPr>
        <p:txBody>
          <a:bodyPr>
            <a:noAutofit/>
          </a:bodyPr>
          <a:lstStyle/>
          <a:p>
            <a:pPr algn="ctr">
              <a:lnSpc>
                <a:spcPct val="150000"/>
              </a:lnSpc>
            </a:pPr>
            <a:r>
              <a:rPr lang="sl-SI" sz="1400" dirty="0"/>
              <a:t>	</a:t>
            </a:r>
            <a:r>
              <a:rPr lang="en-US" sz="1800" dirty="0"/>
              <a:t>Adapting farm tasks does not mean lowering standards – it means opening real work to everyone. Small adjustments allow people with different abilities to succeed, gain confidence and feel included. Predictable routines and clear steps build trust and motivation.</a:t>
            </a:r>
            <a:endParaRPr lang="sl-SI" sz="1800" dirty="0"/>
          </a:p>
        </p:txBody>
      </p:sp>
      <p:sp>
        <p:nvSpPr>
          <p:cNvPr id="16" name="Naslov 15">
            <a:extLst>
              <a:ext uri="{FF2B5EF4-FFF2-40B4-BE49-F238E27FC236}">
                <a16:creationId xmlns:a16="http://schemas.microsoft.com/office/drawing/2014/main" id="{7677913D-1688-14FB-3F0D-0D323DED4EAD}"/>
              </a:ext>
            </a:extLst>
          </p:cNvPr>
          <p:cNvSpPr>
            <a:spLocks noGrp="1"/>
          </p:cNvSpPr>
          <p:nvPr>
            <p:ph type="title"/>
          </p:nvPr>
        </p:nvSpPr>
        <p:spPr>
          <a:xfrm>
            <a:off x="839788" y="457200"/>
            <a:ext cx="3932237" cy="1581150"/>
          </a:xfrm>
        </p:spPr>
        <p:txBody>
          <a:bodyPr/>
          <a:lstStyle/>
          <a:p>
            <a:r>
              <a:rPr lang="sl-SI" b="1" dirty="0" err="1">
                <a:solidFill>
                  <a:schemeClr val="accent6">
                    <a:lumMod val="75000"/>
                  </a:schemeClr>
                </a:solidFill>
              </a:rPr>
              <a:t>Why</a:t>
            </a:r>
            <a:r>
              <a:rPr lang="sl-SI" b="1" dirty="0">
                <a:solidFill>
                  <a:schemeClr val="accent6">
                    <a:lumMod val="75000"/>
                  </a:schemeClr>
                </a:solidFill>
              </a:rPr>
              <a:t> </a:t>
            </a:r>
            <a:r>
              <a:rPr lang="sl-SI" b="1" dirty="0" err="1">
                <a:solidFill>
                  <a:schemeClr val="accent6">
                    <a:lumMod val="75000"/>
                  </a:schemeClr>
                </a:solidFill>
              </a:rPr>
              <a:t>adapt</a:t>
            </a:r>
            <a:r>
              <a:rPr lang="sl-SI" b="1" dirty="0">
                <a:solidFill>
                  <a:schemeClr val="accent6">
                    <a:lumMod val="75000"/>
                  </a:schemeClr>
                </a:solidFill>
              </a:rPr>
              <a:t>?</a:t>
            </a:r>
          </a:p>
        </p:txBody>
      </p:sp>
      <p:sp>
        <p:nvSpPr>
          <p:cNvPr id="17" name="Označba mesta besedila 8">
            <a:extLst>
              <a:ext uri="{FF2B5EF4-FFF2-40B4-BE49-F238E27FC236}">
                <a16:creationId xmlns:a16="http://schemas.microsoft.com/office/drawing/2014/main" id="{077F6096-1E44-068F-E304-9B163F8B81E7}"/>
              </a:ext>
            </a:extLst>
          </p:cNvPr>
          <p:cNvSpPr txBox="1">
            <a:spLocks/>
          </p:cNvSpPr>
          <p:nvPr/>
        </p:nvSpPr>
        <p:spPr>
          <a:xfrm>
            <a:off x="5704609" y="4381501"/>
            <a:ext cx="5647602" cy="14874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algn="ctr">
              <a:lnSpc>
                <a:spcPct val="100000"/>
              </a:lnSpc>
            </a:pPr>
            <a:r>
              <a:rPr lang="en-US" sz="2000" b="1" dirty="0">
                <a:solidFill>
                  <a:schemeClr val="accent6">
                    <a:lumMod val="75000"/>
                  </a:schemeClr>
                </a:solidFill>
              </a:rPr>
              <a:t>Small changes make big inclusion.</a:t>
            </a:r>
            <a:endParaRPr lang="sl-SI" sz="2000" b="1" dirty="0">
              <a:solidFill>
                <a:schemeClr val="accent6">
                  <a:lumMod val="75000"/>
                </a:schemeClr>
              </a:solidFill>
            </a:endParaRPr>
          </a:p>
          <a:p>
            <a:pPr algn="ctr">
              <a:lnSpc>
                <a:spcPct val="100000"/>
              </a:lnSpc>
            </a:pPr>
            <a:r>
              <a:rPr lang="sl-SI" sz="2000" b="1" dirty="0" err="1">
                <a:solidFill>
                  <a:schemeClr val="accent6">
                    <a:lumMod val="75000"/>
                  </a:schemeClr>
                </a:solidFill>
              </a:rPr>
              <a:t>Clear</a:t>
            </a:r>
            <a:r>
              <a:rPr lang="sl-SI" sz="2000" b="1" dirty="0">
                <a:solidFill>
                  <a:schemeClr val="accent6">
                    <a:lumMod val="75000"/>
                  </a:schemeClr>
                </a:solidFill>
              </a:rPr>
              <a:t> </a:t>
            </a:r>
            <a:r>
              <a:rPr lang="sl-SI" sz="2000" b="1" dirty="0" err="1">
                <a:solidFill>
                  <a:schemeClr val="accent6">
                    <a:lumMod val="75000"/>
                  </a:schemeClr>
                </a:solidFill>
              </a:rPr>
              <a:t>steps</a:t>
            </a:r>
            <a:r>
              <a:rPr lang="sl-SI" sz="2000" b="1" dirty="0">
                <a:solidFill>
                  <a:schemeClr val="accent6">
                    <a:lumMod val="75000"/>
                  </a:schemeClr>
                </a:solidFill>
              </a:rPr>
              <a:t> = </a:t>
            </a:r>
            <a:r>
              <a:rPr lang="sl-SI" sz="2000" b="1" dirty="0" err="1">
                <a:solidFill>
                  <a:schemeClr val="accent6">
                    <a:lumMod val="75000"/>
                  </a:schemeClr>
                </a:solidFill>
              </a:rPr>
              <a:t>confidence</a:t>
            </a:r>
            <a:r>
              <a:rPr lang="sl-SI" sz="2000" b="1" dirty="0">
                <a:solidFill>
                  <a:schemeClr val="accent6">
                    <a:lumMod val="75000"/>
                  </a:schemeClr>
                </a:solidFill>
              </a:rPr>
              <a:t> &amp; </a:t>
            </a:r>
            <a:r>
              <a:rPr lang="sl-SI" sz="2000" b="1" dirty="0" err="1">
                <a:solidFill>
                  <a:schemeClr val="accent6">
                    <a:lumMod val="75000"/>
                  </a:schemeClr>
                </a:solidFill>
              </a:rPr>
              <a:t>success</a:t>
            </a:r>
            <a:r>
              <a:rPr lang="sl-SI" sz="2000" b="1" dirty="0">
                <a:solidFill>
                  <a:schemeClr val="accent6">
                    <a:lumMod val="75000"/>
                  </a:schemeClr>
                </a:solidFill>
              </a:rPr>
              <a:t>.</a:t>
            </a:r>
          </a:p>
          <a:p>
            <a:pPr algn="ctr">
              <a:lnSpc>
                <a:spcPct val="100000"/>
              </a:lnSpc>
            </a:pPr>
            <a:r>
              <a:rPr lang="en-US" sz="2000" b="1" dirty="0">
                <a:solidFill>
                  <a:schemeClr val="accent6">
                    <a:lumMod val="75000"/>
                  </a:schemeClr>
                </a:solidFill>
              </a:rPr>
              <a:t>Adaptation opens real farm work to everyone.</a:t>
            </a:r>
            <a:endParaRPr lang="sl-SI" sz="2000" b="1" dirty="0">
              <a:solidFill>
                <a:schemeClr val="accent6">
                  <a:lumMod val="75000"/>
                </a:schemeClr>
              </a:solidFill>
            </a:endParaRPr>
          </a:p>
        </p:txBody>
      </p:sp>
      <p:pic>
        <p:nvPicPr>
          <p:cNvPr id="30" name="Slika 29" descr="Slika, ki vsebuje besede oblačila, obutev, sličica, oseba&#10;&#10;Vsebina, ustvarjena z UI, morda ni pravilna.">
            <a:extLst>
              <a:ext uri="{FF2B5EF4-FFF2-40B4-BE49-F238E27FC236}">
                <a16:creationId xmlns:a16="http://schemas.microsoft.com/office/drawing/2014/main" id="{6BDF0B77-EABD-E4F0-D324-85A3C47788A0}"/>
              </a:ext>
            </a:extLst>
          </p:cNvPr>
          <p:cNvPicPr>
            <a:picLocks noChangeAspect="1"/>
          </p:cNvPicPr>
          <p:nvPr/>
        </p:nvPicPr>
        <p:blipFill>
          <a:blip r:embed="rId4"/>
          <a:stretch>
            <a:fillRect/>
          </a:stretch>
        </p:blipFill>
        <p:spPr>
          <a:xfrm>
            <a:off x="5704610" y="1797051"/>
            <a:ext cx="5647601" cy="2419350"/>
          </a:xfrm>
          <a:prstGeom prst="rect">
            <a:avLst/>
          </a:prstGeom>
        </p:spPr>
      </p:pic>
    </p:spTree>
    <p:extLst>
      <p:ext uri="{BB962C8B-B14F-4D97-AF65-F5344CB8AC3E}">
        <p14:creationId xmlns:p14="http://schemas.microsoft.com/office/powerpoint/2010/main" val="2274198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D0EAF0AC-5DD4-BF22-4C5F-79E1BC2FABAF}"/>
            </a:ext>
          </a:extLst>
        </p:cNvPr>
        <p:cNvGrpSpPr/>
        <p:nvPr/>
      </p:nvGrpSpPr>
      <p:grpSpPr>
        <a:xfrm>
          <a:off x="0" y="0"/>
          <a:ext cx="0" cy="0"/>
          <a:chOff x="0" y="0"/>
          <a:chExt cx="0" cy="0"/>
        </a:xfrm>
      </p:grpSpPr>
      <p:sp>
        <p:nvSpPr>
          <p:cNvPr id="5" name="Naslov 4">
            <a:extLst>
              <a:ext uri="{FF2B5EF4-FFF2-40B4-BE49-F238E27FC236}">
                <a16:creationId xmlns:a16="http://schemas.microsoft.com/office/drawing/2014/main" id="{D30CD044-263E-CA34-8866-EE036FE8F0FF}"/>
              </a:ext>
            </a:extLst>
          </p:cNvPr>
          <p:cNvSpPr>
            <a:spLocks noGrp="1"/>
          </p:cNvSpPr>
          <p:nvPr>
            <p:ph type="title"/>
          </p:nvPr>
        </p:nvSpPr>
        <p:spPr/>
        <p:txBody>
          <a:bodyPr/>
          <a:lstStyle/>
          <a:p>
            <a:r>
              <a:rPr lang="sl-SI" b="1" dirty="0" err="1">
                <a:solidFill>
                  <a:schemeClr val="accent6">
                    <a:lumMod val="75000"/>
                  </a:schemeClr>
                </a:solidFill>
              </a:rPr>
              <a:t>Who</a:t>
            </a:r>
            <a:r>
              <a:rPr lang="sl-SI" b="1" dirty="0">
                <a:solidFill>
                  <a:schemeClr val="accent6">
                    <a:lumMod val="75000"/>
                  </a:schemeClr>
                </a:solidFill>
              </a:rPr>
              <a:t> </a:t>
            </a:r>
            <a:r>
              <a:rPr lang="sl-SI" b="1" dirty="0" err="1">
                <a:solidFill>
                  <a:schemeClr val="accent6">
                    <a:lumMod val="75000"/>
                  </a:schemeClr>
                </a:solidFill>
              </a:rPr>
              <a:t>We</a:t>
            </a:r>
            <a:r>
              <a:rPr lang="sl-SI" b="1" dirty="0">
                <a:solidFill>
                  <a:schemeClr val="accent6">
                    <a:lumMod val="75000"/>
                  </a:schemeClr>
                </a:solidFill>
              </a:rPr>
              <a:t> </a:t>
            </a:r>
            <a:r>
              <a:rPr lang="sl-SI" b="1" dirty="0" err="1">
                <a:solidFill>
                  <a:schemeClr val="accent6">
                    <a:lumMod val="75000"/>
                  </a:schemeClr>
                </a:solidFill>
              </a:rPr>
              <a:t>Welcome</a:t>
            </a:r>
            <a:endParaRPr lang="sl-SI" dirty="0">
              <a:solidFill>
                <a:schemeClr val="accent6">
                  <a:lumMod val="75000"/>
                </a:schemeClr>
              </a:solidFill>
            </a:endParaRPr>
          </a:p>
        </p:txBody>
      </p:sp>
      <p:sp>
        <p:nvSpPr>
          <p:cNvPr id="6" name="Označba mesta besedila 5">
            <a:extLst>
              <a:ext uri="{FF2B5EF4-FFF2-40B4-BE49-F238E27FC236}">
                <a16:creationId xmlns:a16="http://schemas.microsoft.com/office/drawing/2014/main" id="{2F06A7B6-35DA-1F23-90F7-E5919F6A4A5E}"/>
              </a:ext>
            </a:extLst>
          </p:cNvPr>
          <p:cNvSpPr>
            <a:spLocks noGrp="1"/>
          </p:cNvSpPr>
          <p:nvPr>
            <p:ph type="body" idx="1"/>
          </p:nvPr>
        </p:nvSpPr>
        <p:spPr>
          <a:xfrm>
            <a:off x="5180012" y="1390154"/>
            <a:ext cx="6172200" cy="984250"/>
          </a:xfrm>
        </p:spPr>
        <p:txBody>
          <a:bodyPr>
            <a:normAutofit/>
          </a:bodyPr>
          <a:lstStyle/>
          <a:p>
            <a:pPr marL="25400" indent="0" algn="ctr">
              <a:lnSpc>
                <a:spcPct val="100000"/>
              </a:lnSpc>
              <a:buNone/>
            </a:pPr>
            <a:r>
              <a:rPr lang="en-US" sz="2000" b="1" dirty="0">
                <a:solidFill>
                  <a:schemeClr val="accent6">
                    <a:lumMod val="75000"/>
                  </a:schemeClr>
                </a:solidFill>
              </a:rPr>
              <a:t>Each group brings strengths – adapting tasks allows everyone to participate.</a:t>
            </a:r>
            <a:endParaRPr lang="sl-SI" sz="2000" b="1" dirty="0">
              <a:solidFill>
                <a:schemeClr val="accent6">
                  <a:lumMod val="75000"/>
                </a:schemeClr>
              </a:solidFill>
            </a:endParaRPr>
          </a:p>
        </p:txBody>
      </p:sp>
      <p:sp>
        <p:nvSpPr>
          <p:cNvPr id="7" name="Označba mesta besedila 6">
            <a:extLst>
              <a:ext uri="{FF2B5EF4-FFF2-40B4-BE49-F238E27FC236}">
                <a16:creationId xmlns:a16="http://schemas.microsoft.com/office/drawing/2014/main" id="{907073AC-F5C2-D4A3-AAFF-DADCC8E23330}"/>
              </a:ext>
            </a:extLst>
          </p:cNvPr>
          <p:cNvSpPr>
            <a:spLocks noGrp="1"/>
          </p:cNvSpPr>
          <p:nvPr>
            <p:ph type="body" idx="2"/>
          </p:nvPr>
        </p:nvSpPr>
        <p:spPr>
          <a:xfrm>
            <a:off x="660400" y="2247900"/>
            <a:ext cx="4111625" cy="3621088"/>
          </a:xfrm>
        </p:spPr>
        <p:txBody>
          <a:bodyPr>
            <a:normAutofit/>
          </a:bodyPr>
          <a:lstStyle/>
          <a:p>
            <a:pPr marL="514350" indent="-285750">
              <a:lnSpc>
                <a:spcPct val="100000"/>
              </a:lnSpc>
              <a:buFontTx/>
              <a:buChar char="-"/>
            </a:pPr>
            <a:r>
              <a:rPr lang="en-US" sz="1800" dirty="0"/>
              <a:t>Social farming creates space for </a:t>
            </a:r>
            <a:r>
              <a:rPr lang="en-US" sz="1800" i="1" dirty="0"/>
              <a:t>everyone</a:t>
            </a:r>
            <a:r>
              <a:rPr lang="en-US" sz="1800" dirty="0"/>
              <a:t> to belong</a:t>
            </a:r>
            <a:r>
              <a:rPr lang="sl-SI" sz="1800" dirty="0"/>
              <a:t>: </a:t>
            </a:r>
            <a:r>
              <a:rPr lang="sl-SI" sz="1800" b="1" i="1" dirty="0"/>
              <a:t>e</a:t>
            </a:r>
            <a:r>
              <a:rPr lang="en-US" sz="1800" b="1" i="1" dirty="0" err="1"/>
              <a:t>lderly</a:t>
            </a:r>
            <a:r>
              <a:rPr lang="sl-SI" sz="1800" b="1" i="1" dirty="0"/>
              <a:t>,</a:t>
            </a:r>
            <a:r>
              <a:rPr lang="en-US" sz="1800" b="1" i="1" dirty="0"/>
              <a:t> </a:t>
            </a:r>
            <a:r>
              <a:rPr lang="sl-SI" sz="1800" b="1" i="1" dirty="0"/>
              <a:t>p</a:t>
            </a:r>
            <a:r>
              <a:rPr lang="en-US" sz="1800" b="1" i="1" dirty="0" err="1"/>
              <a:t>eople</a:t>
            </a:r>
            <a:r>
              <a:rPr lang="en-US" sz="1800" b="1" i="1" dirty="0"/>
              <a:t> with disabilities</a:t>
            </a:r>
            <a:r>
              <a:rPr lang="sl-SI" sz="1800" b="1" i="1" dirty="0"/>
              <a:t>,</a:t>
            </a:r>
            <a:r>
              <a:rPr lang="en-US" sz="1800" b="1" i="1" dirty="0"/>
              <a:t> </a:t>
            </a:r>
            <a:r>
              <a:rPr lang="sl-SI" sz="1800" b="1" i="1" dirty="0"/>
              <a:t>y</a:t>
            </a:r>
            <a:r>
              <a:rPr lang="en-US" sz="1800" b="1" i="1" dirty="0" err="1"/>
              <a:t>outh</a:t>
            </a:r>
            <a:r>
              <a:rPr lang="en-US" sz="1800" b="1" i="1" dirty="0"/>
              <a:t> at risk</a:t>
            </a:r>
            <a:r>
              <a:rPr lang="sl-SI" sz="1800" b="1" i="1" dirty="0"/>
              <a:t>, </a:t>
            </a:r>
            <a:r>
              <a:rPr lang="en-US" sz="1800" b="1" i="1" dirty="0"/>
              <a:t> </a:t>
            </a:r>
            <a:r>
              <a:rPr lang="sl-SI" sz="1800" b="1" i="1" dirty="0"/>
              <a:t>m</a:t>
            </a:r>
            <a:r>
              <a:rPr lang="en-US" sz="1800" b="1" i="1" dirty="0" err="1"/>
              <a:t>ental</a:t>
            </a:r>
            <a:r>
              <a:rPr lang="en-US" sz="1800" b="1" i="1" dirty="0"/>
              <a:t> health recovery</a:t>
            </a:r>
            <a:r>
              <a:rPr lang="sl-SI" sz="1800" b="1" i="1" dirty="0"/>
              <a:t>, m</a:t>
            </a:r>
            <a:r>
              <a:rPr lang="en-US" sz="1800" b="1" i="1" dirty="0" err="1"/>
              <a:t>igrants</a:t>
            </a:r>
            <a:r>
              <a:rPr lang="sl-SI" sz="1800" b="1" i="1" dirty="0"/>
              <a:t>,</a:t>
            </a:r>
            <a:r>
              <a:rPr lang="en-US" sz="1800" b="1" i="1" dirty="0"/>
              <a:t> </a:t>
            </a:r>
            <a:r>
              <a:rPr lang="sl-SI" sz="1800" b="1" i="1" dirty="0"/>
              <a:t>p</a:t>
            </a:r>
            <a:r>
              <a:rPr lang="en-US" sz="1800" b="1" i="1" dirty="0" err="1"/>
              <a:t>eople</a:t>
            </a:r>
            <a:r>
              <a:rPr lang="en-US" sz="1800" b="1" i="1" dirty="0"/>
              <a:t> in recovery</a:t>
            </a:r>
            <a:endParaRPr lang="sl-SI" sz="1800" b="1" i="1" dirty="0"/>
          </a:p>
          <a:p>
            <a:pPr marL="514350" indent="-285750">
              <a:lnSpc>
                <a:spcPct val="100000"/>
              </a:lnSpc>
              <a:buFontTx/>
              <a:buChar char="-"/>
            </a:pPr>
            <a:r>
              <a:rPr lang="en-US" sz="1800" dirty="0"/>
              <a:t>Each group brings unique strengths and faces different barriers.</a:t>
            </a:r>
            <a:endParaRPr lang="sl-SI" sz="1800" dirty="0"/>
          </a:p>
          <a:p>
            <a:pPr marL="514350" indent="-285750">
              <a:lnSpc>
                <a:spcPct val="100000"/>
              </a:lnSpc>
              <a:buFontTx/>
              <a:buChar char="-"/>
            </a:pPr>
            <a:r>
              <a:rPr lang="en-US" sz="1800" dirty="0"/>
              <a:t>Adapting tasks ensures participation, dignity and real contribution.</a:t>
            </a:r>
            <a:endParaRPr lang="sl-SI" sz="1800" dirty="0"/>
          </a:p>
        </p:txBody>
      </p:sp>
      <p:pic>
        <p:nvPicPr>
          <p:cNvPr id="10" name="Slika 9" descr="Slika, ki vsebuje besede oblačila, obutev, fant, risanka&#10;&#10;Vsebina, ustvarjena z UI, morda ni pravilna.">
            <a:extLst>
              <a:ext uri="{FF2B5EF4-FFF2-40B4-BE49-F238E27FC236}">
                <a16:creationId xmlns:a16="http://schemas.microsoft.com/office/drawing/2014/main" id="{C9D3B7AA-7DD6-4FBE-3DBF-DB567D275CFE}"/>
              </a:ext>
            </a:extLst>
          </p:cNvPr>
          <p:cNvPicPr>
            <a:picLocks noChangeAspect="1"/>
          </p:cNvPicPr>
          <p:nvPr/>
        </p:nvPicPr>
        <p:blipFill>
          <a:blip r:embed="rId4"/>
          <a:stretch>
            <a:fillRect/>
          </a:stretch>
        </p:blipFill>
        <p:spPr>
          <a:xfrm>
            <a:off x="5180012" y="2668091"/>
            <a:ext cx="6172200" cy="2780705"/>
          </a:xfrm>
          <a:prstGeom prst="rect">
            <a:avLst/>
          </a:prstGeom>
        </p:spPr>
      </p:pic>
    </p:spTree>
    <p:extLst>
      <p:ext uri="{BB962C8B-B14F-4D97-AF65-F5344CB8AC3E}">
        <p14:creationId xmlns:p14="http://schemas.microsoft.com/office/powerpoint/2010/main" val="1402487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425FFEFB-D75E-4356-3398-E9E551391D6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5F8DF2A0-BFDF-1015-FA69-8E108090BD45}"/>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200" b="1" dirty="0" err="1">
                <a:solidFill>
                  <a:schemeClr val="accent6">
                    <a:lumMod val="75000"/>
                  </a:schemeClr>
                </a:solidFill>
              </a:rPr>
              <a:t>Assessment</a:t>
            </a:r>
            <a:r>
              <a:rPr lang="sl-SI" sz="3200" b="1" dirty="0">
                <a:solidFill>
                  <a:schemeClr val="accent6">
                    <a:lumMod val="75000"/>
                  </a:schemeClr>
                </a:solidFill>
              </a:rPr>
              <a:t>: 4 </a:t>
            </a:r>
            <a:r>
              <a:rPr lang="sl-SI" sz="3200" b="1" dirty="0" err="1">
                <a:solidFill>
                  <a:schemeClr val="accent6">
                    <a:lumMod val="75000"/>
                  </a:schemeClr>
                </a:solidFill>
              </a:rPr>
              <a:t>Lenses</a:t>
            </a:r>
            <a:endParaRPr lang="sl-SI" sz="32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24F58753-CD83-48E0-2B14-18E0BC8AF03C}"/>
              </a:ext>
            </a:extLst>
          </p:cNvPr>
          <p:cNvSpPr>
            <a:spLocks noGrp="1"/>
          </p:cNvSpPr>
          <p:nvPr>
            <p:ph type="body" idx="2"/>
          </p:nvPr>
        </p:nvSpPr>
        <p:spPr>
          <a:xfrm>
            <a:off x="836612" y="1559855"/>
            <a:ext cx="4708154" cy="1955073"/>
          </a:xfrm>
        </p:spPr>
        <p:txBody>
          <a:bodyPr>
            <a:normAutofit fontScale="85000" lnSpcReduction="20000"/>
          </a:bodyPr>
          <a:lstStyle/>
          <a:p>
            <a:pPr marL="114300" indent="0" algn="just">
              <a:lnSpc>
                <a:spcPct val="120000"/>
              </a:lnSpc>
              <a:buNone/>
            </a:pPr>
            <a:r>
              <a:rPr lang="en-US" sz="2100" dirty="0"/>
              <a:t>When including vulnerable groups in farm work the first step is to understand their abilities and needs. Assessment does not mean formal testing – it means observing, listening and using simple activities to discover where each person can thrive.</a:t>
            </a:r>
            <a:endParaRPr lang="sl-SI" sz="2100" dirty="0"/>
          </a:p>
          <a:p>
            <a:pPr marL="114300" indent="0" algn="just">
              <a:lnSpc>
                <a:spcPct val="120000"/>
              </a:lnSpc>
              <a:buNone/>
            </a:pPr>
            <a:endParaRPr lang="en-US" sz="2100" dirty="0"/>
          </a:p>
          <a:p>
            <a:pPr marL="114300" indent="0" algn="just">
              <a:buNone/>
            </a:pPr>
            <a:endParaRPr lang="sl-SI" dirty="0"/>
          </a:p>
        </p:txBody>
      </p:sp>
      <p:sp>
        <p:nvSpPr>
          <p:cNvPr id="6" name="Označba mesta besedila 5">
            <a:extLst>
              <a:ext uri="{FF2B5EF4-FFF2-40B4-BE49-F238E27FC236}">
                <a16:creationId xmlns:a16="http://schemas.microsoft.com/office/drawing/2014/main" id="{F29A2D79-6D20-595D-7CE3-65BC38CBEA22}"/>
              </a:ext>
            </a:extLst>
          </p:cNvPr>
          <p:cNvSpPr>
            <a:spLocks noGrp="1"/>
          </p:cNvSpPr>
          <p:nvPr>
            <p:ph type="body" idx="4"/>
          </p:nvPr>
        </p:nvSpPr>
        <p:spPr>
          <a:xfrm>
            <a:off x="485438" y="4892888"/>
            <a:ext cx="10393362" cy="1482791"/>
          </a:xfrm>
        </p:spPr>
        <p:txBody>
          <a:bodyPr>
            <a:noAutofit/>
          </a:bodyPr>
          <a:lstStyle/>
          <a:p>
            <a:pPr marL="114300" indent="0" algn="ctr">
              <a:lnSpc>
                <a:spcPct val="120000"/>
              </a:lnSpc>
              <a:buNone/>
            </a:pPr>
            <a:r>
              <a:rPr lang="en-US" sz="2000" b="1" dirty="0">
                <a:solidFill>
                  <a:schemeClr val="accent6">
                    <a:lumMod val="75000"/>
                  </a:schemeClr>
                </a:solidFill>
              </a:rPr>
              <a:t>Assessment is the foundation of successful task adaptation – once we know where a person is strong and where they need support, we can create an inclusive, safe and motivating work environment.</a:t>
            </a:r>
            <a:endParaRPr lang="sl-SI" sz="2000" b="1" dirty="0">
              <a:solidFill>
                <a:schemeClr val="accent6">
                  <a:lumMod val="75000"/>
                </a:schemeClr>
              </a:solidFill>
            </a:endParaRPr>
          </a:p>
        </p:txBody>
      </p:sp>
      <p:sp>
        <p:nvSpPr>
          <p:cNvPr id="8" name="PoljeZBesedilom 7">
            <a:extLst>
              <a:ext uri="{FF2B5EF4-FFF2-40B4-BE49-F238E27FC236}">
                <a16:creationId xmlns:a16="http://schemas.microsoft.com/office/drawing/2014/main" id="{5F95A081-2AD2-4E98-27AB-30D7E9AE77ED}"/>
              </a:ext>
            </a:extLst>
          </p:cNvPr>
          <p:cNvSpPr txBox="1"/>
          <p:nvPr/>
        </p:nvSpPr>
        <p:spPr>
          <a:xfrm>
            <a:off x="836612" y="3723337"/>
            <a:ext cx="4708154" cy="1169551"/>
          </a:xfrm>
          <a:prstGeom prst="rect">
            <a:avLst/>
          </a:prstGeom>
          <a:noFill/>
        </p:spPr>
        <p:txBody>
          <a:bodyPr wrap="square">
            <a:spAutoFit/>
          </a:bodyPr>
          <a:lstStyle/>
          <a:p>
            <a:pPr marL="114300" indent="0" algn="just">
              <a:buNone/>
            </a:pPr>
            <a:r>
              <a:rPr lang="en-US" b="1" i="1" dirty="0">
                <a:solidFill>
                  <a:schemeClr val="tx1">
                    <a:lumMod val="65000"/>
                    <a:lumOff val="35000"/>
                  </a:schemeClr>
                </a:solidFill>
              </a:rPr>
              <a:t>Practical examples: </a:t>
            </a:r>
            <a:r>
              <a:rPr lang="en-US" i="1" dirty="0">
                <a:solidFill>
                  <a:schemeClr val="tx1">
                    <a:lumMod val="65000"/>
                    <a:lumOff val="35000"/>
                  </a:schemeClr>
                </a:solidFill>
              </a:rPr>
              <a:t>someone who cannot lift heavy crates may be excellent at sorting herbs; a person who struggles with long instructions may succeed if tasks are broken into smaller steps or supported with visual cues.</a:t>
            </a:r>
          </a:p>
        </p:txBody>
      </p:sp>
      <p:pic>
        <p:nvPicPr>
          <p:cNvPr id="10" name="Slika 9">
            <a:extLst>
              <a:ext uri="{FF2B5EF4-FFF2-40B4-BE49-F238E27FC236}">
                <a16:creationId xmlns:a16="http://schemas.microsoft.com/office/drawing/2014/main" id="{8562BA69-9A30-9609-C910-91F016901910}"/>
              </a:ext>
            </a:extLst>
          </p:cNvPr>
          <p:cNvPicPr>
            <a:picLocks noChangeAspect="1"/>
          </p:cNvPicPr>
          <p:nvPr/>
        </p:nvPicPr>
        <p:blipFill>
          <a:blip r:embed="rId4"/>
          <a:stretch>
            <a:fillRect/>
          </a:stretch>
        </p:blipFill>
        <p:spPr>
          <a:xfrm>
            <a:off x="5739186" y="1690688"/>
            <a:ext cx="5619378" cy="2996270"/>
          </a:xfrm>
          <a:prstGeom prst="rect">
            <a:avLst/>
          </a:prstGeom>
        </p:spPr>
      </p:pic>
    </p:spTree>
    <p:extLst>
      <p:ext uri="{BB962C8B-B14F-4D97-AF65-F5344CB8AC3E}">
        <p14:creationId xmlns:p14="http://schemas.microsoft.com/office/powerpoint/2010/main" val="840804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A172F032-7232-5989-53F6-B9EBCE45392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0F2F6676-21E8-BD71-2D99-04BAB38E7FF7}"/>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Quick</a:t>
            </a:r>
            <a:r>
              <a:rPr lang="sl-SI" sz="3600" b="1" dirty="0">
                <a:solidFill>
                  <a:schemeClr val="accent6">
                    <a:lumMod val="75000"/>
                  </a:schemeClr>
                </a:solidFill>
              </a:rPr>
              <a:t> </a:t>
            </a:r>
            <a:r>
              <a:rPr lang="sl-SI" sz="3600" b="1" dirty="0" err="1">
                <a:solidFill>
                  <a:schemeClr val="accent6">
                    <a:lumMod val="75000"/>
                  </a:schemeClr>
                </a:solidFill>
              </a:rPr>
              <a:t>Assessment</a:t>
            </a:r>
            <a:r>
              <a:rPr lang="sl-SI" sz="3600" b="1" dirty="0">
                <a:solidFill>
                  <a:schemeClr val="accent6">
                    <a:lumMod val="75000"/>
                  </a:schemeClr>
                </a:solidFill>
              </a:rPr>
              <a:t> </a:t>
            </a:r>
            <a:r>
              <a:rPr lang="sl-SI" sz="3600" b="1" dirty="0" err="1">
                <a:solidFill>
                  <a:schemeClr val="accent6">
                    <a:lumMod val="75000"/>
                  </a:schemeClr>
                </a:solidFill>
              </a:rPr>
              <a:t>Starters</a:t>
            </a:r>
            <a:endParaRPr lang="sl-SI" sz="36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6605CABD-B114-6C1E-CC7D-3151216147A4}"/>
              </a:ext>
            </a:extLst>
          </p:cNvPr>
          <p:cNvSpPr>
            <a:spLocks noGrp="1"/>
          </p:cNvSpPr>
          <p:nvPr>
            <p:ph type="body" idx="2"/>
          </p:nvPr>
        </p:nvSpPr>
        <p:spPr>
          <a:xfrm>
            <a:off x="839788" y="1720850"/>
            <a:ext cx="5865812" cy="2012950"/>
          </a:xfrm>
        </p:spPr>
        <p:txBody>
          <a:bodyPr>
            <a:noAutofit/>
          </a:bodyPr>
          <a:lstStyle/>
          <a:p>
            <a:pPr marL="114300" indent="0" algn="just">
              <a:lnSpc>
                <a:spcPct val="120000"/>
              </a:lnSpc>
              <a:buNone/>
            </a:pPr>
            <a:r>
              <a:rPr lang="en-US" sz="2000" dirty="0"/>
              <a:t>When starting with new participants it helps to keep tasks small, simple and safe. These first activities are not about productivity – they are about getting to know a person’s rhythm, strengths and where support might be needed</a:t>
            </a:r>
            <a:r>
              <a:rPr lang="sl-SI" sz="2000" dirty="0"/>
              <a:t>.</a:t>
            </a:r>
          </a:p>
        </p:txBody>
      </p:sp>
      <p:sp>
        <p:nvSpPr>
          <p:cNvPr id="6" name="Označba mesta besedila 5">
            <a:extLst>
              <a:ext uri="{FF2B5EF4-FFF2-40B4-BE49-F238E27FC236}">
                <a16:creationId xmlns:a16="http://schemas.microsoft.com/office/drawing/2014/main" id="{184BDC42-1341-3EE3-8413-0084777BE4B4}"/>
              </a:ext>
            </a:extLst>
          </p:cNvPr>
          <p:cNvSpPr>
            <a:spLocks noGrp="1"/>
          </p:cNvSpPr>
          <p:nvPr>
            <p:ph type="body" idx="4"/>
          </p:nvPr>
        </p:nvSpPr>
        <p:spPr>
          <a:xfrm>
            <a:off x="839788" y="4046538"/>
            <a:ext cx="5865812" cy="2087562"/>
          </a:xfrm>
        </p:spPr>
        <p:txBody>
          <a:bodyPr>
            <a:noAutofit/>
          </a:bodyPr>
          <a:lstStyle/>
          <a:p>
            <a:pPr marL="114300" indent="0" algn="ctr">
              <a:lnSpc>
                <a:spcPct val="120000"/>
              </a:lnSpc>
              <a:buNone/>
            </a:pPr>
            <a:r>
              <a:rPr lang="en-US" sz="2200" b="1" dirty="0">
                <a:solidFill>
                  <a:schemeClr val="accent6">
                    <a:lumMod val="75000"/>
                  </a:schemeClr>
                </a:solidFill>
              </a:rPr>
              <a:t>Quick starter tasks are simple, safe, and revealing – they help build trust and give mentors the insights needed to match participants with the right farm work.</a:t>
            </a:r>
            <a:endParaRPr lang="sl-SI" sz="2200" b="1" dirty="0">
              <a:solidFill>
                <a:schemeClr val="accent6">
                  <a:lumMod val="75000"/>
                </a:schemeClr>
              </a:solidFill>
            </a:endParaRPr>
          </a:p>
        </p:txBody>
      </p:sp>
      <p:sp>
        <p:nvSpPr>
          <p:cNvPr id="3" name="Označba mesta besedila 5">
            <a:extLst>
              <a:ext uri="{FF2B5EF4-FFF2-40B4-BE49-F238E27FC236}">
                <a16:creationId xmlns:a16="http://schemas.microsoft.com/office/drawing/2014/main" id="{29BBE6CA-0377-DB68-BBC6-8F4EF2F5878E}"/>
              </a:ext>
            </a:extLst>
          </p:cNvPr>
          <p:cNvSpPr txBox="1">
            <a:spLocks/>
          </p:cNvSpPr>
          <p:nvPr/>
        </p:nvSpPr>
        <p:spPr>
          <a:xfrm>
            <a:off x="7089775" y="4754562"/>
            <a:ext cx="4262437" cy="94297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lnSpc>
                <a:spcPct val="120000"/>
              </a:lnSpc>
              <a:buNone/>
            </a:pPr>
            <a:r>
              <a:rPr lang="en-US" sz="1600" dirty="0">
                <a:solidFill>
                  <a:schemeClr val="tx1"/>
                </a:solidFill>
              </a:rPr>
              <a:t>These short tasks are not about output but about discovering strengths and building confidence from the very first day.</a:t>
            </a:r>
            <a:endParaRPr lang="sl-SI" sz="1600" b="1" dirty="0">
              <a:solidFill>
                <a:schemeClr val="tx1"/>
              </a:solidFill>
            </a:endParaRPr>
          </a:p>
        </p:txBody>
      </p:sp>
      <p:pic>
        <p:nvPicPr>
          <p:cNvPr id="3076" name="Picture 4" descr="Ustvarjena slika">
            <a:extLst>
              <a:ext uri="{FF2B5EF4-FFF2-40B4-BE49-F238E27FC236}">
                <a16:creationId xmlns:a16="http://schemas.microsoft.com/office/drawing/2014/main" id="{0698D206-639E-ACA6-9A2B-74F0D6AACE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7563" y="1863198"/>
            <a:ext cx="4184649" cy="2789766"/>
          </a:xfrm>
          <a:prstGeom prst="rect">
            <a:avLst/>
          </a:prstGeom>
          <a:noFill/>
          <a:extLst>
            <a:ext uri="{909E8E84-426E-40DD-AFC4-6F175D3DCCD1}">
              <a14:hiddenFill xmlns:a14="http://schemas.microsoft.com/office/drawing/2010/main">
                <a:solidFill>
                  <a:srgbClr val="FFFFFF"/>
                </a:solidFill>
              </a14:hiddenFill>
            </a:ext>
          </a:extLst>
        </p:spPr>
      </p:pic>
      <p:sp>
        <p:nvSpPr>
          <p:cNvPr id="7" name="Označba mesta besedila 3">
            <a:extLst>
              <a:ext uri="{FF2B5EF4-FFF2-40B4-BE49-F238E27FC236}">
                <a16:creationId xmlns:a16="http://schemas.microsoft.com/office/drawing/2014/main" id="{E67096C6-C7D0-C4CD-7EFD-C00541E9D0E5}"/>
              </a:ext>
            </a:extLst>
          </p:cNvPr>
          <p:cNvSpPr txBox="1">
            <a:spLocks/>
          </p:cNvSpPr>
          <p:nvPr/>
        </p:nvSpPr>
        <p:spPr>
          <a:xfrm>
            <a:off x="7131049" y="1361546"/>
            <a:ext cx="4257675" cy="501652"/>
          </a:xfrm>
          <a:prstGeom prst="rect">
            <a:avLst/>
          </a:prstGeom>
          <a:noFill/>
          <a:ln>
            <a:noFill/>
          </a:ln>
        </p:spPr>
        <p:txBody>
          <a:bodyPr spcFirstLastPara="1" wrap="square" lIns="91425" tIns="45700" rIns="91425" bIns="45700" anchor="t" anchorCtr="0">
            <a:normAutofit fontScale="32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nSpc>
                <a:spcPct val="120000"/>
              </a:lnSpc>
              <a:buFont typeface="Arial"/>
              <a:buNone/>
            </a:pPr>
            <a:r>
              <a:rPr lang="en-US" sz="5000" dirty="0"/>
              <a:t>Examples of quick starters:</a:t>
            </a:r>
          </a:p>
          <a:p>
            <a:pPr marL="114300" indent="0" algn="just">
              <a:buFont typeface="Arial"/>
              <a:buNone/>
            </a:pPr>
            <a:endParaRPr lang="sl-SI" dirty="0"/>
          </a:p>
        </p:txBody>
      </p:sp>
    </p:spTree>
    <p:extLst>
      <p:ext uri="{BB962C8B-B14F-4D97-AF65-F5344CB8AC3E}">
        <p14:creationId xmlns:p14="http://schemas.microsoft.com/office/powerpoint/2010/main" val="1003144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00929447-F9A4-E02D-F6BD-15FF0C97896E}"/>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9920FDF3-F514-AE43-C399-DC57821D9E9E}"/>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The</a:t>
            </a:r>
            <a:r>
              <a:rPr lang="sl-SI" sz="3600" b="1" dirty="0">
                <a:solidFill>
                  <a:schemeClr val="accent6">
                    <a:lumMod val="75000"/>
                  </a:schemeClr>
                </a:solidFill>
              </a:rPr>
              <a:t> </a:t>
            </a:r>
            <a:r>
              <a:rPr lang="sl-SI" sz="3600" b="1" dirty="0" err="1">
                <a:solidFill>
                  <a:schemeClr val="accent6">
                    <a:lumMod val="75000"/>
                  </a:schemeClr>
                </a:solidFill>
              </a:rPr>
              <a:t>Task</a:t>
            </a:r>
            <a:r>
              <a:rPr lang="sl-SI" sz="3600" b="1" dirty="0">
                <a:solidFill>
                  <a:schemeClr val="accent6">
                    <a:lumMod val="75000"/>
                  </a:schemeClr>
                </a:solidFill>
              </a:rPr>
              <a:t> </a:t>
            </a:r>
            <a:r>
              <a:rPr lang="sl-SI" sz="3600" b="1" dirty="0" err="1">
                <a:solidFill>
                  <a:schemeClr val="accent6">
                    <a:lumMod val="75000"/>
                  </a:schemeClr>
                </a:solidFill>
              </a:rPr>
              <a:t>Spectrum</a:t>
            </a:r>
            <a:endParaRPr lang="sl-SI" sz="36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5C6EBE1A-88E0-0CB8-CC40-645DAAFC3BF7}"/>
              </a:ext>
            </a:extLst>
          </p:cNvPr>
          <p:cNvSpPr>
            <a:spLocks noGrp="1"/>
          </p:cNvSpPr>
          <p:nvPr>
            <p:ph type="body" idx="2"/>
          </p:nvPr>
        </p:nvSpPr>
        <p:spPr>
          <a:xfrm>
            <a:off x="839788" y="1720850"/>
            <a:ext cx="5256212" cy="3321050"/>
          </a:xfrm>
        </p:spPr>
        <p:txBody>
          <a:bodyPr>
            <a:noAutofit/>
          </a:bodyPr>
          <a:lstStyle/>
          <a:p>
            <a:pPr marL="114300" indent="0" algn="just">
              <a:lnSpc>
                <a:spcPct val="120000"/>
              </a:lnSpc>
              <a:buNone/>
            </a:pPr>
            <a:r>
              <a:rPr lang="en-US" sz="2000" dirty="0"/>
              <a:t>On a farm, there are many different kinds of tasks – some are repetitive, some require precision, others are creative and some are more physically demanding. Each category offers opportunities for different people to shine. By recognizing this spectrum, mentors can assign work that matches participants’ strengths and keeps everyone engaged.</a:t>
            </a:r>
            <a:endParaRPr lang="sl-SI" sz="2000" dirty="0"/>
          </a:p>
        </p:txBody>
      </p:sp>
      <p:sp>
        <p:nvSpPr>
          <p:cNvPr id="6" name="Označba mesta besedila 5">
            <a:extLst>
              <a:ext uri="{FF2B5EF4-FFF2-40B4-BE49-F238E27FC236}">
                <a16:creationId xmlns:a16="http://schemas.microsoft.com/office/drawing/2014/main" id="{7AB5FE2D-4F57-24D1-BBB4-A39A1754CD1F}"/>
              </a:ext>
            </a:extLst>
          </p:cNvPr>
          <p:cNvSpPr>
            <a:spLocks noGrp="1"/>
          </p:cNvSpPr>
          <p:nvPr>
            <p:ph type="body" idx="4"/>
          </p:nvPr>
        </p:nvSpPr>
        <p:spPr>
          <a:xfrm>
            <a:off x="839788" y="5092700"/>
            <a:ext cx="10272712" cy="1041400"/>
          </a:xfrm>
        </p:spPr>
        <p:txBody>
          <a:bodyPr>
            <a:noAutofit/>
          </a:bodyPr>
          <a:lstStyle/>
          <a:p>
            <a:pPr marL="114300" indent="0" algn="ctr">
              <a:lnSpc>
                <a:spcPct val="120000"/>
              </a:lnSpc>
              <a:buNone/>
            </a:pPr>
            <a:r>
              <a:rPr lang="en-US" sz="2000" b="1" dirty="0">
                <a:solidFill>
                  <a:schemeClr val="accent6">
                    <a:lumMod val="75000"/>
                  </a:schemeClr>
                </a:solidFill>
              </a:rPr>
              <a:t>Every farm task can be adapted and has a place on the spectrum. By balancing complexity and physical effort we can make sure each participant contributes meaningfully and safely.</a:t>
            </a:r>
            <a:endParaRPr lang="sl-SI" sz="2000" b="1" dirty="0">
              <a:solidFill>
                <a:schemeClr val="accent6">
                  <a:lumMod val="75000"/>
                </a:schemeClr>
              </a:solidFill>
            </a:endParaRPr>
          </a:p>
        </p:txBody>
      </p:sp>
      <p:pic>
        <p:nvPicPr>
          <p:cNvPr id="10" name="Slika 9" descr="Slika, ki vsebuje besede besedilo, oprema za kuhinjo&#10;&#10;Vsebina, ustvarjena z UI, morda ni pravilna.">
            <a:extLst>
              <a:ext uri="{FF2B5EF4-FFF2-40B4-BE49-F238E27FC236}">
                <a16:creationId xmlns:a16="http://schemas.microsoft.com/office/drawing/2014/main" id="{27F1409D-D4DF-43F5-578A-12B663C94400}"/>
              </a:ext>
            </a:extLst>
          </p:cNvPr>
          <p:cNvPicPr>
            <a:picLocks noChangeAspect="1"/>
          </p:cNvPicPr>
          <p:nvPr/>
        </p:nvPicPr>
        <p:blipFill>
          <a:blip r:embed="rId4"/>
          <a:stretch>
            <a:fillRect/>
          </a:stretch>
        </p:blipFill>
        <p:spPr>
          <a:xfrm>
            <a:off x="6955949" y="1441450"/>
            <a:ext cx="4156551" cy="3600450"/>
          </a:xfrm>
          <a:prstGeom prst="rect">
            <a:avLst/>
          </a:prstGeom>
        </p:spPr>
      </p:pic>
    </p:spTree>
    <p:extLst>
      <p:ext uri="{BB962C8B-B14F-4D97-AF65-F5344CB8AC3E}">
        <p14:creationId xmlns:p14="http://schemas.microsoft.com/office/powerpoint/2010/main" val="385951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6F94FE3E-E4D3-FF52-51D1-BF7AFF66BC2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FAF4CE80-7C95-2F9F-E7D5-43E47BF963B5}"/>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Matching</a:t>
            </a:r>
            <a:r>
              <a:rPr lang="sl-SI" sz="3600" b="1" dirty="0">
                <a:solidFill>
                  <a:schemeClr val="accent6">
                    <a:lumMod val="75000"/>
                  </a:schemeClr>
                </a:solidFill>
              </a:rPr>
              <a:t> </a:t>
            </a:r>
            <a:r>
              <a:rPr lang="sl-SI" sz="3600" b="1" dirty="0" err="1">
                <a:solidFill>
                  <a:schemeClr val="accent6">
                    <a:lumMod val="75000"/>
                  </a:schemeClr>
                </a:solidFill>
              </a:rPr>
              <a:t>Matrix</a:t>
            </a:r>
            <a:r>
              <a:rPr lang="sl-SI" sz="3600" b="1" dirty="0">
                <a:solidFill>
                  <a:schemeClr val="accent6">
                    <a:lumMod val="75000"/>
                  </a:schemeClr>
                </a:solidFill>
              </a:rPr>
              <a:t> (Mini-</a:t>
            </a:r>
            <a:r>
              <a:rPr lang="sl-SI" sz="3600" b="1" dirty="0" err="1">
                <a:solidFill>
                  <a:schemeClr val="accent6">
                    <a:lumMod val="75000"/>
                  </a:schemeClr>
                </a:solidFill>
              </a:rPr>
              <a:t>Tool</a:t>
            </a:r>
            <a:r>
              <a:rPr lang="sl-SI" sz="3600" b="1" dirty="0">
                <a:solidFill>
                  <a:schemeClr val="accent6">
                    <a:lumMod val="75000"/>
                  </a:schemeClr>
                </a:solidFill>
              </a:rPr>
              <a:t>)</a:t>
            </a:r>
          </a:p>
        </p:txBody>
      </p:sp>
      <p:sp>
        <p:nvSpPr>
          <p:cNvPr id="4" name="Označba mesta besedila 3">
            <a:extLst>
              <a:ext uri="{FF2B5EF4-FFF2-40B4-BE49-F238E27FC236}">
                <a16:creationId xmlns:a16="http://schemas.microsoft.com/office/drawing/2014/main" id="{6A1F2C8C-4E72-3C32-1426-3D33265181C7}"/>
              </a:ext>
            </a:extLst>
          </p:cNvPr>
          <p:cNvSpPr>
            <a:spLocks noGrp="1"/>
          </p:cNvSpPr>
          <p:nvPr>
            <p:ph type="body" idx="2"/>
          </p:nvPr>
        </p:nvSpPr>
        <p:spPr>
          <a:xfrm>
            <a:off x="6559550" y="1690688"/>
            <a:ext cx="4316412" cy="2482849"/>
          </a:xfrm>
        </p:spPr>
        <p:txBody>
          <a:bodyPr>
            <a:noAutofit/>
          </a:bodyPr>
          <a:lstStyle/>
          <a:p>
            <a:pPr marL="114300" indent="0" algn="just">
              <a:lnSpc>
                <a:spcPct val="120000"/>
              </a:lnSpc>
              <a:buNone/>
            </a:pPr>
            <a:r>
              <a:rPr lang="en-US" sz="1800" dirty="0"/>
              <a:t>Every participant has different strengths and needs. A single farm task can be adapted in multiple ways so that everyone can contribute. By adjusting the setting, timing, or method, the same job becomes accessible to people with different abilities.</a:t>
            </a:r>
            <a:endParaRPr lang="sl-SI" sz="1800" dirty="0"/>
          </a:p>
        </p:txBody>
      </p:sp>
      <p:sp>
        <p:nvSpPr>
          <p:cNvPr id="6" name="Označba mesta besedila 5">
            <a:extLst>
              <a:ext uri="{FF2B5EF4-FFF2-40B4-BE49-F238E27FC236}">
                <a16:creationId xmlns:a16="http://schemas.microsoft.com/office/drawing/2014/main" id="{ABE1F8BE-633A-ACC6-E035-DDFDE487F9E0}"/>
              </a:ext>
            </a:extLst>
          </p:cNvPr>
          <p:cNvSpPr>
            <a:spLocks noGrp="1"/>
          </p:cNvSpPr>
          <p:nvPr>
            <p:ph type="body" idx="4"/>
          </p:nvPr>
        </p:nvSpPr>
        <p:spPr>
          <a:xfrm>
            <a:off x="6559550" y="4289424"/>
            <a:ext cx="4316412" cy="1527176"/>
          </a:xfrm>
        </p:spPr>
        <p:txBody>
          <a:bodyPr>
            <a:noAutofit/>
          </a:bodyPr>
          <a:lstStyle/>
          <a:p>
            <a:pPr marL="114300" indent="0" algn="ctr">
              <a:lnSpc>
                <a:spcPct val="120000"/>
              </a:lnSpc>
              <a:buNone/>
            </a:pPr>
            <a:r>
              <a:rPr lang="en-US" sz="1800" b="1" dirty="0">
                <a:solidFill>
                  <a:schemeClr val="accent6">
                    <a:lumMod val="75000"/>
                  </a:schemeClr>
                </a:solidFill>
              </a:rPr>
              <a:t>Matching tasks to abilities is not about lowering expectations, but about opening real farm work to everyone through smart adaptation.</a:t>
            </a:r>
            <a:endParaRPr lang="sl-SI" sz="1800" b="1" dirty="0">
              <a:solidFill>
                <a:schemeClr val="accent6">
                  <a:lumMod val="75000"/>
                </a:schemeClr>
              </a:solidFill>
            </a:endParaRPr>
          </a:p>
        </p:txBody>
      </p:sp>
      <p:pic>
        <p:nvPicPr>
          <p:cNvPr id="4098" name="Picture 2" descr="Ustvarjena slika">
            <a:extLst>
              <a:ext uri="{FF2B5EF4-FFF2-40B4-BE49-F238E27FC236}">
                <a16:creationId xmlns:a16="http://schemas.microsoft.com/office/drawing/2014/main" id="{4A0657D4-D9B5-055E-33D5-72A0913032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788" y="2038351"/>
            <a:ext cx="5353051" cy="356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468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82AB3028-A7C0-3901-BC12-8DFE5669F1D8}"/>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7C14C1B8-CB3B-3AF9-D71F-C39BBF6F0C06}"/>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Visual</a:t>
            </a:r>
            <a:r>
              <a:rPr lang="sl-SI" sz="3600" b="1" dirty="0">
                <a:solidFill>
                  <a:schemeClr val="accent6">
                    <a:lumMod val="75000"/>
                  </a:schemeClr>
                </a:solidFill>
              </a:rPr>
              <a:t> </a:t>
            </a:r>
            <a:r>
              <a:rPr lang="sl-SI" sz="3600" b="1" dirty="0" err="1">
                <a:solidFill>
                  <a:schemeClr val="accent6">
                    <a:lumMod val="75000"/>
                  </a:schemeClr>
                </a:solidFill>
              </a:rPr>
              <a:t>Instructions</a:t>
            </a:r>
            <a:r>
              <a:rPr lang="sl-SI" sz="3600" b="1" dirty="0">
                <a:solidFill>
                  <a:schemeClr val="accent6">
                    <a:lumMod val="75000"/>
                  </a:schemeClr>
                </a:solidFill>
              </a:rPr>
              <a:t> </a:t>
            </a:r>
            <a:r>
              <a:rPr lang="sl-SI" sz="3600" b="1" dirty="0" err="1">
                <a:solidFill>
                  <a:schemeClr val="accent6">
                    <a:lumMod val="75000"/>
                  </a:schemeClr>
                </a:solidFill>
              </a:rPr>
              <a:t>Win</a:t>
            </a:r>
            <a:endParaRPr lang="sl-SI" sz="36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43881B1F-C2A0-D5E5-26B1-EFBB3414D494}"/>
              </a:ext>
            </a:extLst>
          </p:cNvPr>
          <p:cNvSpPr>
            <a:spLocks noGrp="1"/>
          </p:cNvSpPr>
          <p:nvPr>
            <p:ph type="body" idx="2"/>
          </p:nvPr>
        </p:nvSpPr>
        <p:spPr>
          <a:xfrm>
            <a:off x="836612" y="1690689"/>
            <a:ext cx="10039350" cy="1249362"/>
          </a:xfrm>
        </p:spPr>
        <p:txBody>
          <a:bodyPr>
            <a:noAutofit/>
          </a:bodyPr>
          <a:lstStyle/>
          <a:p>
            <a:pPr marL="114300" indent="0" algn="just">
              <a:lnSpc>
                <a:spcPct val="120000"/>
              </a:lnSpc>
              <a:buNone/>
            </a:pPr>
            <a:r>
              <a:rPr lang="en-US" sz="1800" dirty="0"/>
              <a:t>Every participant has different strengths and needs. A single farm task can be adapted in multiple ways so that everyone can contribute. By adjusting the setting, timing or method the same job becomes accessible to people with different abilities.</a:t>
            </a:r>
            <a:endParaRPr lang="sl-SI" sz="1800" dirty="0"/>
          </a:p>
        </p:txBody>
      </p:sp>
      <p:sp>
        <p:nvSpPr>
          <p:cNvPr id="6" name="Označba mesta besedila 5">
            <a:extLst>
              <a:ext uri="{FF2B5EF4-FFF2-40B4-BE49-F238E27FC236}">
                <a16:creationId xmlns:a16="http://schemas.microsoft.com/office/drawing/2014/main" id="{480B4F51-36D4-5345-740A-30DDA235E831}"/>
              </a:ext>
            </a:extLst>
          </p:cNvPr>
          <p:cNvSpPr>
            <a:spLocks noGrp="1"/>
          </p:cNvSpPr>
          <p:nvPr>
            <p:ph type="body" idx="4"/>
          </p:nvPr>
        </p:nvSpPr>
        <p:spPr>
          <a:xfrm>
            <a:off x="836612" y="5013897"/>
            <a:ext cx="10039350" cy="911226"/>
          </a:xfrm>
        </p:spPr>
        <p:txBody>
          <a:bodyPr>
            <a:noAutofit/>
          </a:bodyPr>
          <a:lstStyle/>
          <a:p>
            <a:pPr marL="114300" indent="0" algn="ctr">
              <a:lnSpc>
                <a:spcPct val="120000"/>
              </a:lnSpc>
              <a:buNone/>
            </a:pPr>
            <a:r>
              <a:rPr lang="en-US" sz="2000" b="1" dirty="0">
                <a:solidFill>
                  <a:schemeClr val="accent6">
                    <a:lumMod val="75000"/>
                  </a:schemeClr>
                </a:solidFill>
              </a:rPr>
              <a:t>Matching tasks to abilities is not about lowering expectations but about opening real farm work to everyone through smart adaptation.</a:t>
            </a:r>
            <a:endParaRPr lang="sl-SI" sz="2000" b="1" dirty="0">
              <a:solidFill>
                <a:schemeClr val="accent6">
                  <a:lumMod val="75000"/>
                </a:schemeClr>
              </a:solidFill>
            </a:endParaRPr>
          </a:p>
        </p:txBody>
      </p:sp>
      <p:pic>
        <p:nvPicPr>
          <p:cNvPr id="5" name="Slika 4" descr="Slika, ki vsebuje besede ilustracija&#10;&#10;Vsebina, ustvarjena z UI, morda ni pravilna.">
            <a:extLst>
              <a:ext uri="{FF2B5EF4-FFF2-40B4-BE49-F238E27FC236}">
                <a16:creationId xmlns:a16="http://schemas.microsoft.com/office/drawing/2014/main" id="{DF422CF8-AEC1-5118-2F4B-8C3F99D87A98}"/>
              </a:ext>
            </a:extLst>
          </p:cNvPr>
          <p:cNvPicPr>
            <a:picLocks noChangeAspect="1"/>
          </p:cNvPicPr>
          <p:nvPr/>
        </p:nvPicPr>
        <p:blipFill>
          <a:blip r:embed="rId4"/>
          <a:stretch>
            <a:fillRect/>
          </a:stretch>
        </p:blipFill>
        <p:spPr>
          <a:xfrm>
            <a:off x="3088481" y="2940051"/>
            <a:ext cx="5708650" cy="2073846"/>
          </a:xfrm>
          <a:prstGeom prst="rect">
            <a:avLst/>
          </a:prstGeom>
        </p:spPr>
      </p:pic>
    </p:spTree>
    <p:extLst>
      <p:ext uri="{BB962C8B-B14F-4D97-AF65-F5344CB8AC3E}">
        <p14:creationId xmlns:p14="http://schemas.microsoft.com/office/powerpoint/2010/main" val="3852450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457CC8E0-F3F5-014D-3243-06529FB968AA}"/>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2DE00CB-F4E2-CAC6-A49D-E143A6729381}"/>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Daily</a:t>
            </a:r>
            <a:r>
              <a:rPr lang="sl-SI" sz="3600" b="1" dirty="0">
                <a:solidFill>
                  <a:schemeClr val="accent6">
                    <a:lumMod val="75000"/>
                  </a:schemeClr>
                </a:solidFill>
              </a:rPr>
              <a:t> </a:t>
            </a:r>
            <a:r>
              <a:rPr lang="sl-SI" sz="3600" b="1" dirty="0" err="1">
                <a:solidFill>
                  <a:schemeClr val="accent6">
                    <a:lumMod val="75000"/>
                  </a:schemeClr>
                </a:solidFill>
              </a:rPr>
              <a:t>Routine</a:t>
            </a:r>
            <a:r>
              <a:rPr lang="sl-SI" sz="3600" b="1" dirty="0">
                <a:solidFill>
                  <a:schemeClr val="accent6">
                    <a:lumMod val="75000"/>
                  </a:schemeClr>
                </a:solidFill>
              </a:rPr>
              <a:t> = </a:t>
            </a:r>
            <a:r>
              <a:rPr lang="sl-SI" sz="3600" b="1" dirty="0" err="1">
                <a:solidFill>
                  <a:schemeClr val="accent6">
                    <a:lumMod val="75000"/>
                  </a:schemeClr>
                </a:solidFill>
              </a:rPr>
              <a:t>Safety</a:t>
            </a:r>
            <a:endParaRPr lang="sl-SI" sz="36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56F7B7A5-CE42-BB33-8AD1-4FC988B5CC41}"/>
              </a:ext>
            </a:extLst>
          </p:cNvPr>
          <p:cNvSpPr>
            <a:spLocks noGrp="1"/>
          </p:cNvSpPr>
          <p:nvPr>
            <p:ph type="body" idx="2"/>
          </p:nvPr>
        </p:nvSpPr>
        <p:spPr>
          <a:xfrm>
            <a:off x="5175250" y="1359694"/>
            <a:ext cx="6176962" cy="2843212"/>
          </a:xfrm>
        </p:spPr>
        <p:txBody>
          <a:bodyPr>
            <a:noAutofit/>
          </a:bodyPr>
          <a:lstStyle/>
          <a:p>
            <a:pPr marL="114300" indent="0" algn="just">
              <a:lnSpc>
                <a:spcPct val="120000"/>
              </a:lnSpc>
              <a:buNone/>
            </a:pPr>
            <a:r>
              <a:rPr lang="en-US" sz="1800" dirty="0"/>
              <a:t>Daily routines are more than schedules – they create calm, order, and predictability on the farm. For participants who struggle with anxiety, memory, or concentration, knowing what comes next reduces stress, builds trust, and reintroduces good habits like punctuality and teamwork. Clear routines also support mentors by providing structure, making supervision easier, and allowing more focus on encouragement – strengthening trust and creating a supportive learning environment.</a:t>
            </a:r>
            <a:endParaRPr lang="sl-SI" sz="1800" dirty="0"/>
          </a:p>
        </p:txBody>
      </p:sp>
      <p:sp>
        <p:nvSpPr>
          <p:cNvPr id="6" name="Označba mesta besedila 5">
            <a:extLst>
              <a:ext uri="{FF2B5EF4-FFF2-40B4-BE49-F238E27FC236}">
                <a16:creationId xmlns:a16="http://schemas.microsoft.com/office/drawing/2014/main" id="{1D9B9AE7-C6BC-3DAB-F295-2BEF9C6BB61C}"/>
              </a:ext>
            </a:extLst>
          </p:cNvPr>
          <p:cNvSpPr>
            <a:spLocks noGrp="1"/>
          </p:cNvSpPr>
          <p:nvPr>
            <p:ph type="body" idx="4"/>
          </p:nvPr>
        </p:nvSpPr>
        <p:spPr>
          <a:xfrm>
            <a:off x="5175250" y="4679950"/>
            <a:ext cx="6176962" cy="1435100"/>
          </a:xfrm>
        </p:spPr>
        <p:txBody>
          <a:bodyPr>
            <a:noAutofit/>
          </a:bodyPr>
          <a:lstStyle/>
          <a:p>
            <a:pPr marL="114300" indent="0" algn="ctr">
              <a:lnSpc>
                <a:spcPct val="120000"/>
              </a:lnSpc>
              <a:buNone/>
            </a:pPr>
            <a:r>
              <a:rPr lang="en-US" sz="2000" b="1" dirty="0">
                <a:solidFill>
                  <a:schemeClr val="accent6">
                    <a:lumMod val="75000"/>
                  </a:schemeClr>
                </a:solidFill>
              </a:rPr>
              <a:t>A clear daily timeline builds safety and confidence for participants and gives mentors a structured tool to guide, support, and encourage everyone effectively.</a:t>
            </a:r>
            <a:endParaRPr lang="sl-SI" sz="2000" b="1" dirty="0">
              <a:solidFill>
                <a:schemeClr val="accent6">
                  <a:lumMod val="75000"/>
                </a:schemeClr>
              </a:solidFill>
            </a:endParaRPr>
          </a:p>
        </p:txBody>
      </p:sp>
      <p:pic>
        <p:nvPicPr>
          <p:cNvPr id="9" name="Slika 8" descr="Slika, ki vsebuje besede besedilo, oblačila, oseba, risanka&#10;&#10;Vsebina, ustvarjena z UI, morda ni pravilna.">
            <a:extLst>
              <a:ext uri="{FF2B5EF4-FFF2-40B4-BE49-F238E27FC236}">
                <a16:creationId xmlns:a16="http://schemas.microsoft.com/office/drawing/2014/main" id="{59D70E24-C0E8-20EB-F93D-0365D71ADA5A}"/>
              </a:ext>
            </a:extLst>
          </p:cNvPr>
          <p:cNvPicPr>
            <a:picLocks noChangeAspect="1"/>
          </p:cNvPicPr>
          <p:nvPr/>
        </p:nvPicPr>
        <p:blipFill>
          <a:blip r:embed="rId4"/>
          <a:stretch>
            <a:fillRect/>
          </a:stretch>
        </p:blipFill>
        <p:spPr>
          <a:xfrm>
            <a:off x="1535582" y="1873250"/>
            <a:ext cx="2922118" cy="3957986"/>
          </a:xfrm>
          <a:prstGeom prst="rect">
            <a:avLst/>
          </a:prstGeom>
        </p:spPr>
      </p:pic>
    </p:spTree>
    <p:extLst>
      <p:ext uri="{BB962C8B-B14F-4D97-AF65-F5344CB8AC3E}">
        <p14:creationId xmlns:p14="http://schemas.microsoft.com/office/powerpoint/2010/main" val="818601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2FC3BF44-F675-B0D6-8C71-931466521ADC}"/>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B77F36B-9776-F302-9691-E879F3BFE133}"/>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Weekly</a:t>
            </a:r>
            <a:r>
              <a:rPr lang="sl-SI" sz="3600" b="1" dirty="0">
                <a:solidFill>
                  <a:schemeClr val="accent6">
                    <a:lumMod val="75000"/>
                  </a:schemeClr>
                </a:solidFill>
              </a:rPr>
              <a:t> Plan</a:t>
            </a:r>
          </a:p>
        </p:txBody>
      </p:sp>
      <p:sp>
        <p:nvSpPr>
          <p:cNvPr id="4" name="Označba mesta besedila 3">
            <a:extLst>
              <a:ext uri="{FF2B5EF4-FFF2-40B4-BE49-F238E27FC236}">
                <a16:creationId xmlns:a16="http://schemas.microsoft.com/office/drawing/2014/main" id="{C7A444F3-301B-0029-F316-63B50FD33724}"/>
              </a:ext>
            </a:extLst>
          </p:cNvPr>
          <p:cNvSpPr>
            <a:spLocks noGrp="1"/>
          </p:cNvSpPr>
          <p:nvPr>
            <p:ph type="body" idx="2"/>
          </p:nvPr>
        </p:nvSpPr>
        <p:spPr>
          <a:xfrm>
            <a:off x="839787" y="1829593"/>
            <a:ext cx="4607701" cy="2693589"/>
          </a:xfrm>
        </p:spPr>
        <p:txBody>
          <a:bodyPr>
            <a:noAutofit/>
          </a:bodyPr>
          <a:lstStyle/>
          <a:p>
            <a:pPr marL="114300" indent="0" algn="just">
              <a:lnSpc>
                <a:spcPct val="100000"/>
              </a:lnSpc>
              <a:buNone/>
            </a:pPr>
            <a:r>
              <a:rPr lang="en-US" sz="1800" dirty="0"/>
              <a:t>A weekly plan provides structure across several days while leaving space for flexibility. Predictability gives participants a sense of safety, while flexibility allows mentors to adapt tasks to weather, energy levels and individual needs. Small variations keep tasks engaging and regular group rituals create a sense of belonging and shared identity on the farm.</a:t>
            </a:r>
            <a:endParaRPr lang="sl-SI" sz="1800" b="1" dirty="0"/>
          </a:p>
        </p:txBody>
      </p:sp>
      <p:sp>
        <p:nvSpPr>
          <p:cNvPr id="6" name="Označba mesta besedila 5">
            <a:extLst>
              <a:ext uri="{FF2B5EF4-FFF2-40B4-BE49-F238E27FC236}">
                <a16:creationId xmlns:a16="http://schemas.microsoft.com/office/drawing/2014/main" id="{6929951A-0575-1804-2AEF-061A361BC9DA}"/>
              </a:ext>
            </a:extLst>
          </p:cNvPr>
          <p:cNvSpPr>
            <a:spLocks noGrp="1"/>
          </p:cNvSpPr>
          <p:nvPr>
            <p:ph type="body" idx="4"/>
          </p:nvPr>
        </p:nvSpPr>
        <p:spPr>
          <a:xfrm>
            <a:off x="839786" y="4941651"/>
            <a:ext cx="10512425" cy="1155536"/>
          </a:xfrm>
        </p:spPr>
        <p:txBody>
          <a:bodyPr>
            <a:noAutofit/>
          </a:bodyPr>
          <a:lstStyle/>
          <a:p>
            <a:pPr marL="114300" indent="0" algn="ctr">
              <a:lnSpc>
                <a:spcPct val="120000"/>
              </a:lnSpc>
              <a:buNone/>
            </a:pPr>
            <a:r>
              <a:rPr lang="en-US" sz="2000" b="1" dirty="0">
                <a:solidFill>
                  <a:schemeClr val="accent6">
                    <a:lumMod val="75000"/>
                  </a:schemeClr>
                </a:solidFill>
              </a:rPr>
              <a:t>A weekly plan balances structure and flexibility – it offers stability for participants, adaptability for mentors and rituals that strengthen community.</a:t>
            </a:r>
            <a:endParaRPr lang="sl-SI" sz="2000" b="1" dirty="0">
              <a:solidFill>
                <a:schemeClr val="accent6">
                  <a:lumMod val="75000"/>
                </a:schemeClr>
              </a:solidFill>
            </a:endParaRPr>
          </a:p>
        </p:txBody>
      </p:sp>
      <p:pic>
        <p:nvPicPr>
          <p:cNvPr id="5" name="Slika 4" descr="Slika, ki vsebuje besede besedilo, posnetek zaslona, risanka, oblačila&#10;&#10;Vsebina, ustvarjena z UI, morda ni pravilna.">
            <a:extLst>
              <a:ext uri="{FF2B5EF4-FFF2-40B4-BE49-F238E27FC236}">
                <a16:creationId xmlns:a16="http://schemas.microsoft.com/office/drawing/2014/main" id="{285D5D6F-45FB-F8A8-3227-D291E7ACC485}"/>
              </a:ext>
            </a:extLst>
          </p:cNvPr>
          <p:cNvPicPr>
            <a:picLocks noChangeAspect="1"/>
          </p:cNvPicPr>
          <p:nvPr/>
        </p:nvPicPr>
        <p:blipFill>
          <a:blip r:embed="rId4"/>
          <a:stretch>
            <a:fillRect/>
          </a:stretch>
        </p:blipFill>
        <p:spPr>
          <a:xfrm>
            <a:off x="6096001" y="1829593"/>
            <a:ext cx="5256211" cy="2744455"/>
          </a:xfrm>
          <a:prstGeom prst="rect">
            <a:avLst/>
          </a:prstGeom>
        </p:spPr>
      </p:pic>
    </p:spTree>
    <p:extLst>
      <p:ext uri="{BB962C8B-B14F-4D97-AF65-F5344CB8AC3E}">
        <p14:creationId xmlns:p14="http://schemas.microsoft.com/office/powerpoint/2010/main" val="979027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55022FBD-3E23-B86E-1C12-8BE47855C81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118816B-D075-D1C6-A0C7-3502B4FD5B9D}"/>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Risk</a:t>
            </a:r>
            <a:r>
              <a:rPr lang="sl-SI" sz="3600" b="1" dirty="0">
                <a:solidFill>
                  <a:schemeClr val="accent6">
                    <a:lumMod val="75000"/>
                  </a:schemeClr>
                </a:solidFill>
              </a:rPr>
              <a:t> Management: 3 </a:t>
            </a:r>
            <a:r>
              <a:rPr lang="sl-SI" sz="3600" b="1" dirty="0" err="1">
                <a:solidFill>
                  <a:schemeClr val="accent6">
                    <a:lumMod val="75000"/>
                  </a:schemeClr>
                </a:solidFill>
              </a:rPr>
              <a:t>Layers</a:t>
            </a:r>
            <a:endParaRPr lang="sl-SI" sz="36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25E508ED-5354-DC19-215C-07CE608E9F53}"/>
              </a:ext>
            </a:extLst>
          </p:cNvPr>
          <p:cNvSpPr>
            <a:spLocks noGrp="1"/>
          </p:cNvSpPr>
          <p:nvPr>
            <p:ph type="body" idx="2"/>
          </p:nvPr>
        </p:nvSpPr>
        <p:spPr>
          <a:xfrm>
            <a:off x="836611" y="1899046"/>
            <a:ext cx="5616173" cy="2706060"/>
          </a:xfrm>
        </p:spPr>
        <p:txBody>
          <a:bodyPr>
            <a:noAutofit/>
          </a:bodyPr>
          <a:lstStyle/>
          <a:p>
            <a:pPr marL="114300" indent="0" algn="just">
              <a:lnSpc>
                <a:spcPct val="100000"/>
              </a:lnSpc>
              <a:buNone/>
            </a:pPr>
            <a:r>
              <a:rPr lang="en-US" sz="1800" dirty="0"/>
              <a:t>Risk management on a social farm is not about removing all challenges but about making work </a:t>
            </a:r>
            <a:r>
              <a:rPr lang="en-US" sz="1800" b="1" dirty="0"/>
              <a:t>meaningful</a:t>
            </a:r>
            <a:r>
              <a:rPr lang="en-US" sz="1800" dirty="0"/>
              <a:t> and </a:t>
            </a:r>
            <a:r>
              <a:rPr lang="en-US" sz="1800" b="1" dirty="0"/>
              <a:t>safe</a:t>
            </a:r>
            <a:r>
              <a:rPr lang="en-US" sz="1800" dirty="0"/>
              <a:t>. Vulnerable groups may face physical limits, emotional stress or confusion in new environments. By addressing these risks on </a:t>
            </a:r>
            <a:r>
              <a:rPr lang="en-US" sz="1800" b="1" dirty="0"/>
              <a:t>three levels – </a:t>
            </a:r>
            <a:r>
              <a:rPr lang="en-US" sz="1800" b="1" dirty="0">
                <a:solidFill>
                  <a:schemeClr val="accent6">
                    <a:lumMod val="75000"/>
                  </a:schemeClr>
                </a:solidFill>
              </a:rPr>
              <a:t>physical, emotional and organizational </a:t>
            </a:r>
            <a:r>
              <a:rPr lang="en-US" sz="1800" dirty="0"/>
              <a:t>– farms create a secure and supportive space where everyone can contribute without fear.</a:t>
            </a:r>
            <a:endParaRPr lang="sl-SI" sz="1800" b="1" dirty="0"/>
          </a:p>
        </p:txBody>
      </p:sp>
      <p:sp>
        <p:nvSpPr>
          <p:cNvPr id="6" name="Označba mesta besedila 5">
            <a:extLst>
              <a:ext uri="{FF2B5EF4-FFF2-40B4-BE49-F238E27FC236}">
                <a16:creationId xmlns:a16="http://schemas.microsoft.com/office/drawing/2014/main" id="{9D7CD840-80B8-E448-9147-B9B86D1C0FFD}"/>
              </a:ext>
            </a:extLst>
          </p:cNvPr>
          <p:cNvSpPr>
            <a:spLocks noGrp="1"/>
          </p:cNvSpPr>
          <p:nvPr>
            <p:ph type="body" idx="4"/>
          </p:nvPr>
        </p:nvSpPr>
        <p:spPr>
          <a:xfrm>
            <a:off x="842963" y="4813464"/>
            <a:ext cx="10512425" cy="1155536"/>
          </a:xfrm>
        </p:spPr>
        <p:txBody>
          <a:bodyPr>
            <a:noAutofit/>
          </a:bodyPr>
          <a:lstStyle/>
          <a:p>
            <a:pPr marL="114300" indent="0" algn="ctr">
              <a:lnSpc>
                <a:spcPct val="120000"/>
              </a:lnSpc>
              <a:buNone/>
            </a:pPr>
            <a:r>
              <a:rPr lang="en-US" sz="2000" b="1" dirty="0">
                <a:solidFill>
                  <a:schemeClr val="accent6">
                    <a:lumMod val="75000"/>
                  </a:schemeClr>
                </a:solidFill>
              </a:rPr>
              <a:t>Safety is the foundation of inclusion – when risks are managed well, participants feel confident, families trust the farm and mentors can focus on guidance instead of emergencies.</a:t>
            </a:r>
            <a:endParaRPr lang="sl-SI" sz="2000" b="1" dirty="0">
              <a:solidFill>
                <a:schemeClr val="accent6">
                  <a:lumMod val="75000"/>
                </a:schemeClr>
              </a:solidFill>
            </a:endParaRPr>
          </a:p>
        </p:txBody>
      </p:sp>
      <p:pic>
        <p:nvPicPr>
          <p:cNvPr id="9" name="Slika 8" descr="Slika, ki vsebuje besede besedilo, pisava, logotip&#10;&#10;Vsebina, ustvarjena z UI, morda ni pravilna.">
            <a:extLst>
              <a:ext uri="{FF2B5EF4-FFF2-40B4-BE49-F238E27FC236}">
                <a16:creationId xmlns:a16="http://schemas.microsoft.com/office/drawing/2014/main" id="{8902E05A-D5B4-2616-CFE5-3B31F86FF786}"/>
              </a:ext>
            </a:extLst>
          </p:cNvPr>
          <p:cNvPicPr>
            <a:picLocks noChangeAspect="1"/>
          </p:cNvPicPr>
          <p:nvPr/>
        </p:nvPicPr>
        <p:blipFill>
          <a:blip r:embed="rId4"/>
          <a:stretch>
            <a:fillRect/>
          </a:stretch>
        </p:blipFill>
        <p:spPr>
          <a:xfrm>
            <a:off x="7262637" y="1251625"/>
            <a:ext cx="3483183" cy="3483183"/>
          </a:xfrm>
          <a:prstGeom prst="rect">
            <a:avLst/>
          </a:prstGeom>
        </p:spPr>
      </p:pic>
    </p:spTree>
    <p:extLst>
      <p:ext uri="{BB962C8B-B14F-4D97-AF65-F5344CB8AC3E}">
        <p14:creationId xmlns:p14="http://schemas.microsoft.com/office/powerpoint/2010/main" val="2326610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5F272F22-C4DC-6F5B-0203-3DE4FFD33719}"/>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14F8E822-F476-E0FB-8061-A442EC1E6120}"/>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sl-SI" sz="3600" b="1" dirty="0" err="1">
                <a:solidFill>
                  <a:schemeClr val="accent6">
                    <a:lumMod val="75000"/>
                  </a:schemeClr>
                </a:solidFill>
              </a:rPr>
              <a:t>Exercise</a:t>
            </a:r>
            <a:r>
              <a:rPr lang="sl-SI" sz="3600" b="1" dirty="0">
                <a:solidFill>
                  <a:schemeClr val="accent6">
                    <a:lumMod val="75000"/>
                  </a:schemeClr>
                </a:solidFill>
              </a:rPr>
              <a:t>: </a:t>
            </a:r>
            <a:r>
              <a:rPr lang="sl-SI" sz="3600" dirty="0" err="1">
                <a:solidFill>
                  <a:schemeClr val="accent6">
                    <a:lumMod val="75000"/>
                  </a:schemeClr>
                </a:solidFill>
              </a:rPr>
              <a:t>Think</a:t>
            </a:r>
            <a:r>
              <a:rPr lang="sl-SI" sz="3600" dirty="0">
                <a:solidFill>
                  <a:schemeClr val="accent6">
                    <a:lumMod val="75000"/>
                  </a:schemeClr>
                </a:solidFill>
              </a:rPr>
              <a:t> </a:t>
            </a:r>
            <a:r>
              <a:rPr lang="sl-SI" sz="3600" dirty="0" err="1">
                <a:solidFill>
                  <a:schemeClr val="accent6">
                    <a:lumMod val="75000"/>
                  </a:schemeClr>
                </a:solidFill>
              </a:rPr>
              <a:t>and</a:t>
            </a:r>
            <a:r>
              <a:rPr lang="sl-SI" sz="3600" dirty="0">
                <a:solidFill>
                  <a:schemeClr val="accent6">
                    <a:lumMod val="75000"/>
                  </a:schemeClr>
                </a:solidFill>
              </a:rPr>
              <a:t> </a:t>
            </a:r>
            <a:r>
              <a:rPr lang="sl-SI" sz="3600" dirty="0" err="1">
                <a:solidFill>
                  <a:schemeClr val="accent6">
                    <a:lumMod val="75000"/>
                  </a:schemeClr>
                </a:solidFill>
              </a:rPr>
              <a:t>Adapt</a:t>
            </a:r>
            <a:endParaRPr lang="sl-SI" sz="3600" dirty="0">
              <a:solidFill>
                <a:schemeClr val="accent6">
                  <a:lumMod val="75000"/>
                </a:schemeClr>
              </a:solidFill>
            </a:endParaRPr>
          </a:p>
        </p:txBody>
      </p:sp>
      <p:sp>
        <p:nvSpPr>
          <p:cNvPr id="4" name="Označba mesta besedila 3">
            <a:extLst>
              <a:ext uri="{FF2B5EF4-FFF2-40B4-BE49-F238E27FC236}">
                <a16:creationId xmlns:a16="http://schemas.microsoft.com/office/drawing/2014/main" id="{8D7F69E4-4133-FD6C-67CC-A6F5DBF80CDF}"/>
              </a:ext>
            </a:extLst>
          </p:cNvPr>
          <p:cNvSpPr>
            <a:spLocks noGrp="1"/>
          </p:cNvSpPr>
          <p:nvPr>
            <p:ph type="body" idx="2"/>
          </p:nvPr>
        </p:nvSpPr>
        <p:spPr>
          <a:xfrm>
            <a:off x="839788" y="1972879"/>
            <a:ext cx="4439089" cy="2970179"/>
          </a:xfrm>
        </p:spPr>
        <p:txBody>
          <a:bodyPr>
            <a:noAutofit/>
          </a:bodyPr>
          <a:lstStyle/>
          <a:p>
            <a:r>
              <a:rPr lang="en-US" sz="1800" dirty="0"/>
              <a:t>Choose </a:t>
            </a:r>
            <a:r>
              <a:rPr lang="en-US" sz="1800" b="1" dirty="0"/>
              <a:t>one current farm task</a:t>
            </a:r>
            <a:r>
              <a:rPr lang="en-US" sz="1800" dirty="0"/>
              <a:t>.</a:t>
            </a:r>
          </a:p>
          <a:p>
            <a:r>
              <a:rPr lang="en-US" sz="1800" dirty="0"/>
              <a:t>Adapt it for:</a:t>
            </a:r>
          </a:p>
          <a:p>
            <a:pPr lvl="1"/>
            <a:r>
              <a:rPr lang="en-US" sz="1800" dirty="0"/>
              <a:t>Low endurance</a:t>
            </a:r>
          </a:p>
          <a:p>
            <a:pPr lvl="1"/>
            <a:r>
              <a:rPr lang="en-US" sz="1800" dirty="0"/>
              <a:t>Short attention</a:t>
            </a:r>
          </a:p>
          <a:p>
            <a:pPr lvl="1"/>
            <a:r>
              <a:rPr lang="en-US" sz="1800" dirty="0"/>
              <a:t>No farm experience</a:t>
            </a:r>
          </a:p>
          <a:p>
            <a:r>
              <a:rPr lang="en-US" sz="1800" dirty="0"/>
              <a:t>Discuss in pairs:</a:t>
            </a:r>
          </a:p>
          <a:p>
            <a:pPr lvl="1"/>
            <a:r>
              <a:rPr lang="en-US" sz="1800" i="1" dirty="0"/>
              <a:t>What stays the same?</a:t>
            </a:r>
            <a:endParaRPr lang="en-US" sz="1800" dirty="0"/>
          </a:p>
          <a:p>
            <a:pPr lvl="1"/>
            <a:r>
              <a:rPr lang="en-US" sz="1800" i="1" dirty="0"/>
              <a:t>What changes?</a:t>
            </a:r>
            <a:endParaRPr lang="en-US" sz="1800" dirty="0"/>
          </a:p>
        </p:txBody>
      </p:sp>
      <p:sp>
        <p:nvSpPr>
          <p:cNvPr id="6" name="Označba mesta besedila 5">
            <a:extLst>
              <a:ext uri="{FF2B5EF4-FFF2-40B4-BE49-F238E27FC236}">
                <a16:creationId xmlns:a16="http://schemas.microsoft.com/office/drawing/2014/main" id="{B9304BF7-612C-8ADA-C570-EFD97733DFF8}"/>
              </a:ext>
            </a:extLst>
          </p:cNvPr>
          <p:cNvSpPr>
            <a:spLocks noGrp="1"/>
          </p:cNvSpPr>
          <p:nvPr>
            <p:ph type="body" idx="4"/>
          </p:nvPr>
        </p:nvSpPr>
        <p:spPr>
          <a:xfrm>
            <a:off x="690632" y="5144543"/>
            <a:ext cx="10661580" cy="815270"/>
          </a:xfrm>
        </p:spPr>
        <p:txBody>
          <a:bodyPr>
            <a:noAutofit/>
          </a:bodyPr>
          <a:lstStyle/>
          <a:p>
            <a:pPr marL="114300" indent="0" algn="ctr">
              <a:buNone/>
            </a:pPr>
            <a:r>
              <a:rPr lang="en-US" sz="2000" b="1" dirty="0">
                <a:solidFill>
                  <a:schemeClr val="accent6">
                    <a:lumMod val="75000"/>
                  </a:schemeClr>
                </a:solidFill>
              </a:rPr>
              <a:t>This task brings together the main directions of Lesson 1 – creating inclusive, safe and meaningful farm work where everyone can contribute and grow.</a:t>
            </a:r>
          </a:p>
        </p:txBody>
      </p:sp>
      <p:sp>
        <p:nvSpPr>
          <p:cNvPr id="8" name="Označba mesta besedila 3">
            <a:extLst>
              <a:ext uri="{FF2B5EF4-FFF2-40B4-BE49-F238E27FC236}">
                <a16:creationId xmlns:a16="http://schemas.microsoft.com/office/drawing/2014/main" id="{497489FE-4D22-8F7A-3F0A-60DEFF80E7A9}"/>
              </a:ext>
            </a:extLst>
          </p:cNvPr>
          <p:cNvSpPr txBox="1">
            <a:spLocks/>
          </p:cNvSpPr>
          <p:nvPr/>
        </p:nvSpPr>
        <p:spPr>
          <a:xfrm>
            <a:off x="5573929" y="1919074"/>
            <a:ext cx="5778283" cy="302398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nSpc>
                <a:spcPct val="100000"/>
              </a:lnSpc>
              <a:buNone/>
            </a:pPr>
            <a:r>
              <a:rPr lang="en-US" sz="1800" dirty="0"/>
              <a:t>With this exercise, participants put into practice the core ideas of Lesson 1. They learned how to:</a:t>
            </a:r>
          </a:p>
          <a:p>
            <a:pPr>
              <a:lnSpc>
                <a:spcPct val="100000"/>
              </a:lnSpc>
            </a:pPr>
            <a:r>
              <a:rPr lang="en-US" sz="1800" i="1" dirty="0">
                <a:solidFill>
                  <a:schemeClr val="tx1"/>
                </a:solidFill>
              </a:rPr>
              <a:t>observe and assess different needs and abilities</a:t>
            </a:r>
            <a:r>
              <a:rPr lang="sl-SI" sz="1800" i="1" dirty="0">
                <a:solidFill>
                  <a:schemeClr val="tx1"/>
                </a:solidFill>
              </a:rPr>
              <a:t>;</a:t>
            </a:r>
            <a:endParaRPr lang="en-US" sz="1800" i="1" dirty="0">
              <a:solidFill>
                <a:schemeClr val="tx1"/>
              </a:solidFill>
            </a:endParaRPr>
          </a:p>
          <a:p>
            <a:pPr>
              <a:lnSpc>
                <a:spcPct val="100000"/>
              </a:lnSpc>
            </a:pPr>
            <a:r>
              <a:rPr lang="en-US" sz="1800" i="1" dirty="0">
                <a:solidFill>
                  <a:schemeClr val="tx1"/>
                </a:solidFill>
              </a:rPr>
              <a:t>adapt real farm tasks into manageable steps</a:t>
            </a:r>
            <a:r>
              <a:rPr lang="sl-SI" sz="1800" i="1" dirty="0">
                <a:solidFill>
                  <a:schemeClr val="tx1"/>
                </a:solidFill>
              </a:rPr>
              <a:t>;</a:t>
            </a:r>
            <a:endParaRPr lang="en-US" sz="1800" i="1" dirty="0">
              <a:solidFill>
                <a:schemeClr val="tx1"/>
              </a:solidFill>
            </a:endParaRPr>
          </a:p>
          <a:p>
            <a:pPr>
              <a:lnSpc>
                <a:spcPct val="100000"/>
              </a:lnSpc>
            </a:pPr>
            <a:r>
              <a:rPr lang="en-US" sz="1800" i="1" dirty="0">
                <a:solidFill>
                  <a:schemeClr val="tx1"/>
                </a:solidFill>
              </a:rPr>
              <a:t>match participants to suitable roles</a:t>
            </a:r>
            <a:r>
              <a:rPr lang="sl-SI" sz="1800" i="1" dirty="0">
                <a:solidFill>
                  <a:schemeClr val="tx1"/>
                </a:solidFill>
              </a:rPr>
              <a:t>;</a:t>
            </a:r>
            <a:endParaRPr lang="en-US" sz="1800" i="1" dirty="0">
              <a:solidFill>
                <a:schemeClr val="tx1"/>
              </a:solidFill>
            </a:endParaRPr>
          </a:p>
          <a:p>
            <a:pPr>
              <a:lnSpc>
                <a:spcPct val="100000"/>
              </a:lnSpc>
            </a:pPr>
            <a:r>
              <a:rPr lang="en-US" sz="1800" i="1" dirty="0">
                <a:solidFill>
                  <a:schemeClr val="tx1"/>
                </a:solidFill>
              </a:rPr>
              <a:t>design clear routines and visual instructions</a:t>
            </a:r>
            <a:r>
              <a:rPr lang="sl-SI" sz="1800" i="1" dirty="0">
                <a:solidFill>
                  <a:schemeClr val="tx1"/>
                </a:solidFill>
              </a:rPr>
              <a:t>;</a:t>
            </a:r>
            <a:endParaRPr lang="en-US" sz="1800" i="1" dirty="0">
              <a:solidFill>
                <a:schemeClr val="tx1"/>
              </a:solidFill>
            </a:endParaRPr>
          </a:p>
          <a:p>
            <a:pPr>
              <a:lnSpc>
                <a:spcPct val="100000"/>
              </a:lnSpc>
            </a:pPr>
            <a:r>
              <a:rPr lang="en-US" sz="1800" i="1" dirty="0">
                <a:solidFill>
                  <a:schemeClr val="tx1"/>
                </a:solidFill>
              </a:rPr>
              <a:t>ensure safety through thoughtful adjustments.</a:t>
            </a:r>
          </a:p>
        </p:txBody>
      </p:sp>
    </p:spTree>
    <p:extLst>
      <p:ext uri="{BB962C8B-B14F-4D97-AF65-F5344CB8AC3E}">
        <p14:creationId xmlns:p14="http://schemas.microsoft.com/office/powerpoint/2010/main" val="3775687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9B10C131-FA54-D044-1D30-825954A6938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FC24EA14-3FBB-3094-6EF5-09368FFFBC04}"/>
              </a:ext>
            </a:extLst>
          </p:cNvPr>
          <p:cNvSpPr>
            <a:spLocks noGrp="1"/>
          </p:cNvSpPr>
          <p:nvPr>
            <p:ph type="title"/>
          </p:nvPr>
        </p:nvSpPr>
        <p:spPr/>
        <p:txBody>
          <a:bodyPr>
            <a:normAutofit fontScale="90000"/>
          </a:bodyPr>
          <a:lstStyle/>
          <a:p>
            <a:br>
              <a:rPr lang="sl-SI" sz="3200" b="1" dirty="0">
                <a:solidFill>
                  <a:schemeClr val="accent6">
                    <a:lumMod val="75000"/>
                  </a:schemeClr>
                </a:solidFill>
              </a:rPr>
            </a:br>
            <a:br>
              <a:rPr lang="sl-SI" sz="3200" b="1" dirty="0">
                <a:solidFill>
                  <a:schemeClr val="accent6">
                    <a:lumMod val="75000"/>
                  </a:schemeClr>
                </a:solidFill>
              </a:rPr>
            </a:br>
            <a:r>
              <a:rPr lang="en-US" sz="3600" b="1" dirty="0">
                <a:solidFill>
                  <a:schemeClr val="accent6">
                    <a:lumMod val="75000"/>
                  </a:schemeClr>
                </a:solidFill>
              </a:rPr>
              <a:t>Tools You Can Use Tomorrow</a:t>
            </a:r>
            <a:endParaRPr lang="sl-SI" sz="3600" b="1" dirty="0">
              <a:solidFill>
                <a:schemeClr val="accent6">
                  <a:lumMod val="75000"/>
                </a:schemeClr>
              </a:solidFill>
            </a:endParaRPr>
          </a:p>
        </p:txBody>
      </p:sp>
      <p:sp>
        <p:nvSpPr>
          <p:cNvPr id="4" name="Označba mesta besedila 3">
            <a:extLst>
              <a:ext uri="{FF2B5EF4-FFF2-40B4-BE49-F238E27FC236}">
                <a16:creationId xmlns:a16="http://schemas.microsoft.com/office/drawing/2014/main" id="{7AC59BEB-DBB3-CB3A-42F5-2DC7EDD65AD0}"/>
              </a:ext>
            </a:extLst>
          </p:cNvPr>
          <p:cNvSpPr>
            <a:spLocks noGrp="1"/>
          </p:cNvSpPr>
          <p:nvPr>
            <p:ph type="body" idx="2"/>
          </p:nvPr>
        </p:nvSpPr>
        <p:spPr>
          <a:xfrm>
            <a:off x="732817" y="1624535"/>
            <a:ext cx="10616219" cy="1181379"/>
          </a:xfrm>
        </p:spPr>
        <p:txBody>
          <a:bodyPr>
            <a:noAutofit/>
          </a:bodyPr>
          <a:lstStyle/>
          <a:p>
            <a:pPr marL="114300" indent="0" algn="just">
              <a:lnSpc>
                <a:spcPct val="100000"/>
              </a:lnSpc>
              <a:buNone/>
            </a:pPr>
            <a:r>
              <a:rPr lang="en-US" sz="1800" dirty="0"/>
              <a:t>Adapting farm tasks becomes easier when we have simple, practical tools at hand. These tools help mentors stay organized, support participants with clarity and make progress visible. They are ready-to-use and can be adjusted to fit any farm context.</a:t>
            </a:r>
            <a:endParaRPr lang="sl-SI" sz="1800" b="1" dirty="0"/>
          </a:p>
        </p:txBody>
      </p:sp>
      <p:sp>
        <p:nvSpPr>
          <p:cNvPr id="6" name="Označba mesta besedila 5">
            <a:extLst>
              <a:ext uri="{FF2B5EF4-FFF2-40B4-BE49-F238E27FC236}">
                <a16:creationId xmlns:a16="http://schemas.microsoft.com/office/drawing/2014/main" id="{64B064C6-F68D-1E18-F5BB-0640E7D7E038}"/>
              </a:ext>
            </a:extLst>
          </p:cNvPr>
          <p:cNvSpPr>
            <a:spLocks noGrp="1"/>
          </p:cNvSpPr>
          <p:nvPr>
            <p:ph type="body" idx="4"/>
          </p:nvPr>
        </p:nvSpPr>
        <p:spPr>
          <a:xfrm>
            <a:off x="836612" y="5059210"/>
            <a:ext cx="10512425" cy="1049072"/>
          </a:xfrm>
        </p:spPr>
        <p:txBody>
          <a:bodyPr>
            <a:noAutofit/>
          </a:bodyPr>
          <a:lstStyle/>
          <a:p>
            <a:pPr marL="114300" indent="0" algn="ctr">
              <a:lnSpc>
                <a:spcPct val="120000"/>
              </a:lnSpc>
              <a:buNone/>
            </a:pPr>
            <a:r>
              <a:rPr lang="en-US" sz="2000" b="1" dirty="0">
                <a:solidFill>
                  <a:schemeClr val="accent6">
                    <a:lumMod val="75000"/>
                  </a:schemeClr>
                </a:solidFill>
              </a:rPr>
              <a:t>With the right tools inclusion is not complicated – it becomes part of everyday farm life making work safer, clearer and more motivating for everyone.</a:t>
            </a:r>
            <a:endParaRPr lang="sl-SI" sz="2000" b="1" dirty="0">
              <a:solidFill>
                <a:schemeClr val="accent6">
                  <a:lumMod val="75000"/>
                </a:schemeClr>
              </a:solidFill>
            </a:endParaRPr>
          </a:p>
        </p:txBody>
      </p:sp>
      <p:pic>
        <p:nvPicPr>
          <p:cNvPr id="5" name="Slika 4" descr="Slika, ki vsebuje besede besedilo, pisava, zelena, oblikovanje&#10;&#10;Vsebina, ustvarjena z UI, morda ni pravilna.">
            <a:extLst>
              <a:ext uri="{FF2B5EF4-FFF2-40B4-BE49-F238E27FC236}">
                <a16:creationId xmlns:a16="http://schemas.microsoft.com/office/drawing/2014/main" id="{46D72904-5CBD-5A8D-985C-DDB2FB33A741}"/>
              </a:ext>
            </a:extLst>
          </p:cNvPr>
          <p:cNvPicPr>
            <a:picLocks noChangeAspect="1"/>
          </p:cNvPicPr>
          <p:nvPr/>
        </p:nvPicPr>
        <p:blipFill>
          <a:blip r:embed="rId4"/>
          <a:stretch>
            <a:fillRect/>
          </a:stretch>
        </p:blipFill>
        <p:spPr>
          <a:xfrm>
            <a:off x="2477311" y="2805914"/>
            <a:ext cx="6653719" cy="2161592"/>
          </a:xfrm>
          <a:prstGeom prst="rect">
            <a:avLst/>
          </a:prstGeom>
        </p:spPr>
      </p:pic>
    </p:spTree>
    <p:extLst>
      <p:ext uri="{BB962C8B-B14F-4D97-AF65-F5344CB8AC3E}">
        <p14:creationId xmlns:p14="http://schemas.microsoft.com/office/powerpoint/2010/main" val="1734617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2AF2477D-255A-A34E-5801-A4519EFD2991}"/>
            </a:ext>
          </a:extLst>
        </p:cNvPr>
        <p:cNvGrpSpPr/>
        <p:nvPr/>
      </p:nvGrpSpPr>
      <p:grpSpPr>
        <a:xfrm>
          <a:off x="0" y="0"/>
          <a:ext cx="0" cy="0"/>
          <a:chOff x="0" y="0"/>
          <a:chExt cx="0" cy="0"/>
        </a:xfrm>
      </p:grpSpPr>
    </p:spTree>
    <p:extLst>
      <p:ext uri="{BB962C8B-B14F-4D97-AF65-F5344CB8AC3E}">
        <p14:creationId xmlns:p14="http://schemas.microsoft.com/office/powerpoint/2010/main" val="223486573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1343</TotalTime>
  <Words>1100</Words>
  <Application>Microsoft Office PowerPoint</Application>
  <PresentationFormat>Širokozaslonsko</PresentationFormat>
  <Paragraphs>57</Paragraphs>
  <Slides>15</Slides>
  <Notes>15</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15</vt:i4>
      </vt:variant>
    </vt:vector>
  </HeadingPairs>
  <TitlesOfParts>
    <vt:vector size="18" baseType="lpstr">
      <vt:lpstr>Arial</vt:lpstr>
      <vt:lpstr>Calibri</vt:lpstr>
      <vt:lpstr>Office Theme</vt:lpstr>
      <vt:lpstr>PowerPointova predstavitev</vt:lpstr>
      <vt:lpstr>Lesson 1: Designing &amp; Adapting Farm Tasks</vt:lpstr>
      <vt:lpstr>Why adapt?</vt:lpstr>
      <vt:lpstr>Who We Welcome</vt:lpstr>
      <vt:lpstr>  Assessment: 4 Lenses</vt:lpstr>
      <vt:lpstr>  Quick Assessment Starters</vt:lpstr>
      <vt:lpstr>  The Task Spectrum</vt:lpstr>
      <vt:lpstr>  Matching Matrix (Mini-Tool)</vt:lpstr>
      <vt:lpstr>  Visual Instructions Win</vt:lpstr>
      <vt:lpstr>  Daily Routine = Safety</vt:lpstr>
      <vt:lpstr>  Weekly Plan</vt:lpstr>
      <vt:lpstr>  Risk Management: 3 Layers</vt:lpstr>
      <vt:lpstr>  Exercise: Think and Adapt</vt:lpstr>
      <vt:lpstr>  Tools You Can Use Tomorrow</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Katja Sedonja</dc:creator>
  <cp:lastModifiedBy>Katja Sedonja</cp:lastModifiedBy>
  <cp:revision>12</cp:revision>
  <dcterms:modified xsi:type="dcterms:W3CDTF">2025-09-11T05:29:30Z</dcterms:modified>
</cp:coreProperties>
</file>