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3" r:id="rId6"/>
    <p:sldId id="268" r:id="rId7"/>
    <p:sldId id="269" r:id="rId8"/>
    <p:sldId id="270" r:id="rId9"/>
    <p:sldId id="271" r:id="rId10"/>
    <p:sldId id="273" r:id="rId11"/>
    <p:sldId id="274" r:id="rId12"/>
    <p:sldId id="275" r:id="rId13"/>
    <p:sldId id="277" r:id="rId14"/>
    <p:sldId id="276" r:id="rId15"/>
    <p:sldId id="280" r:id="rId16"/>
    <p:sldId id="279" r:id="rId17"/>
    <p:sldId id="281" r:id="rId18"/>
    <p:sldId id="282" r:id="rId19"/>
    <p:sldId id="283" r:id="rId20"/>
    <p:sldId id="266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3FC8A8-8AB0-49C0-856B-4A6844B36400}">
  <a:tblStyle styleId="{BA3FC8A8-8AB0-49C0-856B-4A6844B364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789ED28-2B51-487C-6B5F-9C7A4902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7BA60FA3-824C-9FE1-1757-B03F65915E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851EA17-22F9-89F6-EE90-4C75FB4B2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1750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DF58231-1C4A-22B7-E52A-BAA8BDE7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C5DE5A2-A74D-49FD-BDB3-19287CAB3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B136288-E731-942F-4B73-00B1A2342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5713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1BC6241-AFED-13CF-061D-DD9E702B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83DA56-DBE0-F571-574C-89397EC21B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5728599-093D-EEB8-CF2F-136428D5EE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634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8E1F784-973D-828E-C805-87D8C7838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0167DA88-7FF5-9C8A-C074-77B64A40F0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74E52C5-2D04-6C81-9144-6D591A88E1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997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694E42A-6BD2-A472-6EF3-A591D9DAB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11A693-F640-1A3F-D9B2-552214B884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64A7CAE2-7282-F5C1-1B0B-F19925F589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8742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6F2C9A5-73A2-4513-3D7A-DD5C3CA67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976AE831-FEE9-395C-0B57-EB68051271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3A608A43-4349-68FE-4858-EF428676D8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4587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5B6A14A-9696-58F4-94E2-4CA468473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B62EDA8-22E1-A4A5-E510-E56299CF00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A2401C05-953E-3AD9-B8E2-96E83CE98E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007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4A47ADB-ED1E-205F-1822-E6AAD953F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FD868C-F550-95B4-8934-4177CB8C38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E203282F-F920-3AA1-F38C-32EC57A3CE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1411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1E3F845-E08C-110C-E101-2BC30895F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117BA775-C2CA-C206-62D1-8057E04114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A7B08B8-A8E0-D21F-63E7-5AFB900DAD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1356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9E09244-8343-84B8-2E15-441DB2B2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0A50CC-F45B-93AF-C9CB-A4C1F41C47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95891C9-010F-A567-946D-F527D02F57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2481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D510EADF-DD1D-4D3D-126F-8FFCAF299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E23CC7C1-7DED-F07D-9D0F-DDA29FF7A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7B50169-C5F9-F427-0261-F5804A5776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7950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C7F9A80-3879-B4B1-F9F6-0B369E6BC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2BA4BB4E-C786-29DA-0B74-E198534B9F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F5BE9EC-3836-4F2E-7A49-AE36C7E124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5504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70B9F23-4F37-246A-DFF4-0C6F696CA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BC2ABCE6-4AF7-1AB7-FC19-C67BC8F718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EA4E995-A8E1-0EE3-0D35-0304C9D47F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4832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10F78C78-AF1A-E6FA-6840-C66CF70C9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12EE8D3B-AE3C-0A7E-2560-51188880D5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03A3C11-FBC9-FA33-6577-E030910E6F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37955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ED358F2-55E4-851D-EE0A-25A5CA23B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AC9EE013-7BB6-0CD6-0F48-F347BE2409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FD6700F-963C-F12F-906D-A7BE0E0C4C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3582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B85DB27A-EBBB-2F5C-88B0-EF35C6127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CBEE0E3D-C323-61CE-F605-2BEADB9700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3D03831A-ADC8-A562-AFC5-9425C50395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3832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D4A69A7-5297-9E07-BD30-F61E9DBD2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0EF2935-9AC3-959A-CBAB-DA07BD3D4C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46EE3DF5-BB39-B8D0-882D-FFC605FF0B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9379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D3CF9BF-AE9E-40F4-6D91-03949FDB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36F9E05-4D78-95A4-A687-0116E2249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F32EDEB-B340-716E-A8CA-360C8D0D5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02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E9A90D-99D8-5CE1-292A-C420A1A51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Lesson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2:</a:t>
            </a:r>
            <a:br>
              <a:rPr lang="sl-SI" dirty="0"/>
            </a:br>
            <a:r>
              <a:rPr lang="sl-SI" dirty="0" err="1"/>
              <a:t>Developing</a:t>
            </a:r>
            <a:r>
              <a:rPr lang="sl-SI" dirty="0"/>
              <a:t> </a:t>
            </a:r>
            <a:r>
              <a:rPr lang="sl-SI" dirty="0" err="1"/>
              <a:t>Inclusive</a:t>
            </a:r>
            <a:r>
              <a:rPr lang="sl-SI" dirty="0"/>
              <a:t> </a:t>
            </a:r>
            <a:r>
              <a:rPr lang="sl-SI" dirty="0" err="1"/>
              <a:t>Work</a:t>
            </a:r>
            <a:r>
              <a:rPr lang="sl-SI" dirty="0"/>
              <a:t> </a:t>
            </a:r>
            <a:r>
              <a:rPr lang="sl-SI" dirty="0" err="1"/>
              <a:t>Environments</a:t>
            </a:r>
            <a:endParaRPr lang="sl-S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55BD0B1-ED73-BDF1-A0EF-4D38C989F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slov 15">
            <a:extLst>
              <a:ext uri="{FF2B5EF4-FFF2-40B4-BE49-F238E27FC236}">
                <a16:creationId xmlns:a16="http://schemas.microsoft.com/office/drawing/2014/main" id="{7677913D-1688-14FB-3F0D-0D323DED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497512" cy="1581150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Principles of Inclusion on Farms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Označba mesta besedila 8">
            <a:extLst>
              <a:ext uri="{FF2B5EF4-FFF2-40B4-BE49-F238E27FC236}">
                <a16:creationId xmlns:a16="http://schemas.microsoft.com/office/drawing/2014/main" id="{077F6096-1E44-068F-E304-9B163F8B81E7}"/>
              </a:ext>
            </a:extLst>
          </p:cNvPr>
          <p:cNvSpPr txBox="1">
            <a:spLocks/>
          </p:cNvSpPr>
          <p:nvPr/>
        </p:nvSpPr>
        <p:spPr>
          <a:xfrm>
            <a:off x="7562851" y="2260207"/>
            <a:ext cx="3789361" cy="282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Inclusive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farms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build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trust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with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families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, social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workers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and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communities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→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ensuring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sl-SI" altLang="sl-SI" sz="2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sustainability</a:t>
            </a:r>
            <a:r>
              <a:rPr lang="sl-SI" altLang="sl-SI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 algn="ctr">
              <a:lnSpc>
                <a:spcPct val="100000"/>
              </a:lnSpc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B40A0C-30E6-0BF1-6D14-C1631511B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2260207"/>
            <a:ext cx="6223000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beyond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physical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access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it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means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full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respect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truly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inclusive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farm: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Welcomes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people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different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abilities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backgrounds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800100" lvl="1" indent="-3429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conditions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where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everyone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thrive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aim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design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spaces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processes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relationships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barriers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promote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equal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contribution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l-SI" altLang="sl-SI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198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0EAF0AC-5DD4-BF22-4C5F-79E1BC2F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D30CD044-263E-CA34-8866-EE036FE8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887912" cy="1282700"/>
          </a:xfrm>
        </p:spPr>
        <p:txBody>
          <a:bodyPr/>
          <a:lstStyle/>
          <a:p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Core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Principles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of</a:t>
            </a:r>
            <a:r>
              <a:rPr lang="sl-SI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b="1" dirty="0" err="1">
                <a:solidFill>
                  <a:schemeClr val="accent6">
                    <a:lumMod val="75000"/>
                  </a:schemeClr>
                </a:solidFill>
              </a:rPr>
              <a:t>Inclusion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2F06A7B6-35DA-1F23-90F7-E5919F6A4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9975" y="1928811"/>
            <a:ext cx="3932237" cy="3749675"/>
          </a:xfrm>
        </p:spPr>
        <p:txBody>
          <a:bodyPr>
            <a:normAutofit fontScale="92500" lnSpcReduction="20000"/>
          </a:bodyPr>
          <a:lstStyle/>
          <a:p>
            <a:pPr marL="2540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Inclusion on farms means much more than physical access — it is about creating a safe, respectful and empowering environment where everyone, regardless of ability or background, can meaningfully contribute, feel a sense of belonging and grow through shared participation.</a:t>
            </a:r>
            <a:endParaRPr lang="sl-SI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Slika 11" descr="Slika, ki vsebuje besede besedilo, sadje&#10;&#10;Vsebina, ustvarjena z UI, morda ni pravilna.">
            <a:extLst>
              <a:ext uri="{FF2B5EF4-FFF2-40B4-BE49-F238E27FC236}">
                <a16:creationId xmlns:a16="http://schemas.microsoft.com/office/drawing/2014/main" id="{38A14F94-8BCE-E844-0F52-7A862E27A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88" y="2286052"/>
            <a:ext cx="6521921" cy="291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7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25FFEFB-D75E-4356-3398-E9E55139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8DF2A0-BFDF-1015-FA69-8E108090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Types of Barriers on Farms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7C14D96-E163-92A4-D07B-A0351444BA1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72331" y="1690688"/>
            <a:ext cx="104473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Barriers</a:t>
            </a:r>
            <a:r>
              <a:rPr kumimoji="0" lang="sl-SI" altLang="sl-S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often</a:t>
            </a:r>
            <a:r>
              <a:rPr kumimoji="0" lang="sl-SI" altLang="sl-S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invisible</a:t>
            </a:r>
            <a:r>
              <a:rPr kumimoji="0" lang="sl-SI" altLang="sl-S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kumimoji="0" lang="sl-SI" altLang="sl-S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those</a:t>
            </a:r>
            <a:r>
              <a:rPr kumimoji="0" lang="sl-SI" altLang="sl-S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who</a:t>
            </a:r>
            <a:r>
              <a:rPr kumimoji="0" lang="sl-SI" altLang="sl-S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</a:t>
            </a:r>
            <a:r>
              <a:rPr kumimoji="0" lang="sl-SI" altLang="sl-S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comfortable</a:t>
            </a:r>
            <a:r>
              <a:rPr kumimoji="0" lang="sl-SI" altLang="sl-S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Slika 4" descr="Slika, ki vsebuje besede besedilo, posnetek zaslona, pisava, številka&#10;&#10;Vsebina, ustvarjena z UI, morda ni pravilna.">
            <a:extLst>
              <a:ext uri="{FF2B5EF4-FFF2-40B4-BE49-F238E27FC236}">
                <a16:creationId xmlns:a16="http://schemas.microsoft.com/office/drawing/2014/main" id="{FC171A4A-398D-A968-212A-8452D5621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5450" y="2126665"/>
            <a:ext cx="6261100" cy="417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0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A172F032-7232-5989-53F6-B9EBCE453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2F6676-21E8-BD71-2D99-04BAB38E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Removing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Barriers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Strategies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Benefits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184BDC42-1341-3EE3-8413-0084777BE4B4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038976" y="1809750"/>
            <a:ext cx="4418012" cy="14986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example: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newcomer avoids confusion when given a short orientation tour + visual farm map.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B98A60A-9DD8-025B-476F-E670711CF9D4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158585"/>
            <a:ext cx="599281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proactive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observe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listen,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involve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problem-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solving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Quick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wins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first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lighter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tools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instructions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aids.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Systematic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review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regularly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needs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change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responsibility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“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would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make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easier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?”</a:t>
            </a:r>
          </a:p>
        </p:txBody>
      </p:sp>
      <p:pic>
        <p:nvPicPr>
          <p:cNvPr id="4099" name="Picture 3" descr="Ustvarjena slika">
            <a:extLst>
              <a:ext uri="{FF2B5EF4-FFF2-40B4-BE49-F238E27FC236}">
                <a16:creationId xmlns:a16="http://schemas.microsoft.com/office/drawing/2014/main" id="{AD6C8E9C-30A1-84F6-C9DF-0DAF476A7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997618"/>
            <a:ext cx="4275138" cy="285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144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00929447-F9A4-E02D-F6BD-15FF0C978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20FDF3-F514-AE43-C399-DC57821D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Participation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Creating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Opportunities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7AB5FE2D-4F57-24D1-BBB4-A39A1754CD1F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39788" y="5113402"/>
            <a:ext cx="10272712" cy="77939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Practical example: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group plants seedlings → later they share a meal from those vegetables → clear link between effort &amp; reward.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E236A38-CEB8-2756-5BA3-0A3153C3919E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859339"/>
            <a:ext cx="1027271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incomplete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without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involvement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through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decision-making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e.g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vote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crops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market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layout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Ownership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responsibility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greenhouse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compost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Visibility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contributions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results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one’s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own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Opportunities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teach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experienced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guide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newcomers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951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F94FE3E-E4D3-FF52-51D1-BF7AFF66B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F4CE80-7C95-2F9F-E7D5-43E47BF9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Belonging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Building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Community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ABE1F8BE-633A-ACC6-E035-DDFDE487F9E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048500" y="2000250"/>
            <a:ext cx="4540250" cy="3289300"/>
          </a:xfrm>
        </p:spPr>
        <p:txBody>
          <a:bodyPr>
            <a:noAutofit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en-US" sz="1800" b="1" dirty="0"/>
              <a:t>Overcoming barriers:</a:t>
            </a:r>
            <a:endParaRPr lang="en-US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Gradual integration, peer mentoring, safe spaces for communication.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/>
              <a:t>Fight stigma through education &amp; mentor role modelling.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5F868C9-E659-C27F-7B2A-82413E81E1E3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1690688"/>
            <a:ext cx="543401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Belonging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Strengthened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daily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consistent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rituals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greeting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circle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reflection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meals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breaks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equality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same table.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Celebrations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harvest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festivals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birthdays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milestones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Storytelling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cultural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diversity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 a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046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2AB3028-A7C0-3901-BC12-8DFE5669F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14C1B8-CB3B-3AF9-D71F-C39BBF6F0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Wider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Impact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Benefits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480B4F51-36D4-5345-740A-30DDA235E831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54050" y="4876800"/>
            <a:ext cx="5441950" cy="952500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example:</a:t>
            </a:r>
            <a:endParaRPr lang="sl-SI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buNone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participant demonstrates farm tasks to school visitors → confidence grows &amp; stigma decreases.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16EE1DF-14A0-93C5-0070-350C63346A77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1780603"/>
            <a:ext cx="551338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Mentors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central – listen,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recognise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progress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balance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dynamics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Wider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community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involvement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dignity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Open farm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local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markets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;</a:t>
            </a:r>
            <a:b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visiting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learning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;</a:t>
            </a:r>
            <a:b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Families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neighbours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joining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activities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A4C841B-9B29-481F-CCAB-D63B0C2E8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2" y="1112381"/>
            <a:ext cx="456565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Benefits:</a:t>
            </a:r>
            <a:endParaRPr lang="sl-SI" sz="1800" b="1" dirty="0"/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sz="1800" dirty="0"/>
              <a:t>Motivation ↑, drop-out ↓.</a:t>
            </a:r>
            <a:endParaRPr lang="sl-SI" sz="1800" dirty="0"/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lang="sl-SI" sz="1800" dirty="0"/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sz="1800" dirty="0"/>
              <a:t>Improved mental health &amp; resilience.</a:t>
            </a:r>
            <a:endParaRPr lang="sl-SI" sz="1800" dirty="0"/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lang="sl-SI" sz="1800" dirty="0"/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sz="1800" dirty="0"/>
              <a:t>Stronger community recognition &amp; funding opportunities.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Slika 9" descr="Slika, ki vsebuje besede oblačila, oseba, fant, risanka&#10;&#10;Vsebina, ustvarjena z UI, morda ni pravilna.">
            <a:extLst>
              <a:ext uri="{FF2B5EF4-FFF2-40B4-BE49-F238E27FC236}">
                <a16:creationId xmlns:a16="http://schemas.microsoft.com/office/drawing/2014/main" id="{BF01A8F4-B40A-F35C-4FC5-8FD407DBA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562" y="3143706"/>
            <a:ext cx="4567238" cy="304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5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57CC8E0-F3F5-014D-3243-06529FB96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DE00CB-F4E2-CAC6-A49D-E143A672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Why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Team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Building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Matters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1D9B9AE7-C6BC-3DAB-F295-2BEF9C6BB61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50888" y="5484721"/>
            <a:ext cx="10515600" cy="541429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example: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Dividing a planting field into small groups → every participant contributes without being overwhelmed.</a:t>
            </a:r>
            <a:endParaRPr lang="sl-SI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5221C12-6940-EEB4-BBD1-B9CA4160EF4E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010349"/>
            <a:ext cx="7816532" cy="315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cooperation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teamwork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productivity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little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/no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positive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teamwork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experience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Benefits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teamwork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Social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learning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communication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skills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Confidence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resilience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through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success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mentor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each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860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FC3BF44-F675-B0D6-8C71-93146652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77F36B-9776-F302-9691-E879F3BFE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Strategies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Strong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Teams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FBA16C4-4E37-8A73-3A31-D7105BBE083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764938"/>
            <a:ext cx="5849938" cy="383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Small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easier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anxiety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role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division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avoids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ownership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Rotation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flexibility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prevents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monotony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Problem-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solving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compost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system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farm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planning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trust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grows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Celebrating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achievements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photo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appreciation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8" name="Slika 7" descr="Slika, ki vsebuje besede besedilo, človeški obraz, fant, oseba&#10;&#10;Vsebina, ustvarjena z UI, morda ni pravilna.">
            <a:extLst>
              <a:ext uri="{FF2B5EF4-FFF2-40B4-BE49-F238E27FC236}">
                <a16:creationId xmlns:a16="http://schemas.microsoft.com/office/drawing/2014/main" id="{05E6FA89-9B96-656B-AFC1-404B09CA6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050" y="1697266"/>
            <a:ext cx="3967162" cy="396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27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5022FBD-3E23-B86E-1C12-8BE47855C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118816B-D075-D1C6-A0C7-3502B4FD5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Handling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Challenges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Mentor’s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Role in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Challenges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B687DA4-0D43-C3E8-3CC9-94D6A46EA7A8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2725420"/>
            <a:ext cx="525938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Conflict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resolution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tools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Early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intervention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before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escalation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behaviour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not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personality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compromise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listening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Encourage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ask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quieter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input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rotate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leadership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Označba mesta besedila 5">
            <a:extLst>
              <a:ext uri="{FF2B5EF4-FFF2-40B4-BE49-F238E27FC236}">
                <a16:creationId xmlns:a16="http://schemas.microsoft.com/office/drawing/2014/main" id="{56CBA29F-A8CA-6AA8-89A5-D0AF48977C0E}"/>
              </a:ext>
            </a:extLst>
          </p:cNvPr>
          <p:cNvSpPr txBox="1">
            <a:spLocks/>
          </p:cNvSpPr>
          <p:nvPr/>
        </p:nvSpPr>
        <p:spPr>
          <a:xfrm>
            <a:off x="6140450" y="2445028"/>
            <a:ext cx="5480050" cy="416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lnSpc>
                <a:spcPct val="100000"/>
              </a:lnSpc>
              <a:buFont typeface="Arial"/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Role of mentor:</a:t>
            </a:r>
            <a:endParaRPr lang="en-US" sz="18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+mn-lt"/>
              </a:rPr>
              <a:t>Sets the tone: respectful communication, calm leadership.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+mn-lt"/>
              </a:rPr>
              <a:t>Observes dynamics: supports quieter voices, manages dominant personalities.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+mn-lt"/>
              </a:rPr>
              <a:t>Builds trust: keeps promises, models inclusion.</a:t>
            </a:r>
            <a:endParaRPr lang="sl-SI" sz="1800" dirty="0">
              <a:latin typeface="+mn-lt"/>
            </a:endParaRPr>
          </a:p>
          <a:p>
            <a:pPr marL="114300" indent="0">
              <a:lnSpc>
                <a:spcPct val="100000"/>
              </a:lnSpc>
              <a:buNone/>
            </a:pPr>
            <a:endParaRPr lang="sl-SI" sz="1800" dirty="0">
              <a:latin typeface="+mn-lt"/>
            </a:endParaRPr>
          </a:p>
          <a:p>
            <a:pPr marL="114300" indent="0">
              <a:lnSpc>
                <a:spcPct val="100000"/>
              </a:lnSpc>
              <a:buNone/>
            </a:pPr>
            <a:r>
              <a:rPr lang="sl-SI" altLang="sl-SI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Long-term mentor </a:t>
            </a:r>
            <a:r>
              <a:rPr lang="sl-SI" altLang="sl-SI" sz="18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impact</a:t>
            </a:r>
            <a:r>
              <a:rPr lang="sl-SI" altLang="sl-SI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:</a:t>
            </a:r>
            <a:br>
              <a:rPr lang="sl-SI" altLang="sl-SI" sz="1800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Trust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 &amp;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stability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 in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group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.</a:t>
            </a:r>
            <a:br>
              <a:rPr lang="sl-SI" altLang="sl-SI" sz="1800" dirty="0">
                <a:solidFill>
                  <a:schemeClr val="tx1"/>
                </a:solidFill>
                <a:latin typeface="+mn-lt"/>
              </a:rPr>
            </a:b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•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Continuous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improvement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through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reflection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.</a:t>
            </a:r>
            <a:br>
              <a:rPr lang="sl-SI" altLang="sl-SI" sz="1800" dirty="0">
                <a:solidFill>
                  <a:schemeClr val="tx1"/>
                </a:solidFill>
                <a:latin typeface="+mn-lt"/>
              </a:rPr>
            </a:b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•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Creates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safe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resilient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 farm </a:t>
            </a:r>
            <a:r>
              <a:rPr lang="sl-SI" altLang="sl-SI" sz="1800" dirty="0" err="1">
                <a:solidFill>
                  <a:schemeClr val="tx1"/>
                </a:solidFill>
                <a:latin typeface="+mn-lt"/>
              </a:rPr>
              <a:t>culture</a:t>
            </a:r>
            <a:r>
              <a:rPr lang="sl-SI" altLang="sl-SI" sz="1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endParaRPr lang="en-US" sz="1800" dirty="0"/>
          </a:p>
          <a:p>
            <a:pPr marL="114300" indent="0">
              <a:lnSpc>
                <a:spcPct val="120000"/>
              </a:lnSpc>
              <a:buFont typeface="Arial"/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CC66619-D7E3-BA34-7D31-C597EC4F8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5" y="1962428"/>
            <a:ext cx="99837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</a:pP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Conflicts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happen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→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mentors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guide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constructive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resolution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6610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9B10C131-FA54-D044-1D30-825954A69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24EA14-3FBB-3094-6EF5-09368FFFB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837862" cy="16668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Conflict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Resolution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on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Farms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b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dirty="0" err="1">
                <a:solidFill>
                  <a:schemeClr val="accent6">
                    <a:lumMod val="75000"/>
                  </a:schemeClr>
                </a:solidFill>
              </a:rPr>
              <a:t>Resolving</a:t>
            </a:r>
            <a:r>
              <a:rPr lang="sl-SI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dirty="0" err="1">
                <a:solidFill>
                  <a:schemeClr val="accent6">
                    <a:lumMod val="75000"/>
                  </a:schemeClr>
                </a:solidFill>
              </a:rPr>
              <a:t>Conflicts</a:t>
            </a:r>
            <a:r>
              <a:rPr lang="sl-SI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dirty="0" err="1">
                <a:solidFill>
                  <a:schemeClr val="accent6">
                    <a:lumMod val="75000"/>
                  </a:schemeClr>
                </a:solidFill>
              </a:rPr>
              <a:t>Constructively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64B064C6-F68D-1E18-F5BB-0640E7D7E03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591300" y="2087410"/>
            <a:ext cx="4886325" cy="1049072"/>
          </a:xfrm>
        </p:spPr>
        <p:txBody>
          <a:bodyPr>
            <a:noAutofit/>
          </a:bodyPr>
          <a:lstStyle/>
          <a:p>
            <a:pPr marL="11430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example: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Two participants argue about tool use → mentor clarifies roles calmly, encourages them to find middle ground.</a:t>
            </a:r>
            <a:endParaRPr lang="sl-SI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D5A13D5-AB5B-EFF7-ADAF-5C3A6C4EE32D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42963" y="2199662"/>
            <a:ext cx="5253037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Conflicts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natural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especially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diverse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vulnerable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Main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sources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disagreements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speed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vs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precision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confusion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dominating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vs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overlooked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Personality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clashes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stress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fatigue</a:t>
            </a:r>
            <a:r>
              <a:rPr kumimoji="0" lang="sl-SI" altLang="sl-S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Mentor’s role:</a:t>
            </a:r>
            <a:endParaRPr lang="sl-SI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1600" dirty="0"/>
              <a:t>Intervene early, prevent escalation.</a:t>
            </a:r>
            <a:endParaRPr lang="sl-SI" sz="1600" dirty="0"/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1600" dirty="0"/>
              <a:t>Encourage active listening and respectful dialogue.</a:t>
            </a:r>
            <a:endParaRPr lang="sl-SI" sz="1600" dirty="0"/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1600" dirty="0"/>
              <a:t>Focus on </a:t>
            </a:r>
            <a:r>
              <a:rPr lang="en-US" sz="1600" dirty="0" err="1"/>
              <a:t>behaviour</a:t>
            </a:r>
            <a:r>
              <a:rPr lang="en-US" sz="1600" dirty="0"/>
              <a:t>, not personality.</a:t>
            </a:r>
            <a:endParaRPr lang="sl-SI" sz="1600" dirty="0"/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1600" dirty="0"/>
              <a:t>Guide towards compromise &amp; shared solutions.</a:t>
            </a:r>
            <a:endParaRPr kumimoji="0" lang="sl-SI" altLang="sl-SI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Slika 7" descr="Slika, ki vsebuje besede človeški obraz, besedilo, oblačila, klobuk&#10;&#10;Vsebina, ustvarjena z UI, morda ni pravilna.">
            <a:extLst>
              <a:ext uri="{FF2B5EF4-FFF2-40B4-BE49-F238E27FC236}">
                <a16:creationId xmlns:a16="http://schemas.microsoft.com/office/drawing/2014/main" id="{043A3D0A-D1EE-2EF2-73A6-D676530C9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300" y="3291905"/>
            <a:ext cx="4757737" cy="221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17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F272F22-C4DC-6F5B-0203-3DE4FFD33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F8E822-F476-E0FB-8061-A442EC1E6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Building a Culture of Empathy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Označba mesta besedila 3">
            <a:extLst>
              <a:ext uri="{FF2B5EF4-FFF2-40B4-BE49-F238E27FC236}">
                <a16:creationId xmlns:a16="http://schemas.microsoft.com/office/drawing/2014/main" id="{497489FE-4D22-8F7A-3F0A-60DEFF80E7A9}"/>
              </a:ext>
            </a:extLst>
          </p:cNvPr>
          <p:cNvSpPr txBox="1">
            <a:spLocks/>
          </p:cNvSpPr>
          <p:nvPr/>
        </p:nvSpPr>
        <p:spPr>
          <a:xfrm>
            <a:off x="6642100" y="1785938"/>
            <a:ext cx="471328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just">
              <a:lnSpc>
                <a:spcPct val="100000"/>
              </a:lnSpc>
              <a:buNone/>
            </a:pPr>
            <a:r>
              <a:rPr lang="sl-SI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</a:t>
            </a:r>
            <a:r>
              <a:rPr lang="en-US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ractical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example: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At end of day, participants share one positive thing another person did → builds appreciation and recognition of empathy.</a:t>
            </a:r>
            <a:endParaRPr lang="en-US" sz="1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A3ADACC-85C9-366C-B2BE-FD1562DD1935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1906132"/>
            <a:ext cx="5348288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Empathy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foundation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conflict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prevention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resolution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Strategies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 </a:t>
            </a: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reversal</a:t>
            </a:r>
            <a:r>
              <a:rPr kumimoji="0" lang="sl-SI" altLang="sl-SI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exercises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“How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would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?”</a:t>
            </a:r>
            <a:endParaRPr lang="sl-SI" altLang="sl-SI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Story</a:t>
            </a:r>
            <a:r>
              <a:rPr kumimoji="0" lang="sl-SI" altLang="sl-SI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sharing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personal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experiences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stigma.</a:t>
            </a:r>
            <a:endParaRPr lang="sl-SI" altLang="sl-SI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 </a:t>
            </a: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modelling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respect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patience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apologising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needed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Daily</a:t>
            </a:r>
            <a:r>
              <a:rPr kumimoji="0" lang="sl-SI" altLang="sl-SI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</a:t>
            </a:r>
            <a:r>
              <a:rPr kumimoji="0" lang="sl-SI" altLang="sl-SI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reflection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highlight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positive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actions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others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Long-term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impact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Trust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↑,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cooperation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↑.</a:t>
            </a:r>
            <a:endParaRPr lang="sl-SI" altLang="sl-SI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Stigma ↓,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safety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↑.</a:t>
            </a:r>
            <a:endParaRPr lang="sl-SI" altLang="sl-SI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More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positive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working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environment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mentors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participants</a:t>
            </a:r>
            <a:r>
              <a:rPr kumimoji="0" lang="sl-SI" altLang="sl-SI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0" name="Slika 9" descr="Slika, ki vsebuje besede besedilo, človeški obraz, oseba, fant&#10;&#10;Vsebina, ustvarjena z UI, morda ni pravilna.">
            <a:extLst>
              <a:ext uri="{FF2B5EF4-FFF2-40B4-BE49-F238E27FC236}">
                <a16:creationId xmlns:a16="http://schemas.microsoft.com/office/drawing/2014/main" id="{6BE43F89-F94E-7690-8BC6-1D66474DF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805" y="3111501"/>
            <a:ext cx="4523583" cy="301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87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3481C2A-C798-97BF-353A-2377B3F9D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86274C-1340-DAFE-A1E8-C80F6FD0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International &amp; European Models of Inclusion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B38C1194-A1FE-686A-2B7C-16A3866670D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33412" y="5457806"/>
            <a:ext cx="10922000" cy="815270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Different contexts, same goal → dignity, belonging and participation for vulnerable groups.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F9B1275-BCD4-0A06-B8AB-9124DF39F2D1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2106186"/>
            <a:ext cx="105156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Kerry Social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Ireland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ordinary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farm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life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adapted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reflection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circles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rooted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everyday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routines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IPS Model (EU):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close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mentorship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turns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conflicts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growth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Italy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Social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Cooperatives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social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services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team-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strong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Slovenia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Korenika: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multigenerational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centre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production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workshops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therapeutic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gardens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preservation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Netherlands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elderly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dementia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therapeutic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gardening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structured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routines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7848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8CB3815-7E2D-9E8A-7F14-66E03018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C3E2C6-4D25-06BF-D8D1-16BC93231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2096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Practical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Solutions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on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Farms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8DD8A45-C8F4-E6A4-F8AF-B0AE5777D58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736600" y="1653789"/>
            <a:ext cx="4978400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Structured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entry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orientation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tour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starter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confidence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Planting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divide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rotate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monotony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different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abilities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71450" indent="-1714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Packaging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U-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shaped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tables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micro-roles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samples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everyone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contributes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71450" indent="-1714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Markets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greeter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bagger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stocker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boards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quiet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corner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71450" indent="-1714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Weather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flexibility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indoor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“plan B”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ensures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stability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routine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71450" indent="-1714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Communication-friendly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step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colour-coded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tools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demo +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9949F21-2339-CC13-9BDA-9A9353FC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176" y="3896897"/>
            <a:ext cx="4875212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</a:pPr>
            <a:endParaRPr lang="sl-SI" altLang="sl-SI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Trauma-informed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predictable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routines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choice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of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tasks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, non-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verbal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break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signals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171450" indent="-1714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sl-SI" altLang="sl-SI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Energy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check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system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red-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yellow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green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signals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→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adapt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workload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to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wellbeing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171450" indent="-1714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sl-SI" altLang="sl-SI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Debriefing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after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incidents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→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learning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trust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recognition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5" name="Slika 4" descr="Slika, ki vsebuje besede besedilo, človeški obraz, risanka&#10;&#10;Vsebina, ustvarjena z UI, morda ni pravilna.">
            <a:extLst>
              <a:ext uri="{FF2B5EF4-FFF2-40B4-BE49-F238E27FC236}">
                <a16:creationId xmlns:a16="http://schemas.microsoft.com/office/drawing/2014/main" id="{9B73CC98-4E3B-A6EE-0725-3D5B09EAF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519" y="1161763"/>
            <a:ext cx="420052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81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BA0117E9-DF03-AA19-C4EB-627065C8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DC5C0D-7021-F6FA-75DE-C2592A208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779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Practical Guidelines for Inclusive Farms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b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From Theory to Daily Practice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6A8E2C4-D5A8-E1D0-2EA2-206C3A13B2B9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2" y="2493547"/>
            <a:ext cx="4715936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Physical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environment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Accessible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paths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ramps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reachable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tools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signage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Organised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spaces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organisation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predictability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security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adapted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abilities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step-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-step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Visible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contribution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confidence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5" name="Slika 4" descr="Slika, ki vsebuje besede besedilo, človeški obraz, risanka&#10;&#10;Vsebina, ustvarjena z UI, morda ni pravilna.">
            <a:extLst>
              <a:ext uri="{FF2B5EF4-FFF2-40B4-BE49-F238E27FC236}">
                <a16:creationId xmlns:a16="http://schemas.microsoft.com/office/drawing/2014/main" id="{2A18FBE0-DA5E-566A-A46E-A7EA84748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8999"/>
            <a:ext cx="5259388" cy="2756385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F95AD37C-AE4B-38F3-3138-09B9A6A50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908387"/>
            <a:ext cx="537125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</a:pP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</a:pP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Role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of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mentors</a:t>
            </a:r>
            <a:r>
              <a:rPr lang="sl-SI" altLang="sl-SI" sz="1800" b="1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Not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only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supervisors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but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backbone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of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inclusion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Flexibility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patience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, balance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between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leading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 &amp; </a:t>
            </a:r>
            <a:r>
              <a:rPr lang="sl-SI" altLang="sl-SI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supporting</a:t>
            </a:r>
            <a:r>
              <a:rPr lang="sl-SI" altLang="sl-SI" sz="18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241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86E44BB-EDB2-CBA8-DE3F-839317431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A6A3B2-6F4E-D1E2-8584-FB1322B6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2096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Routines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Tools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sl-SI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3600" b="1" dirty="0" err="1">
                <a:solidFill>
                  <a:schemeClr val="accent6">
                    <a:lumMod val="75000"/>
                  </a:schemeClr>
                </a:solidFill>
              </a:rPr>
              <a:t>Stability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0859418-F402-B23B-48E8-02D414A510D1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9788" y="1676236"/>
            <a:ext cx="535146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Daily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routines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intro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clarity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Evening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reflection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recognition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Consistency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trust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safety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Checklists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tools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Space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accessible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paths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labelled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tools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areas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r>
              <a:rPr kumimoji="0" lang="sl-SI" altLang="sl-SI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organisation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adapted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breaks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sl-SI" altLang="sl-SI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Staff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trained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peer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exchange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crisis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Flexibility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structure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guides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empathy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makes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it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</a:t>
            </a:r>
            <a:endParaRPr kumimoji="0" lang="sl-SI" altLang="sl-S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Slika 4" descr="Slika, ki vsebuje besede besedilo, risanka, ilustracija&#10;&#10;Vsebina, ustvarjena z UI, morda ni pravilna.">
            <a:extLst>
              <a:ext uri="{FF2B5EF4-FFF2-40B4-BE49-F238E27FC236}">
                <a16:creationId xmlns:a16="http://schemas.microsoft.com/office/drawing/2014/main" id="{C2B1F846-E0F7-E1D0-BBD2-A69A4700A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745" y="1547259"/>
            <a:ext cx="3262655" cy="45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69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985E232-E80C-3564-F816-49944BD9F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38EAA7-AC73-8341-FDA4-CCF55582F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209675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Key Lessons from Lesson 2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0C18D90-45C1-EB87-EBBC-5BED3D89607F}"/>
              </a:ext>
            </a:extLst>
          </p:cNvPr>
          <p:cNvSpPr>
            <a:spLocks noGrp="1" noChangeArrowheads="1"/>
          </p:cNvSpPr>
          <p:nvPr>
            <p:ph type="body" idx="2"/>
          </p:nvPr>
        </p:nvSpPr>
        <p:spPr bwMode="auto">
          <a:xfrm>
            <a:off x="836611" y="1574800"/>
            <a:ext cx="6183843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Inclusion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beyond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access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respect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belonging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Barriers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identified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removed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social,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communication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organisational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l-SI" altLang="sl-SI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Participation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belonging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confidence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stability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resilience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Team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building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strengthens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productivity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mentor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central role.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Conflict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resolution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empathy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transform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problems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opportunities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show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small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adaptations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create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big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impact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sl-SI" altLang="sl-SI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Practical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guidelines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routines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+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checklists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sl-SI" altLang="sl-S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safety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dignity</a:t>
            </a:r>
            <a:r>
              <a:rPr kumimoji="0" lang="sl-SI" altLang="sl-S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sl-SI" altLang="sl-S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growth</a:t>
            </a:r>
            <a:r>
              <a:rPr kumimoji="0" lang="sl-SI" altLang="sl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9" name="Slika 8" descr="Slika, ki vsebuje besede besedilo, človeški obraz, risanka, fant&#10;&#10;Vsebina, ustvarjena z UI, morda ni pravilna.">
            <a:extLst>
              <a:ext uri="{FF2B5EF4-FFF2-40B4-BE49-F238E27FC236}">
                <a16:creationId xmlns:a16="http://schemas.microsoft.com/office/drawing/2014/main" id="{8226D8B4-A780-D0A8-530D-E6C5C422C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454" y="2274693"/>
            <a:ext cx="4548293" cy="303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00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AF2477D-255A-A34E-5801-A4519EFD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865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1426</Words>
  <Application>Microsoft Office PowerPoint</Application>
  <PresentationFormat>Širokozaslonsko</PresentationFormat>
  <Paragraphs>196</Paragraphs>
  <Slides>20</Slides>
  <Notes>20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PowerPointova predstavitev</vt:lpstr>
      <vt:lpstr>Lesson 2: Developing Inclusive Work Environments</vt:lpstr>
      <vt:lpstr>Principles of Inclusion on Farms</vt:lpstr>
      <vt:lpstr>Core Principles of Inclusion</vt:lpstr>
      <vt:lpstr>  Types of Barriers on Farms</vt:lpstr>
      <vt:lpstr>  Removing Barriers: Strategies &amp; Benefits</vt:lpstr>
      <vt:lpstr>  Participation: Creating Opportunities</vt:lpstr>
      <vt:lpstr>  Belonging: Building Community</vt:lpstr>
      <vt:lpstr>  Wider Impact &amp; Benefits</vt:lpstr>
      <vt:lpstr>  Why Team Building Matters</vt:lpstr>
      <vt:lpstr>  Strategies for Strong Teams</vt:lpstr>
      <vt:lpstr>  Handling Challenges: Mentor’s Role in Challenges</vt:lpstr>
      <vt:lpstr>  Conflict Resolution on Farms:  Resolving Conflicts Constructively</vt:lpstr>
      <vt:lpstr>  Building a Culture of Empathy</vt:lpstr>
      <vt:lpstr>  International &amp; European Models of Inclusion</vt:lpstr>
      <vt:lpstr>  Practical Solutions on Farms</vt:lpstr>
      <vt:lpstr>  Practical Guidelines for Inclusive Farms:  From Theory to Daily Practice</vt:lpstr>
      <vt:lpstr>  Routines &amp; Tools for Stability</vt:lpstr>
      <vt:lpstr>  Key Lessons from Lesson 2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Katja Sedonja</dc:creator>
  <cp:lastModifiedBy>Katja Sedonja</cp:lastModifiedBy>
  <cp:revision>21</cp:revision>
  <dcterms:modified xsi:type="dcterms:W3CDTF">2025-09-16T08:43:53Z</dcterms:modified>
</cp:coreProperties>
</file>