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9" r:id="rId4"/>
    <p:sldId id="258" r:id="rId5"/>
    <p:sldId id="263" r:id="rId6"/>
    <p:sldId id="273" r:id="rId7"/>
    <p:sldId id="267" r:id="rId8"/>
    <p:sldId id="269" r:id="rId9"/>
    <p:sldId id="271" r:id="rId10"/>
    <p:sldId id="272" r:id="rId11"/>
    <p:sldId id="270" r:id="rId12"/>
    <p:sldId id="268" r:id="rId13"/>
    <p:sldId id="274" r:id="rId14"/>
    <p:sldId id="275" r:id="rId15"/>
    <p:sldId id="276" r:id="rId16"/>
    <p:sldId id="279" r:id="rId17"/>
    <p:sldId id="280" r:id="rId18"/>
    <p:sldId id="286" r:id="rId19"/>
    <p:sldId id="283" r:id="rId20"/>
    <p:sldId id="285" r:id="rId21"/>
    <p:sldId id="266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A3FC8A8-8AB0-49C0-856B-4A6844B36400}">
  <a:tblStyle styleId="{BA3FC8A8-8AB0-49C0-856B-4A6844B3640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20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100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0DF58231-1C4A-22B7-E52A-BAA8BDE7F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DC5DE5A2-A74D-49FD-BDB3-19287CAB3A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FB136288-E731-942F-4B73-00B1A23420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85713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6789ED28-2B51-487C-6B5F-9C7A49023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7BA60FA3-824C-9FE1-1757-B03F65915E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5851EA17-22F9-89F6-EE90-4C75FB4B27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01750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31BC6241-AFED-13CF-061D-DD9E702BB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5F83DA56-DBE0-F571-574C-89397EC21B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55728599-093D-EEB8-CF2F-136428D5EE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8634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EF830A7E-F0A7-F037-8279-761885FE6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8284B2A9-AA3D-627C-057F-79F009C988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7EDF960B-612E-8529-B6BE-C624991C58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60822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2E83DC1F-1518-9F4E-D290-CB3FDDC17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410DB74D-FDB5-250F-81C1-40130F65BC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7FF551C6-D6CF-0163-CBAF-2C47DA4791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51713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3AB29E23-8010-9C4C-9509-DE0788A17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1F0E8675-CF01-204E-2D42-40CCF2C09C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740B2790-5D32-1B7F-3377-45E4130150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610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C5B49063-376C-8AEF-FCD5-419BFE6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2BF0B480-D049-9D2A-FC0E-497E6C9C83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1051BB6B-7F08-7522-5B4D-3B80B6EF0D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231264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6ECF98C4-736D-9E40-163D-E094EF52B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5B88DFCC-1F56-7467-97A6-1303378FB1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5D9EB84F-2EFC-C46C-DFD9-9337F83CFA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219195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E13D4CDB-7DCB-016E-279F-643B1A419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A9ADC3FE-2EA2-BA36-4E9F-FC36261F49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1E64E29C-B3E4-39AF-91EF-4F4C3EAEC8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999715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993FF8F3-9236-5663-096B-2BC634D83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0CD34E30-148C-910E-45B5-023F9B7537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D4FAF6B6-8AFE-A856-41EF-9BA3049299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56642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7165622D-06A9-4505-7BA9-487F1F12F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4390826E-904F-0AAE-AC61-CA4672C850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8C3A1BCC-ABD1-42C3-97A8-854E44CD1C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45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0AB8DD9A-A999-5614-98E0-EDBAFF074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36DD0823-83B9-0579-50B8-C1F42FD38F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856C3D54-E057-F6E7-8DDF-A92731C790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611300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ACFEDD16-7617-5C43-5B07-4F9F14F76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5B421C93-A587-A67C-FE89-92ECC93B13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5A341998-339A-8DFC-121D-DF9ED4228F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529806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5F1CE8B2-8F4F-B34D-9AEC-F247218E9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768465C4-CCBE-45DA-5E3A-22071AEBF4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DECB5377-FA60-2DF2-7930-BE20CC0867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6077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94B934E3-E23B-381E-088C-E5CD898C0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5F3427BF-8B8B-2A92-9D9C-4E1036B628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C4923585-549B-3CA0-CDC8-C07B9BC951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538105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CE93C207-21C6-0289-5C07-C81DDD7DA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4F53DDC3-2011-A446-67EA-07A44E1831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2EF38600-F6BF-2B06-CF6E-02E78A726C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148360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092A1B7F-0368-BD6D-9D47-3D607A921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5FB00C77-AFD3-2960-73AB-BB5067FF1F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94E84CBF-D2BE-2291-E998-48EF1E2771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17599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B7AE2877-52BE-F48D-28EB-9B4FD7F6F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2D8EF47F-B84F-7C68-20D8-4E7A572B96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AC6D7F2F-41B4-04AD-1BE3-934D48B217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33538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AD3CF9BF-AE9E-40F4-6D91-03949FDB5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636F9E05-4D78-95A4-A687-0116E2249F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FF32EDEB-B340-716E-A8CA-360C8D0D59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52028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2E9A90D-99D8-5CE1-292A-C420A1A517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sl-SI" b="1" dirty="0" err="1">
                <a:solidFill>
                  <a:schemeClr val="accent6">
                    <a:lumMod val="75000"/>
                  </a:schemeClr>
                </a:solidFill>
              </a:rPr>
              <a:t>Lesson</a:t>
            </a:r>
            <a:r>
              <a:rPr lang="sl-SI" b="1" dirty="0">
                <a:solidFill>
                  <a:schemeClr val="accent6">
                    <a:lumMod val="75000"/>
                  </a:schemeClr>
                </a:solidFill>
              </a:rPr>
              <a:t> 3:</a:t>
            </a:r>
            <a:br>
              <a:rPr lang="sl-SI" dirty="0"/>
            </a:br>
            <a:r>
              <a:rPr lang="sl-SI" dirty="0" err="1"/>
              <a:t>Training</a:t>
            </a:r>
            <a:r>
              <a:rPr lang="sl-SI" dirty="0"/>
              <a:t> </a:t>
            </a:r>
            <a:r>
              <a:rPr lang="sl-SI" dirty="0" err="1"/>
              <a:t>and</a:t>
            </a:r>
            <a:r>
              <a:rPr lang="sl-SI" dirty="0"/>
              <a:t> </a:t>
            </a:r>
            <a:r>
              <a:rPr lang="sl-SI" dirty="0" err="1"/>
              <a:t>Mentoring</a:t>
            </a:r>
            <a:r>
              <a:rPr lang="sl-SI" dirty="0"/>
              <a:t> </a:t>
            </a:r>
            <a:r>
              <a:rPr lang="sl-SI" dirty="0" err="1"/>
              <a:t>Approaches</a:t>
            </a:r>
            <a:endParaRPr lang="sl-SI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D0EAF0AC-5DD4-BF22-4C5F-79E1BC2FA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D30CD044-263E-CA34-8866-EE036FE8F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6580187" cy="1282700"/>
          </a:xfrm>
        </p:spPr>
        <p:txBody>
          <a:bodyPr/>
          <a:lstStyle/>
          <a:p>
            <a:r>
              <a:rPr lang="sl-SI" b="1" dirty="0" err="1">
                <a:solidFill>
                  <a:schemeClr val="accent6">
                    <a:lumMod val="75000"/>
                  </a:schemeClr>
                </a:solidFill>
              </a:rPr>
              <a:t>Training</a:t>
            </a:r>
            <a:r>
              <a:rPr lang="sl-SI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b="1" dirty="0" err="1">
                <a:solidFill>
                  <a:schemeClr val="accent6">
                    <a:lumMod val="75000"/>
                  </a:schemeClr>
                </a:solidFill>
              </a:rPr>
              <a:t>and</a:t>
            </a:r>
            <a:r>
              <a:rPr lang="sl-SI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b="1" dirty="0" err="1">
                <a:solidFill>
                  <a:schemeClr val="accent6">
                    <a:lumMod val="75000"/>
                  </a:schemeClr>
                </a:solidFill>
              </a:rPr>
              <a:t>Mentoring</a:t>
            </a:r>
            <a:r>
              <a:rPr lang="sl-SI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b="1" dirty="0" err="1">
                <a:solidFill>
                  <a:schemeClr val="accent6">
                    <a:lumMod val="75000"/>
                  </a:schemeClr>
                </a:solidFill>
              </a:rPr>
              <a:t>Approaches</a:t>
            </a:r>
            <a:endParaRPr lang="sl-SI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3FF258-1EFA-D7E4-050C-B2D152D0A8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9787" y="1877980"/>
            <a:ext cx="10171113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Social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farming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needs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more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than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farming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skills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it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requires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guidance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empowerment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vulnerable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participants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Mentoring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is at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heart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inclusive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sustainable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farm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environments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Mentors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are not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supervisors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facilitators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learning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inclusion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Through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empathy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encouragement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guidance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everyday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farm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tasks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become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opportunities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growth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lesson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combines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theory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practice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show how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mentoring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builds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confidence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independence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belonging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2487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855BD0B1-ED73-BDF1-A0EF-4D38C989F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slov 15">
            <a:extLst>
              <a:ext uri="{FF2B5EF4-FFF2-40B4-BE49-F238E27FC236}">
                <a16:creationId xmlns:a16="http://schemas.microsoft.com/office/drawing/2014/main" id="{7677913D-1688-14FB-3F0D-0D323DED4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1"/>
            <a:ext cx="5932487" cy="1200150"/>
          </a:xfrm>
        </p:spPr>
        <p:txBody>
          <a:bodyPr/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Role of Mentors in Social Farming</a:t>
            </a:r>
            <a:endParaRPr lang="sl-SI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B40A0C-30E6-0BF1-6D14-C1631511B0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9788" y="3645202"/>
            <a:ext cx="62230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l-SI" altLang="sl-SI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B74E01A1-C7F7-0387-ECCA-AB43A57782DA}"/>
              </a:ext>
            </a:extLst>
          </p:cNvPr>
          <p:cNvSpPr txBox="1"/>
          <p:nvPr/>
        </p:nvSpPr>
        <p:spPr>
          <a:xfrm>
            <a:off x="839787" y="1657351"/>
            <a:ext cx="537051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Cornerstone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inclusion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Mentors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link farm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work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with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mission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empowering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vulnerable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groups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Lead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through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empathy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encouragement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Not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authority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control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Role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models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Patience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respect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consistency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create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safety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belonging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person, not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only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task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Understand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hidden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challenges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anxiety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trauma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low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self-confidence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Balance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Provide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structure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without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overprotection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freedom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without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neglect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12" name="Slika 11" descr="Slika, ki vsebuje besede besedilo, posnetek zaslona, pisava, krog&#10;&#10;Vsebina, ustvarjena z UI, morda ni pravilna.">
            <a:extLst>
              <a:ext uri="{FF2B5EF4-FFF2-40B4-BE49-F238E27FC236}">
                <a16:creationId xmlns:a16="http://schemas.microsoft.com/office/drawing/2014/main" id="{E65E6E23-1296-8B6B-E464-66EC25882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481" y="1849456"/>
            <a:ext cx="4859731" cy="386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98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425FFEFB-D75E-4356-3398-E9E551391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F8DF2A0-BFDF-1015-FA69-8E108090B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479451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Listening &amp; Giving Instructions: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Everyday</a:t>
            </a:r>
            <a:r>
              <a:rPr lang="sl-SI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Mentoring</a:t>
            </a:r>
            <a:r>
              <a:rPr lang="sl-SI" sz="3200" dirty="0">
                <a:solidFill>
                  <a:schemeClr val="accent6">
                    <a:lumMod val="75000"/>
                  </a:schemeClr>
                </a:solidFill>
              </a:rPr>
              <a:t> in </a:t>
            </a: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Action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7C14D96-E163-92A4-D07B-A0351444BA19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72331" y="2039821"/>
            <a:ext cx="10447338" cy="4251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14300" indent="0"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Active Listening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1800" dirty="0"/>
              <a:t>Participant avoids eye contact and gives short answers → Mentor asks: </a:t>
            </a:r>
            <a:r>
              <a:rPr lang="en-US" sz="1800" i="1" dirty="0"/>
              <a:t>“Would you like me to explain again?”</a:t>
            </a:r>
            <a:endParaRPr lang="en-US" sz="1800" dirty="0"/>
          </a:p>
          <a:p>
            <a:r>
              <a:rPr lang="en-US" sz="1800" dirty="0"/>
              <a:t>During seed planting: </a:t>
            </a:r>
            <a:r>
              <a:rPr lang="en-US" sz="1800" i="1" dirty="0"/>
              <a:t>“Can you show me with your hands how deep we should place the seed?”</a:t>
            </a:r>
            <a:endParaRPr lang="en-US" sz="1800" dirty="0"/>
          </a:p>
          <a:p>
            <a:pPr marL="114300" indent="0">
              <a:buNone/>
            </a:pPr>
            <a:endParaRPr lang="sl-SI" sz="2000" b="1" dirty="0"/>
          </a:p>
          <a:p>
            <a:pPr marL="114300" indent="0"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Clear Instructions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1800" dirty="0"/>
              <a:t>Instead of </a:t>
            </a:r>
            <a:r>
              <a:rPr lang="en-US" sz="1800" i="1" dirty="0"/>
              <a:t>“Prepare the garden bed”</a:t>
            </a:r>
            <a:r>
              <a:rPr lang="en-US" sz="1800" dirty="0"/>
              <a:t> → </a:t>
            </a:r>
            <a:r>
              <a:rPr lang="en-US" sz="1800" b="1" dirty="0"/>
              <a:t>4 steps</a:t>
            </a:r>
            <a:r>
              <a:rPr lang="en-US" sz="1800" dirty="0"/>
              <a:t>: bring tools → remove weeds → smooth soil → mark rows.</a:t>
            </a:r>
          </a:p>
          <a:p>
            <a:r>
              <a:rPr lang="en-US" sz="1800" dirty="0"/>
              <a:t>Color-coding: green watering can = indoor plants, blue = outdoor.</a:t>
            </a:r>
          </a:p>
          <a:p>
            <a:r>
              <a:rPr lang="en-US" sz="1800" dirty="0"/>
              <a:t>Mentor demonstrates slowly: </a:t>
            </a:r>
            <a:r>
              <a:rPr lang="en-US" sz="1800" i="1" dirty="0"/>
              <a:t>“I place the seedling → cover with soil → press gently → water once.”</a:t>
            </a:r>
            <a:r>
              <a:rPr lang="en-US" sz="1800" dirty="0"/>
              <a:t> Participant repeats.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804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BC8D9F3C-61B8-B26E-CD30-8801C9C54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EA45EFB-8A4A-966D-32C3-311C924D5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479451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Feedback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 &amp; </a:t>
            </a: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Everyday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 Problem-</a:t>
            </a: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Solving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Turning</a:t>
            </a:r>
            <a:r>
              <a:rPr lang="sl-SI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Barriers</a:t>
            </a:r>
            <a:r>
              <a:rPr lang="sl-SI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into</a:t>
            </a:r>
            <a:r>
              <a:rPr lang="sl-SI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Opportunities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5B7F7F52-01CE-8AB6-6227-0688E3F1A7D5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1995991"/>
            <a:ext cx="10447338" cy="4123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14300" indent="0" algn="just"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Constructive Feedback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1800" i="1" dirty="0"/>
              <a:t>“I see you planted in straight rows – well done.”</a:t>
            </a:r>
            <a:endParaRPr lang="en-US" sz="1800" dirty="0"/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1800" i="1" dirty="0"/>
              <a:t>“The soil was pressed too hard, let’s try more gently together.”</a:t>
            </a:r>
            <a:endParaRPr lang="en-US" sz="1800" dirty="0"/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1800" dirty="0"/>
              <a:t>Sandwich method: </a:t>
            </a:r>
            <a:r>
              <a:rPr lang="en-US" sz="1800" i="1" dirty="0"/>
              <a:t>“You focused really well → try spacing plants a bit more → I know you can do it.”</a:t>
            </a:r>
            <a:endParaRPr lang="en-US" sz="1800" dirty="0"/>
          </a:p>
          <a:p>
            <a:pPr marL="114300" indent="0" algn="just">
              <a:buNone/>
            </a:pPr>
            <a:endParaRPr lang="sl-SI" sz="2000" b="1" dirty="0"/>
          </a:p>
          <a:p>
            <a:pPr marL="114300" indent="0" algn="just"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Practical Everyday Solutions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1800" dirty="0"/>
              <a:t>Low focus → 10-minute tasks + visual timer.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1800" dirty="0"/>
              <a:t>Anxiety with tools → start with small hand tool.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1800" dirty="0"/>
              <a:t>Memory support → laminated step-by-step cards at workstation.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1800" dirty="0"/>
              <a:t>Low endurance → alternate heavy and light roles (weeding ↔ labeling jars).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1800" dirty="0"/>
              <a:t>Safe failure → practice planting in tray before moving to the field.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174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732D302E-6BCB-951A-E66B-70900F52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07FAA95-2418-B986-FECF-CDA0313BB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479451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What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 is Job </a:t>
            </a: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Coaching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?</a:t>
            </a: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Job Coaching on Social Farms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4C689FF-8664-1834-48FD-20A303708DBC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8198" y="1997214"/>
            <a:ext cx="10515600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Focused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task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performance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building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work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habits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sl-SI" altLang="sl-SI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Goal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guide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step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step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until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participants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work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independently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sl-SI" altLang="sl-SI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Role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job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coach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observe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adapt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fade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6" name="Slika 5" descr="Slika, ki vsebuje besede besedilo, sadje&#10;&#10;Vsebina, ustvarjena z UI, morda ni pravilna.">
            <a:extLst>
              <a:ext uri="{FF2B5EF4-FFF2-40B4-BE49-F238E27FC236}">
                <a16:creationId xmlns:a16="http://schemas.microsoft.com/office/drawing/2014/main" id="{6150C4E6-45E7-CB10-E340-D3351EFD6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5040" y="3505319"/>
            <a:ext cx="5421917" cy="2062808"/>
          </a:xfrm>
          <a:prstGeom prst="rect">
            <a:avLst/>
          </a:prstGeo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EB35BF9B-6810-7FFD-13CE-DCCFAAAB2510}"/>
              </a:ext>
            </a:extLst>
          </p:cNvPr>
          <p:cNvSpPr txBox="1"/>
          <p:nvPr/>
        </p:nvSpPr>
        <p:spPr>
          <a:xfrm>
            <a:off x="3613416" y="5733108"/>
            <a:ext cx="4965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Builds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confidence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autonomy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resilience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8733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42597AEA-3710-AE10-DAD1-64214FCE0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C138E2E-F459-8D8E-EA1A-862FF102E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Core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Principles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 &amp; </a:t>
            </a: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Practical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Approaches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8337C69F-B93C-CD91-3CE6-099CB6AE728F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2279927"/>
            <a:ext cx="4297362" cy="283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14300" indent="0"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Principles: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2000" dirty="0" err="1"/>
              <a:t>Individualised</a:t>
            </a:r>
            <a:r>
              <a:rPr lang="en-US" sz="2000" dirty="0"/>
              <a:t> support</a:t>
            </a:r>
          </a:p>
          <a:p>
            <a:r>
              <a:rPr lang="en-US" sz="2000" dirty="0"/>
              <a:t>Step-by-step skill development</a:t>
            </a:r>
          </a:p>
          <a:p>
            <a:r>
              <a:rPr lang="en-US" sz="2000" dirty="0"/>
              <a:t>Hands-on learning</a:t>
            </a:r>
          </a:p>
          <a:p>
            <a:r>
              <a:rPr lang="en-US" sz="2000" dirty="0"/>
              <a:t>Encouragement of independence</a:t>
            </a:r>
          </a:p>
          <a:p>
            <a:r>
              <a:rPr lang="en-US" sz="2000" dirty="0"/>
              <a:t>Consistency &amp; predictability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36B64E3D-2B52-6825-9E20-1EE9874C879D}"/>
              </a:ext>
            </a:extLst>
          </p:cNvPr>
          <p:cNvSpPr txBox="1"/>
          <p:nvPr/>
        </p:nvSpPr>
        <p:spPr>
          <a:xfrm>
            <a:off x="6096000" y="1982450"/>
            <a:ext cx="5421312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sl-SI" sz="2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Practical</a:t>
            </a:r>
            <a:r>
              <a:rPr lang="sl-SI" sz="2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2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Approaches</a:t>
            </a:r>
            <a:r>
              <a:rPr lang="sl-SI" sz="2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buNone/>
            </a:pPr>
            <a:endParaRPr lang="sl-SI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sl-SI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Task</a:t>
            </a:r>
            <a:r>
              <a:rPr lang="sl-SI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breakdown</a:t>
            </a:r>
            <a:r>
              <a:rPr lang="sl-SI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e.g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lettuce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harvest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loosen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cut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wash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crate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+mj-lt"/>
              <a:buAutoNum type="arabicPeriod"/>
            </a:pPr>
            <a:endParaRPr lang="sl-SI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sl-SI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Visual</a:t>
            </a:r>
            <a:r>
              <a:rPr lang="sl-SI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</a:t>
            </a:r>
            <a:r>
              <a:rPr lang="sl-SI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step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cards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icons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planting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+mj-lt"/>
              <a:buAutoNum type="arabicPeriod"/>
            </a:pPr>
            <a:endParaRPr lang="sl-SI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sl-SI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Prompting</a:t>
            </a:r>
            <a:r>
              <a:rPr lang="sl-SI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fading: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demo →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verbal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visual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→ independence.</a:t>
            </a:r>
          </a:p>
          <a:p>
            <a:pPr>
              <a:buFont typeface="+mj-lt"/>
              <a:buAutoNum type="arabicPeriod"/>
            </a:pPr>
            <a:endParaRPr lang="sl-SI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sl-SI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Positive</a:t>
            </a:r>
            <a:r>
              <a:rPr lang="sl-SI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reinforcement</a:t>
            </a:r>
            <a:r>
              <a:rPr lang="sl-SI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sl-SI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sl-SI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harvested</a:t>
            </a:r>
            <a:r>
              <a:rPr lang="sl-SI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sl-SI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heads</a:t>
            </a:r>
            <a:r>
              <a:rPr lang="sl-SI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today</a:t>
            </a:r>
            <a:r>
              <a:rPr lang="sl-SI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—</a:t>
            </a:r>
            <a:r>
              <a:rPr lang="sl-SI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improvement</a:t>
            </a:r>
            <a:r>
              <a:rPr lang="sl-SI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sl-SI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yesterday</a:t>
            </a:r>
            <a:r>
              <a:rPr lang="sl-SI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!”</a:t>
            </a:r>
          </a:p>
          <a:p>
            <a:pPr>
              <a:buFont typeface="+mj-lt"/>
              <a:buAutoNum type="arabicPeriod"/>
            </a:pPr>
            <a:endParaRPr lang="sl-SI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sl-SI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Problem-</a:t>
            </a:r>
            <a:r>
              <a:rPr lang="sl-SI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solving</a:t>
            </a:r>
            <a:r>
              <a:rPr lang="sl-SI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together</a:t>
            </a:r>
            <a:r>
              <a:rPr lang="sl-SI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sl-SI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sl-SI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sl-SI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sl-SI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think</a:t>
            </a:r>
            <a:r>
              <a:rPr lang="sl-SI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happened</a:t>
            </a:r>
            <a:r>
              <a:rPr lang="sl-SI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here</a:t>
            </a:r>
            <a:r>
              <a:rPr lang="sl-SI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?”</a:t>
            </a:r>
            <a:endParaRPr lang="sl-SI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311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D853EDBE-A644-7C4B-741F-983FEA71E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E214930-5EEE-3A4F-6FF1-D765340DE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Challenges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Solutions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 &amp; </a:t>
            </a: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Exercise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04671C7-4B0F-281A-6808-43C1F03C2BAB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774700" y="1786455"/>
            <a:ext cx="10515600" cy="2315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14300" indent="0">
              <a:buNone/>
            </a:pPr>
            <a:r>
              <a:rPr lang="sl-SI" sz="2000" b="1" dirty="0" err="1">
                <a:solidFill>
                  <a:schemeClr val="accent6">
                    <a:lumMod val="75000"/>
                  </a:schemeClr>
                </a:solidFill>
              </a:rPr>
              <a:t>Common</a:t>
            </a:r>
            <a:r>
              <a:rPr lang="sl-SI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2000" b="1" dirty="0" err="1">
                <a:solidFill>
                  <a:schemeClr val="accent6">
                    <a:lumMod val="75000"/>
                  </a:schemeClr>
                </a:solidFill>
              </a:rPr>
              <a:t>Challenges</a:t>
            </a:r>
            <a:r>
              <a:rPr lang="sl-SI" sz="2000" b="1" dirty="0">
                <a:solidFill>
                  <a:schemeClr val="accent6">
                    <a:lumMod val="75000"/>
                  </a:schemeClr>
                </a:solidFill>
              </a:rPr>
              <a:t> &amp; </a:t>
            </a:r>
            <a:r>
              <a:rPr lang="sl-SI" sz="2000" b="1" dirty="0" err="1">
                <a:solidFill>
                  <a:schemeClr val="accent6">
                    <a:lumMod val="75000"/>
                  </a:schemeClr>
                </a:solidFill>
              </a:rPr>
              <a:t>Solutions</a:t>
            </a:r>
            <a:r>
              <a:rPr lang="sl-SI" sz="20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endParaRPr lang="sl-SI" sz="20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l-SI" sz="1800" dirty="0" err="1"/>
              <a:t>Slow</a:t>
            </a:r>
            <a:r>
              <a:rPr lang="sl-SI" sz="1800" dirty="0"/>
              <a:t> pace → </a:t>
            </a:r>
            <a:r>
              <a:rPr lang="sl-SI" sz="1800" b="1" i="1" dirty="0" err="1"/>
              <a:t>adjust</a:t>
            </a:r>
            <a:r>
              <a:rPr lang="sl-SI" sz="1800" b="1" i="1" dirty="0"/>
              <a:t>, </a:t>
            </a:r>
            <a:r>
              <a:rPr lang="sl-SI" sz="1800" b="1" i="1" dirty="0" err="1"/>
              <a:t>repeat</a:t>
            </a:r>
            <a:r>
              <a:rPr lang="sl-SI" sz="1800" b="1" i="1" dirty="0"/>
              <a:t> in </a:t>
            </a:r>
            <a:r>
              <a:rPr lang="sl-SI" sz="1800" b="1" i="1" dirty="0" err="1"/>
              <a:t>short</a:t>
            </a:r>
            <a:r>
              <a:rPr lang="sl-SI" sz="1800" b="1" i="1" dirty="0"/>
              <a:t> </a:t>
            </a:r>
            <a:r>
              <a:rPr lang="sl-SI" sz="1800" b="1" i="1" dirty="0" err="1"/>
              <a:t>sessions</a:t>
            </a:r>
            <a:r>
              <a:rPr lang="sl-SI" sz="1800" b="1" i="1" dirty="0"/>
              <a:t>, </a:t>
            </a:r>
            <a:r>
              <a:rPr lang="sl-SI" sz="1800" b="1" i="1" dirty="0" err="1"/>
              <a:t>celebrate</a:t>
            </a:r>
            <a:r>
              <a:rPr lang="sl-SI" sz="1800" b="1" i="1" dirty="0"/>
              <a:t> </a:t>
            </a:r>
            <a:r>
              <a:rPr lang="sl-SI" sz="1800" b="1" i="1" dirty="0" err="1"/>
              <a:t>small</a:t>
            </a:r>
            <a:r>
              <a:rPr lang="sl-SI" sz="1800" b="1" i="1" dirty="0"/>
              <a:t> </a:t>
            </a:r>
            <a:r>
              <a:rPr lang="sl-SI" sz="1800" b="1" i="1" dirty="0" err="1"/>
              <a:t>wins</a:t>
            </a:r>
            <a:r>
              <a:rPr lang="sl-SI" sz="1800" b="1" i="1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l-SI" sz="1800" dirty="0" err="1"/>
              <a:t>Resistance</a:t>
            </a:r>
            <a:r>
              <a:rPr lang="sl-SI" sz="1800" dirty="0"/>
              <a:t>/</a:t>
            </a:r>
            <a:r>
              <a:rPr lang="sl-SI" sz="1800" dirty="0" err="1"/>
              <a:t>anxiety</a:t>
            </a:r>
            <a:r>
              <a:rPr lang="sl-SI" sz="1800" dirty="0"/>
              <a:t> → </a:t>
            </a:r>
            <a:r>
              <a:rPr lang="sl-SI" sz="1800" b="1" i="1" dirty="0"/>
              <a:t>start </a:t>
            </a:r>
            <a:r>
              <a:rPr lang="sl-SI" sz="1800" b="1" i="1" dirty="0" err="1"/>
              <a:t>with</a:t>
            </a:r>
            <a:r>
              <a:rPr lang="sl-SI" sz="1800" b="1" i="1" dirty="0"/>
              <a:t> </a:t>
            </a:r>
            <a:r>
              <a:rPr lang="sl-SI" sz="1800" b="1" i="1" dirty="0" err="1"/>
              <a:t>low-risk</a:t>
            </a:r>
            <a:r>
              <a:rPr lang="sl-SI" sz="1800" b="1" i="1" dirty="0"/>
              <a:t> </a:t>
            </a:r>
            <a:r>
              <a:rPr lang="sl-SI" sz="1800" b="1" i="1" dirty="0" err="1"/>
              <a:t>tasks</a:t>
            </a:r>
            <a:r>
              <a:rPr lang="sl-SI" sz="1800" b="1" i="1" dirty="0"/>
              <a:t>, </a:t>
            </a:r>
            <a:r>
              <a:rPr lang="sl-SI" sz="1800" b="1" i="1" dirty="0" err="1"/>
              <a:t>build</a:t>
            </a:r>
            <a:r>
              <a:rPr lang="sl-SI" sz="1800" b="1" i="1" dirty="0"/>
              <a:t> </a:t>
            </a:r>
            <a:r>
              <a:rPr lang="sl-SI" sz="1800" b="1" i="1" dirty="0" err="1"/>
              <a:t>gradually</a:t>
            </a:r>
            <a:r>
              <a:rPr lang="sl-SI" sz="1800" b="1" i="1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l-SI" sz="1800" dirty="0" err="1"/>
              <a:t>Inconsistent</a:t>
            </a:r>
            <a:r>
              <a:rPr lang="sl-SI" sz="1800" dirty="0"/>
              <a:t> </a:t>
            </a:r>
            <a:r>
              <a:rPr lang="sl-SI" sz="1800" dirty="0" err="1"/>
              <a:t>performance</a:t>
            </a:r>
            <a:r>
              <a:rPr lang="sl-SI" sz="1800" dirty="0"/>
              <a:t> → </a:t>
            </a:r>
            <a:r>
              <a:rPr lang="sl-SI" sz="1800" b="1" i="1" dirty="0" err="1"/>
              <a:t>maintain</a:t>
            </a:r>
            <a:r>
              <a:rPr lang="sl-SI" sz="1800" b="1" i="1" dirty="0"/>
              <a:t> </a:t>
            </a:r>
            <a:r>
              <a:rPr lang="sl-SI" sz="1800" b="1" i="1" dirty="0" err="1"/>
              <a:t>routine</a:t>
            </a:r>
            <a:r>
              <a:rPr lang="sl-SI" sz="1800" b="1" i="1" dirty="0"/>
              <a:t>, </a:t>
            </a:r>
            <a:r>
              <a:rPr lang="sl-SI" sz="1800" b="1" i="1" dirty="0" err="1"/>
              <a:t>adapt</a:t>
            </a:r>
            <a:r>
              <a:rPr lang="sl-SI" sz="1800" b="1" i="1" dirty="0"/>
              <a:t> </a:t>
            </a:r>
            <a:r>
              <a:rPr lang="sl-SI" sz="1800" b="1" i="1" dirty="0" err="1"/>
              <a:t>tasks</a:t>
            </a:r>
            <a:r>
              <a:rPr lang="sl-SI" sz="1800" b="1" i="1" dirty="0"/>
              <a:t> to </a:t>
            </a:r>
            <a:r>
              <a:rPr lang="sl-SI" sz="1800" b="1" i="1" dirty="0" err="1"/>
              <a:t>energy</a:t>
            </a:r>
            <a:r>
              <a:rPr lang="sl-SI" sz="1800" b="1" i="1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l-SI" sz="1800" dirty="0" err="1"/>
              <a:t>Communication</a:t>
            </a:r>
            <a:r>
              <a:rPr lang="sl-SI" sz="1800" dirty="0"/>
              <a:t> </a:t>
            </a:r>
            <a:r>
              <a:rPr lang="sl-SI" sz="1800" dirty="0" err="1"/>
              <a:t>barriers</a:t>
            </a:r>
            <a:r>
              <a:rPr lang="sl-SI" sz="1800" dirty="0"/>
              <a:t> → </a:t>
            </a:r>
            <a:r>
              <a:rPr lang="sl-SI" sz="1800" b="1" i="1" dirty="0" err="1"/>
              <a:t>gestures</a:t>
            </a:r>
            <a:r>
              <a:rPr lang="sl-SI" sz="1800" b="1" i="1" dirty="0"/>
              <a:t>, demos, </a:t>
            </a:r>
            <a:r>
              <a:rPr lang="sl-SI" sz="1800" b="1" i="1" dirty="0" err="1"/>
              <a:t>simple</a:t>
            </a:r>
            <a:r>
              <a:rPr lang="sl-SI" sz="1800" b="1" i="1" dirty="0"/>
              <a:t> </a:t>
            </a:r>
            <a:r>
              <a:rPr lang="sl-SI" sz="1800" b="1" i="1" dirty="0" err="1"/>
              <a:t>visuals</a:t>
            </a:r>
            <a:r>
              <a:rPr lang="sl-SI" sz="1800" b="1" i="1" dirty="0"/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36FF4CC1-9217-7156-C44B-6932B8651717}"/>
              </a:ext>
            </a:extLst>
          </p:cNvPr>
          <p:cNvSpPr txBox="1"/>
          <p:nvPr/>
        </p:nvSpPr>
        <p:spPr>
          <a:xfrm>
            <a:off x="838200" y="3913792"/>
            <a:ext cx="9594850" cy="1757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sl-SI" sz="2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Practical</a:t>
            </a:r>
            <a:r>
              <a:rPr lang="sl-SI" sz="2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2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Examples</a:t>
            </a:r>
            <a:r>
              <a:rPr lang="sl-SI" sz="2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Selling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products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market →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coach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models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greetings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fades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Packaging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boxes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break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into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stages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reduce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supervision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time.</a:t>
            </a:r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Weeding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marked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row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breaks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check-ins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longer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achieved</a:t>
            </a:r>
            <a:r>
              <a:rPr lang="sl-SI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3835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BD288766-421A-7A8A-5750-7034533B6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1D293B1-FDA3-E16F-31F0-E1CEB1A4B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558925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Why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Ongoing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Support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Matters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Sustaining</a:t>
            </a:r>
            <a:r>
              <a:rPr lang="sl-SI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Inclusion</a:t>
            </a:r>
            <a:r>
              <a:rPr lang="sl-SI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and</a:t>
            </a:r>
            <a:r>
              <a:rPr lang="sl-SI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Empowerment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14FCA1B-E86F-2EE6-303A-5CC108E5DBD6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6612" y="1924050"/>
            <a:ext cx="10447338" cy="3777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/>
              <a:t>Mentoring continues </a:t>
            </a:r>
            <a:r>
              <a:rPr lang="en-US" sz="1800" b="1" dirty="0"/>
              <a:t>after tasks are learned</a:t>
            </a:r>
            <a:r>
              <a:rPr lang="en-US" sz="1800" dirty="0"/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/>
              <a:t>Ensures </a:t>
            </a:r>
            <a:r>
              <a:rPr lang="en-US" sz="1800" b="1" dirty="0"/>
              <a:t>growth, motivation and belonging</a:t>
            </a:r>
            <a:r>
              <a:rPr lang="en-US" sz="1800" dirty="0"/>
              <a:t> over time.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/>
              <a:t>Not constant supervision → but </a:t>
            </a:r>
            <a:r>
              <a:rPr lang="en-US" sz="1800" b="1" dirty="0"/>
              <a:t>systems of stability &amp; encouragement</a:t>
            </a:r>
            <a:r>
              <a:rPr lang="en-US" sz="1800" dirty="0"/>
              <a:t>.</a:t>
            </a:r>
            <a:endParaRPr lang="en-US" sz="1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/>
              <a:t>Protects dignity: adapts to health, motivation and energy changes.</a:t>
            </a:r>
            <a:endParaRPr lang="sl-SI" sz="1800" dirty="0"/>
          </a:p>
          <a:p>
            <a:pPr marL="114300" indent="0">
              <a:buNone/>
            </a:pPr>
            <a:endParaRPr lang="en-US" sz="1800" dirty="0"/>
          </a:p>
          <a:p>
            <a:pPr marL="114300" indent="0">
              <a:buNone/>
            </a:pP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Examples:</a:t>
            </a:r>
            <a:endParaRPr lang="en-US" sz="18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Tired participant → </a:t>
            </a:r>
            <a:r>
              <a:rPr lang="en-US" sz="1800" b="1" i="1" dirty="0"/>
              <a:t>lighter task (sorting, labeling, preparing tools).</a:t>
            </a:r>
            <a:endParaRPr lang="en-US" sz="1000" b="1" i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Outdoor work canceled → </a:t>
            </a:r>
            <a:r>
              <a:rPr lang="en-US" sz="1800" b="1" i="1" dirty="0"/>
              <a:t>indoor alternative (seed sorting, packaging).</a:t>
            </a:r>
          </a:p>
        </p:txBody>
      </p:sp>
    </p:spTree>
    <p:extLst>
      <p:ext uri="{BB962C8B-B14F-4D97-AF65-F5344CB8AC3E}">
        <p14:creationId xmlns:p14="http://schemas.microsoft.com/office/powerpoint/2010/main" val="1841667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81D6ABAD-F5EC-8B22-F7B1-F5F4BE036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6058EB7-E37A-B80F-9F59-404B52C7D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546225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Key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Strategies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 in </a:t>
            </a: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Practice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sl-SI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Feedback</a:t>
            </a:r>
            <a:r>
              <a:rPr lang="sl-SI" sz="3200" dirty="0">
                <a:solidFill>
                  <a:schemeClr val="accent6">
                    <a:lumMod val="75000"/>
                  </a:schemeClr>
                </a:solidFill>
              </a:rPr>
              <a:t> to </a:t>
            </a: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Flexibility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F00AA97-2FBC-80E9-89B0-FDC395886562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2006805"/>
            <a:ext cx="10447338" cy="38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sl-SI" sz="1800" b="1" dirty="0" err="1"/>
              <a:t>Regular</a:t>
            </a:r>
            <a:r>
              <a:rPr lang="sl-SI" sz="1800" b="1" dirty="0"/>
              <a:t> </a:t>
            </a:r>
            <a:r>
              <a:rPr lang="sl-SI" sz="1800" b="1" dirty="0" err="1"/>
              <a:t>feedback</a:t>
            </a:r>
            <a:r>
              <a:rPr lang="sl-SI" sz="1800" dirty="0"/>
              <a:t> → </a:t>
            </a:r>
            <a:r>
              <a:rPr lang="sl-SI" sz="1800" dirty="0" err="1"/>
              <a:t>balanced</a:t>
            </a:r>
            <a:r>
              <a:rPr lang="sl-SI" sz="1800" dirty="0"/>
              <a:t> </a:t>
            </a:r>
            <a:r>
              <a:rPr lang="sl-SI" sz="1800" dirty="0" err="1"/>
              <a:t>correction</a:t>
            </a:r>
            <a:r>
              <a:rPr lang="sl-SI" sz="1800" dirty="0"/>
              <a:t> + </a:t>
            </a:r>
            <a:r>
              <a:rPr lang="sl-SI" sz="1800" dirty="0" err="1"/>
              <a:t>recognition</a:t>
            </a:r>
            <a:r>
              <a:rPr lang="sl-SI" sz="1800" dirty="0"/>
              <a:t> </a:t>
            </a:r>
            <a:r>
              <a:rPr lang="sl-SI" sz="1800" dirty="0" err="1"/>
              <a:t>of</a:t>
            </a:r>
            <a:r>
              <a:rPr lang="sl-SI" sz="1800" dirty="0"/>
              <a:t> </a:t>
            </a:r>
            <a:r>
              <a:rPr lang="sl-SI" sz="1800" dirty="0" err="1"/>
              <a:t>effort</a:t>
            </a:r>
            <a:r>
              <a:rPr lang="sl-SI" sz="1800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l-SI" sz="1800" b="1" dirty="0" err="1"/>
              <a:t>Reflection</a:t>
            </a:r>
            <a:r>
              <a:rPr lang="sl-SI" sz="1800" b="1" dirty="0"/>
              <a:t> </a:t>
            </a:r>
            <a:r>
              <a:rPr lang="sl-SI" sz="1800" b="1" dirty="0" err="1"/>
              <a:t>sessions</a:t>
            </a:r>
            <a:r>
              <a:rPr lang="sl-SI" sz="1800" dirty="0"/>
              <a:t> → </a:t>
            </a:r>
            <a:r>
              <a:rPr lang="sl-SI" sz="1800" dirty="0" err="1"/>
              <a:t>daily</a:t>
            </a:r>
            <a:r>
              <a:rPr lang="sl-SI" sz="1800" dirty="0"/>
              <a:t>/</a:t>
            </a:r>
            <a:r>
              <a:rPr lang="sl-SI" sz="1800" dirty="0" err="1"/>
              <a:t>weekly</a:t>
            </a:r>
            <a:r>
              <a:rPr lang="sl-SI" sz="1800" dirty="0"/>
              <a:t> </a:t>
            </a:r>
            <a:r>
              <a:rPr lang="sl-SI" sz="1800" dirty="0" err="1"/>
              <a:t>sharing</a:t>
            </a:r>
            <a:r>
              <a:rPr lang="sl-SI" sz="1800" dirty="0"/>
              <a:t> </a:t>
            </a:r>
            <a:r>
              <a:rPr lang="sl-SI" sz="1800" dirty="0" err="1"/>
              <a:t>of</a:t>
            </a:r>
            <a:r>
              <a:rPr lang="sl-SI" sz="1800" dirty="0"/>
              <a:t> </a:t>
            </a:r>
            <a:r>
              <a:rPr lang="sl-SI" sz="1800" dirty="0" err="1"/>
              <a:t>achievements</a:t>
            </a:r>
            <a:r>
              <a:rPr lang="sl-SI" sz="1800" dirty="0"/>
              <a:t> &amp; </a:t>
            </a:r>
            <a:r>
              <a:rPr lang="sl-SI" sz="1800" dirty="0" err="1"/>
              <a:t>struggles</a:t>
            </a:r>
            <a:r>
              <a:rPr lang="sl-SI" sz="1800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l-SI" sz="1800" b="1" dirty="0"/>
              <a:t>Peer </a:t>
            </a:r>
            <a:r>
              <a:rPr lang="sl-SI" sz="1800" b="1" dirty="0" err="1"/>
              <a:t>support</a:t>
            </a:r>
            <a:r>
              <a:rPr lang="sl-SI" sz="1800" dirty="0"/>
              <a:t> → </a:t>
            </a:r>
            <a:r>
              <a:rPr lang="sl-SI" sz="1800" dirty="0" err="1"/>
              <a:t>newcomers</a:t>
            </a:r>
            <a:r>
              <a:rPr lang="sl-SI" sz="1800" dirty="0"/>
              <a:t> </a:t>
            </a:r>
            <a:r>
              <a:rPr lang="sl-SI" sz="1800" dirty="0" err="1"/>
              <a:t>paired</a:t>
            </a:r>
            <a:r>
              <a:rPr lang="sl-SI" sz="1800" dirty="0"/>
              <a:t> </a:t>
            </a:r>
            <a:r>
              <a:rPr lang="sl-SI" sz="1800" dirty="0" err="1"/>
              <a:t>with</a:t>
            </a:r>
            <a:r>
              <a:rPr lang="sl-SI" sz="1800" dirty="0"/>
              <a:t> </a:t>
            </a:r>
            <a:r>
              <a:rPr lang="sl-SI" sz="1800" dirty="0" err="1"/>
              <a:t>experienced</a:t>
            </a:r>
            <a:r>
              <a:rPr lang="sl-SI" sz="1800" dirty="0"/>
              <a:t> </a:t>
            </a:r>
            <a:r>
              <a:rPr lang="sl-SI" sz="1800" dirty="0" err="1"/>
              <a:t>participants</a:t>
            </a:r>
            <a:r>
              <a:rPr lang="sl-SI" sz="1800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l-SI" sz="1800" b="1" dirty="0" err="1"/>
              <a:t>Consistent</a:t>
            </a:r>
            <a:r>
              <a:rPr lang="sl-SI" sz="1800" b="1" dirty="0"/>
              <a:t> </a:t>
            </a:r>
            <a:r>
              <a:rPr lang="sl-SI" sz="1800" b="1" dirty="0" err="1"/>
              <a:t>routines</a:t>
            </a:r>
            <a:r>
              <a:rPr lang="sl-SI" sz="1800" b="1" dirty="0"/>
              <a:t> + </a:t>
            </a:r>
            <a:r>
              <a:rPr lang="sl-SI" sz="1800" b="1" dirty="0" err="1"/>
              <a:t>flexibility</a:t>
            </a:r>
            <a:r>
              <a:rPr lang="sl-SI" sz="1800" dirty="0"/>
              <a:t> → </a:t>
            </a:r>
            <a:r>
              <a:rPr lang="sl-SI" sz="1800" dirty="0" err="1"/>
              <a:t>structure</a:t>
            </a:r>
            <a:r>
              <a:rPr lang="sl-SI" sz="1800" dirty="0"/>
              <a:t> </a:t>
            </a:r>
            <a:r>
              <a:rPr lang="sl-SI" sz="1800" dirty="0" err="1"/>
              <a:t>with</a:t>
            </a:r>
            <a:r>
              <a:rPr lang="sl-SI" sz="1800" dirty="0"/>
              <a:t> </a:t>
            </a:r>
            <a:r>
              <a:rPr lang="sl-SI" sz="1800" dirty="0" err="1"/>
              <a:t>adaptable</a:t>
            </a:r>
            <a:r>
              <a:rPr lang="sl-SI" sz="1800" dirty="0"/>
              <a:t> </a:t>
            </a:r>
            <a:r>
              <a:rPr lang="sl-SI" sz="1800" dirty="0" err="1"/>
              <a:t>alternatives</a:t>
            </a:r>
            <a:r>
              <a:rPr lang="sl-SI" sz="1800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l-SI" sz="1800" b="1" dirty="0" err="1"/>
              <a:t>Crisis</a:t>
            </a:r>
            <a:r>
              <a:rPr lang="sl-SI" sz="1800" b="1" dirty="0"/>
              <a:t> </a:t>
            </a:r>
            <a:r>
              <a:rPr lang="sl-SI" sz="1800" b="1" dirty="0" err="1"/>
              <a:t>response</a:t>
            </a:r>
            <a:r>
              <a:rPr lang="sl-SI" sz="1800" dirty="0"/>
              <a:t> → </a:t>
            </a:r>
            <a:r>
              <a:rPr lang="sl-SI" sz="1800" dirty="0" err="1"/>
              <a:t>supportive</a:t>
            </a:r>
            <a:r>
              <a:rPr lang="sl-SI" sz="1800" dirty="0"/>
              <a:t> </a:t>
            </a:r>
            <a:r>
              <a:rPr lang="sl-SI" sz="1800" dirty="0" err="1"/>
              <a:t>debriefs</a:t>
            </a:r>
            <a:r>
              <a:rPr lang="sl-SI" sz="1800" dirty="0"/>
              <a:t>: </a:t>
            </a:r>
          </a:p>
          <a:p>
            <a:pPr marL="114300" indent="0" algn="ctr">
              <a:buNone/>
            </a:pPr>
            <a:r>
              <a:rPr lang="sl-SI" sz="1800" dirty="0" err="1"/>
              <a:t>what</a:t>
            </a:r>
            <a:r>
              <a:rPr lang="sl-SI" sz="1800" dirty="0"/>
              <a:t> </a:t>
            </a:r>
            <a:r>
              <a:rPr lang="sl-SI" sz="1800" dirty="0" err="1"/>
              <a:t>happened</a:t>
            </a:r>
            <a:r>
              <a:rPr lang="sl-SI" sz="1800" dirty="0"/>
              <a:t> → one </a:t>
            </a:r>
            <a:r>
              <a:rPr lang="sl-SI" sz="1800" dirty="0" err="1"/>
              <a:t>improvement</a:t>
            </a:r>
            <a:r>
              <a:rPr lang="sl-SI" sz="1800" dirty="0"/>
              <a:t> → </a:t>
            </a:r>
            <a:r>
              <a:rPr lang="sl-SI" sz="1800" dirty="0" err="1"/>
              <a:t>recognition</a:t>
            </a:r>
            <a:r>
              <a:rPr lang="sl-SI" sz="1800" dirty="0"/>
              <a:t> </a:t>
            </a:r>
            <a:r>
              <a:rPr lang="sl-SI" sz="1800" dirty="0" err="1"/>
              <a:t>of</a:t>
            </a:r>
            <a:r>
              <a:rPr lang="sl-SI" sz="1800" dirty="0"/>
              <a:t> </a:t>
            </a:r>
            <a:r>
              <a:rPr lang="sl-SI" sz="1800" dirty="0" err="1"/>
              <a:t>support</a:t>
            </a:r>
            <a:r>
              <a:rPr lang="sl-SI" sz="1800" dirty="0"/>
              <a:t>.</a:t>
            </a:r>
            <a:endParaRPr lang="sl-SI" sz="1000" dirty="0"/>
          </a:p>
          <a:p>
            <a:pPr marL="114300" indent="0">
              <a:buNone/>
            </a:pPr>
            <a:r>
              <a:rPr lang="sl-SI" sz="2000" b="1" dirty="0" err="1">
                <a:solidFill>
                  <a:schemeClr val="accent6">
                    <a:lumMod val="75000"/>
                  </a:schemeClr>
                </a:solidFill>
              </a:rPr>
              <a:t>Examples</a:t>
            </a:r>
            <a:r>
              <a:rPr lang="sl-SI" sz="20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endParaRPr lang="sl-SI" sz="20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sl-SI" sz="1800" dirty="0" err="1"/>
              <a:t>Friday</a:t>
            </a:r>
            <a:r>
              <a:rPr lang="sl-SI" sz="1800" dirty="0"/>
              <a:t> </a:t>
            </a:r>
            <a:r>
              <a:rPr lang="sl-SI" sz="1800" dirty="0" err="1"/>
              <a:t>reflection</a:t>
            </a:r>
            <a:r>
              <a:rPr lang="sl-SI" sz="1800" dirty="0"/>
              <a:t> </a:t>
            </a:r>
            <a:r>
              <a:rPr lang="sl-SI" sz="1800" dirty="0" err="1"/>
              <a:t>circle</a:t>
            </a:r>
            <a:r>
              <a:rPr lang="sl-SI" sz="1800" dirty="0"/>
              <a:t> → </a:t>
            </a:r>
            <a:r>
              <a:rPr lang="sl-SI" sz="1800" dirty="0" err="1"/>
              <a:t>feedback</a:t>
            </a:r>
            <a:r>
              <a:rPr lang="sl-SI" sz="1800" dirty="0"/>
              <a:t> </a:t>
            </a:r>
            <a:r>
              <a:rPr lang="sl-SI" sz="1800" dirty="0" err="1"/>
              <a:t>adjusts</a:t>
            </a:r>
            <a:r>
              <a:rPr lang="sl-SI" sz="1800" dirty="0"/>
              <a:t> </a:t>
            </a:r>
            <a:r>
              <a:rPr lang="sl-SI" sz="1800" dirty="0" err="1"/>
              <a:t>next</a:t>
            </a:r>
            <a:r>
              <a:rPr lang="sl-SI" sz="1800" dirty="0"/>
              <a:t> </a:t>
            </a:r>
            <a:r>
              <a:rPr lang="sl-SI" sz="1800" dirty="0" err="1"/>
              <a:t>week’s</a:t>
            </a:r>
            <a:r>
              <a:rPr lang="sl-SI" sz="1800" dirty="0"/>
              <a:t> </a:t>
            </a:r>
            <a:r>
              <a:rPr lang="sl-SI" sz="1800" dirty="0" err="1"/>
              <a:t>roles</a:t>
            </a:r>
            <a:r>
              <a:rPr lang="sl-SI" sz="1800" dirty="0"/>
              <a:t>.</a:t>
            </a:r>
          </a:p>
          <a:p>
            <a:r>
              <a:rPr lang="sl-SI" sz="1800" dirty="0" err="1"/>
              <a:t>Younger</a:t>
            </a:r>
            <a:r>
              <a:rPr lang="sl-SI" sz="1800" dirty="0"/>
              <a:t> </a:t>
            </a:r>
            <a:r>
              <a:rPr lang="sl-SI" sz="1800" dirty="0" err="1"/>
              <a:t>participant</a:t>
            </a:r>
            <a:r>
              <a:rPr lang="sl-SI" sz="1800" dirty="0"/>
              <a:t> </a:t>
            </a:r>
            <a:r>
              <a:rPr lang="sl-SI" sz="1800" dirty="0" err="1"/>
              <a:t>helps</a:t>
            </a:r>
            <a:r>
              <a:rPr lang="sl-SI" sz="1800" dirty="0"/>
              <a:t> </a:t>
            </a:r>
            <a:r>
              <a:rPr lang="sl-SI" sz="1800" dirty="0" err="1"/>
              <a:t>older</a:t>
            </a:r>
            <a:r>
              <a:rPr lang="sl-SI" sz="1800" dirty="0"/>
              <a:t> </a:t>
            </a:r>
            <a:r>
              <a:rPr lang="sl-SI" sz="1800" dirty="0" err="1"/>
              <a:t>with</a:t>
            </a:r>
            <a:r>
              <a:rPr lang="sl-SI" sz="1800" dirty="0"/>
              <a:t> </a:t>
            </a:r>
            <a:r>
              <a:rPr lang="sl-SI" sz="1800" dirty="0" err="1"/>
              <a:t>tools</a:t>
            </a:r>
            <a:r>
              <a:rPr lang="sl-SI" sz="1800" dirty="0"/>
              <a:t> → </a:t>
            </a:r>
            <a:r>
              <a:rPr lang="sl-SI" sz="1800" dirty="0" err="1"/>
              <a:t>teamwork</a:t>
            </a:r>
            <a:r>
              <a:rPr lang="sl-SI" sz="1800" dirty="0"/>
              <a:t> &amp; pride.</a:t>
            </a:r>
          </a:p>
          <a:p>
            <a:r>
              <a:rPr lang="sl-SI" sz="1800" dirty="0" err="1"/>
              <a:t>Conflict</a:t>
            </a:r>
            <a:r>
              <a:rPr lang="sl-SI" sz="1800" dirty="0"/>
              <a:t> </a:t>
            </a:r>
            <a:r>
              <a:rPr lang="sl-SI" sz="1800" dirty="0" err="1"/>
              <a:t>resolved</a:t>
            </a:r>
            <a:r>
              <a:rPr lang="sl-SI" sz="1800" dirty="0"/>
              <a:t> → </a:t>
            </a:r>
            <a:r>
              <a:rPr lang="sl-SI" sz="1800" dirty="0" err="1"/>
              <a:t>group</a:t>
            </a:r>
            <a:r>
              <a:rPr lang="sl-SI" sz="1800" dirty="0"/>
              <a:t> </a:t>
            </a:r>
            <a:r>
              <a:rPr lang="sl-SI" sz="1800" dirty="0" err="1"/>
              <a:t>agrees</a:t>
            </a:r>
            <a:r>
              <a:rPr lang="sl-SI" sz="1800" dirty="0"/>
              <a:t> on </a:t>
            </a:r>
            <a:r>
              <a:rPr lang="sl-SI" sz="1800" dirty="0" err="1"/>
              <a:t>clearer</a:t>
            </a:r>
            <a:r>
              <a:rPr lang="sl-SI" sz="1800" dirty="0"/>
              <a:t> </a:t>
            </a:r>
            <a:r>
              <a:rPr lang="sl-SI" sz="1800" dirty="0" err="1"/>
              <a:t>signals</a:t>
            </a:r>
            <a:r>
              <a:rPr lang="sl-SI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3446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9155AD7F-F6D0-B67B-B49D-7917A092D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F72ACD1-0A92-682A-3B2C-07F3D20E6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660525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Practical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Tools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Designing</a:t>
            </a:r>
            <a:r>
              <a:rPr lang="sl-SI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Ongoing</a:t>
            </a:r>
            <a:r>
              <a:rPr lang="sl-SI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Support</a:t>
            </a:r>
            <a:r>
              <a:rPr lang="sl-SI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Plans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FE7B5AD-4060-1FF8-171B-C177A4092AD0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908050" y="2219048"/>
            <a:ext cx="5556250" cy="3041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l-SI" sz="2000" dirty="0" err="1"/>
              <a:t>Daily</a:t>
            </a:r>
            <a:r>
              <a:rPr lang="sl-SI" sz="2000" dirty="0"/>
              <a:t> </a:t>
            </a:r>
            <a:r>
              <a:rPr lang="sl-SI" sz="2000" dirty="0" err="1"/>
              <a:t>feedback</a:t>
            </a:r>
            <a:r>
              <a:rPr lang="sl-SI" sz="2000" dirty="0"/>
              <a:t> &amp; </a:t>
            </a:r>
            <a:r>
              <a:rPr lang="sl-SI" sz="2000" dirty="0" err="1"/>
              <a:t>reflection</a:t>
            </a:r>
            <a:r>
              <a:rPr lang="sl-SI" sz="2000" dirty="0"/>
              <a:t> </a:t>
            </a:r>
            <a:r>
              <a:rPr lang="sl-SI" sz="2000" dirty="0" err="1"/>
              <a:t>routines</a:t>
            </a:r>
            <a:r>
              <a:rPr lang="sl-SI" sz="2000" dirty="0"/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l-SI" sz="2000" dirty="0"/>
              <a:t>Monitor </a:t>
            </a:r>
            <a:r>
              <a:rPr lang="sl-SI" sz="2000" dirty="0" err="1"/>
              <a:t>energy</a:t>
            </a:r>
            <a:r>
              <a:rPr lang="sl-SI" sz="2000" dirty="0"/>
              <a:t> &amp; </a:t>
            </a:r>
            <a:r>
              <a:rPr lang="sl-SI" sz="2000" dirty="0" err="1"/>
              <a:t>adapt</a:t>
            </a:r>
            <a:r>
              <a:rPr lang="sl-SI" sz="2000" dirty="0"/>
              <a:t> </a:t>
            </a:r>
            <a:r>
              <a:rPr lang="sl-SI" sz="2000" dirty="0" err="1"/>
              <a:t>tasks</a:t>
            </a:r>
            <a:r>
              <a:rPr lang="sl-SI" sz="2000" dirty="0"/>
              <a:t> </a:t>
            </a:r>
            <a:r>
              <a:rPr lang="sl-SI" sz="2000" dirty="0" err="1"/>
              <a:t>promptly</a:t>
            </a:r>
            <a:r>
              <a:rPr lang="sl-SI" sz="2000" dirty="0"/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l-SI" sz="2000" dirty="0" err="1"/>
              <a:t>Encourage</a:t>
            </a:r>
            <a:r>
              <a:rPr lang="sl-SI" sz="2000" dirty="0"/>
              <a:t> </a:t>
            </a:r>
            <a:r>
              <a:rPr lang="sl-SI" sz="2000" dirty="0" err="1"/>
              <a:t>peer</a:t>
            </a:r>
            <a:r>
              <a:rPr lang="sl-SI" sz="2000" dirty="0"/>
              <a:t> </a:t>
            </a:r>
            <a:r>
              <a:rPr lang="sl-SI" sz="2000" dirty="0" err="1"/>
              <a:t>mentoring</a:t>
            </a:r>
            <a:r>
              <a:rPr lang="sl-SI" sz="2000" dirty="0"/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l-SI" sz="2000" dirty="0" err="1"/>
              <a:t>Document</a:t>
            </a:r>
            <a:r>
              <a:rPr lang="sl-SI" sz="2000" dirty="0"/>
              <a:t> </a:t>
            </a:r>
            <a:r>
              <a:rPr lang="sl-SI" sz="2000" dirty="0" err="1"/>
              <a:t>progress</a:t>
            </a:r>
            <a:r>
              <a:rPr lang="sl-SI" sz="2000" dirty="0"/>
              <a:t> (</a:t>
            </a:r>
            <a:r>
              <a:rPr lang="sl-SI" sz="2000" dirty="0" err="1"/>
              <a:t>checklists</a:t>
            </a:r>
            <a:r>
              <a:rPr lang="sl-SI" sz="2000" dirty="0"/>
              <a:t>, </a:t>
            </a:r>
            <a:r>
              <a:rPr lang="sl-SI" sz="2000" dirty="0" err="1"/>
              <a:t>photos</a:t>
            </a:r>
            <a:r>
              <a:rPr lang="sl-SI" sz="2000" dirty="0"/>
              <a:t>, </a:t>
            </a:r>
            <a:r>
              <a:rPr lang="sl-SI" sz="2000" dirty="0" err="1"/>
              <a:t>charts</a:t>
            </a:r>
            <a:r>
              <a:rPr lang="sl-SI" sz="2000" dirty="0"/>
              <a:t>).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sl-SI" sz="2000" dirty="0"/>
              <a:t>Use </a:t>
            </a:r>
            <a:r>
              <a:rPr lang="sl-SI" sz="2000" dirty="0" err="1"/>
              <a:t>debriefing</a:t>
            </a:r>
            <a:r>
              <a:rPr lang="sl-SI" sz="2000" dirty="0"/>
              <a:t> to </a:t>
            </a:r>
            <a:r>
              <a:rPr lang="sl-SI" sz="2000" dirty="0" err="1"/>
              <a:t>rebuild</a:t>
            </a:r>
            <a:r>
              <a:rPr lang="sl-SI" sz="2000" dirty="0"/>
              <a:t> </a:t>
            </a:r>
            <a:r>
              <a:rPr lang="sl-SI" sz="2000" dirty="0" err="1"/>
              <a:t>trust</a:t>
            </a:r>
            <a:r>
              <a:rPr lang="sl-SI" sz="2000" dirty="0"/>
              <a:t>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4D55584D-A453-A345-4A76-C1F7B1A4C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8556" y="1499468"/>
            <a:ext cx="3415454" cy="385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000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71E6332B-3544-7C69-3AD6-99F13825E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4CAFA1E-82B2-62EC-616C-BCD02FA33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590675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Productivity &amp; Learning: </a:t>
            </a: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A Delicate Balance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868D4C7-2809-9942-EAD3-A28525ED2AFD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2284405"/>
            <a:ext cx="5116512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Farms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economic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units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learning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environments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Too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much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productivity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→    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pressure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exclusion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Too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much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learning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efficiency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sustainability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Balance =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both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goals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reinforce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Productivity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includes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confidence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skills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belonging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643AC748-4699-B746-6502-EC5CA71A079C}"/>
              </a:ext>
            </a:extLst>
          </p:cNvPr>
          <p:cNvSpPr txBox="1"/>
          <p:nvPr/>
        </p:nvSpPr>
        <p:spPr>
          <a:xfrm>
            <a:off x="6635750" y="1955800"/>
            <a:ext cx="5040312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Guidelines:</a:t>
            </a:r>
            <a:endParaRPr lang="sl-SI" sz="2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View productivity as both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output + social growth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sl-SI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Match tasks to abilities (slower + skilled roles together).</a:t>
            </a:r>
            <a:endParaRPr lang="sl-SI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production tasks as teaching opportunities.</a:t>
            </a:r>
            <a:endParaRPr lang="sl-SI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Clarify which tasks need precision vs. which allow practice.</a:t>
            </a:r>
            <a:endParaRPr lang="sl-SI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Celebrate yields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learning milestones equally.</a:t>
            </a:r>
          </a:p>
        </p:txBody>
      </p:sp>
    </p:spTree>
    <p:extLst>
      <p:ext uri="{BB962C8B-B14F-4D97-AF65-F5344CB8AC3E}">
        <p14:creationId xmlns:p14="http://schemas.microsoft.com/office/powerpoint/2010/main" val="2736750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1D68A208-2C8E-BC6F-FC32-1B062F22A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907585B-A4DB-2E85-54D6-373761691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Learning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While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Producing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F1B0645-EF60-499C-BDAD-8282E9956D36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72331" y="1882439"/>
            <a:ext cx="10447338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14300" indent="0">
              <a:buNone/>
            </a:pPr>
            <a:r>
              <a:rPr lang="sl-SI" sz="2000" b="1" dirty="0" err="1">
                <a:solidFill>
                  <a:schemeClr val="accent6">
                    <a:lumMod val="75000"/>
                  </a:schemeClr>
                </a:solidFill>
              </a:rPr>
              <a:t>Examples</a:t>
            </a:r>
            <a:r>
              <a:rPr lang="sl-SI" sz="20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  <a:p>
            <a:pPr marL="114300" indent="0">
              <a:buNone/>
            </a:pPr>
            <a:endParaRPr lang="sl-SI" sz="10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l-SI" sz="2000" dirty="0" err="1"/>
              <a:t>Preparing</a:t>
            </a:r>
            <a:r>
              <a:rPr lang="sl-SI" sz="2000" dirty="0"/>
              <a:t> </a:t>
            </a:r>
            <a:r>
              <a:rPr lang="sl-SI" sz="2000" dirty="0" err="1"/>
              <a:t>vegetables</a:t>
            </a:r>
            <a:r>
              <a:rPr lang="sl-SI" sz="2000" dirty="0"/>
              <a:t> </a:t>
            </a:r>
            <a:r>
              <a:rPr lang="sl-SI" sz="2000" dirty="0" err="1"/>
              <a:t>for</a:t>
            </a:r>
            <a:r>
              <a:rPr lang="sl-SI" sz="2000" dirty="0"/>
              <a:t> market → </a:t>
            </a:r>
            <a:r>
              <a:rPr lang="sl-SI" sz="2000" b="1" i="1" dirty="0" err="1"/>
              <a:t>experienced</a:t>
            </a:r>
            <a:r>
              <a:rPr lang="sl-SI" sz="2000" b="1" i="1" dirty="0"/>
              <a:t> </a:t>
            </a:r>
            <a:r>
              <a:rPr lang="sl-SI" sz="2000" b="1" i="1" dirty="0" err="1"/>
              <a:t>weigh</a:t>
            </a:r>
            <a:r>
              <a:rPr lang="sl-SI" sz="2000" b="1" i="1" dirty="0"/>
              <a:t> &amp; </a:t>
            </a:r>
            <a:r>
              <a:rPr lang="sl-SI" sz="2000" b="1" i="1" dirty="0" err="1"/>
              <a:t>clean</a:t>
            </a:r>
            <a:r>
              <a:rPr lang="sl-SI" sz="2000" b="1" i="1" dirty="0"/>
              <a:t>, </a:t>
            </a:r>
            <a:r>
              <a:rPr lang="sl-SI" sz="2000" b="1" i="1" dirty="0" err="1"/>
              <a:t>newcomers</a:t>
            </a:r>
            <a:r>
              <a:rPr lang="sl-SI" sz="2000" b="1" i="1" dirty="0"/>
              <a:t> </a:t>
            </a:r>
            <a:r>
              <a:rPr lang="sl-SI" sz="2000" b="1" i="1" dirty="0" err="1"/>
              <a:t>label</a:t>
            </a:r>
            <a:r>
              <a:rPr lang="sl-SI" sz="2000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sl-SI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l-SI" sz="2000" dirty="0" err="1"/>
              <a:t>Bread</a:t>
            </a:r>
            <a:r>
              <a:rPr lang="sl-SI" sz="2000" dirty="0"/>
              <a:t> </a:t>
            </a:r>
            <a:r>
              <a:rPr lang="sl-SI" sz="2000" dirty="0" err="1"/>
              <a:t>making</a:t>
            </a:r>
            <a:r>
              <a:rPr lang="sl-SI" sz="2000" dirty="0"/>
              <a:t> → </a:t>
            </a:r>
            <a:r>
              <a:rPr lang="sl-SI" sz="2000" b="1" i="1" dirty="0"/>
              <a:t>one </a:t>
            </a:r>
            <a:r>
              <a:rPr lang="sl-SI" sz="2000" b="1" i="1" dirty="0" err="1"/>
              <a:t>kneads</a:t>
            </a:r>
            <a:r>
              <a:rPr lang="sl-SI" sz="2000" b="1" i="1" dirty="0"/>
              <a:t> </a:t>
            </a:r>
            <a:r>
              <a:rPr lang="sl-SI" sz="2000" b="1" i="1" dirty="0" err="1"/>
              <a:t>slowly</a:t>
            </a:r>
            <a:r>
              <a:rPr lang="sl-SI" sz="2000" b="1" i="1" dirty="0"/>
              <a:t> (</a:t>
            </a:r>
            <a:r>
              <a:rPr lang="sl-SI" sz="2000" b="1" i="1" dirty="0" err="1"/>
              <a:t>practice</a:t>
            </a:r>
            <a:r>
              <a:rPr lang="sl-SI" sz="2000" b="1" i="1" dirty="0"/>
              <a:t>), </a:t>
            </a:r>
            <a:r>
              <a:rPr lang="sl-SI" sz="2000" b="1" i="1" dirty="0" err="1"/>
              <a:t>another</a:t>
            </a:r>
            <a:r>
              <a:rPr lang="sl-SI" sz="2000" b="1" i="1" dirty="0"/>
              <a:t> </a:t>
            </a:r>
            <a:r>
              <a:rPr lang="sl-SI" sz="2000" b="1" i="1" dirty="0" err="1"/>
              <a:t>keeps</a:t>
            </a:r>
            <a:r>
              <a:rPr lang="sl-SI" sz="2000" b="1" i="1" dirty="0"/>
              <a:t> </a:t>
            </a:r>
            <a:r>
              <a:rPr lang="sl-SI" sz="2000" b="1" i="1" dirty="0" err="1"/>
              <a:t>schedule</a:t>
            </a:r>
            <a:r>
              <a:rPr lang="sl-SI" sz="2000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sl-SI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l-SI" sz="2000" dirty="0" err="1"/>
              <a:t>Orchard</a:t>
            </a:r>
            <a:r>
              <a:rPr lang="sl-SI" sz="2000" dirty="0"/>
              <a:t> → </a:t>
            </a:r>
            <a:r>
              <a:rPr lang="sl-SI" sz="2000" b="1" i="1" dirty="0" err="1"/>
              <a:t>faster</a:t>
            </a:r>
            <a:r>
              <a:rPr lang="sl-SI" sz="2000" b="1" i="1" dirty="0"/>
              <a:t> </a:t>
            </a:r>
            <a:r>
              <a:rPr lang="sl-SI" sz="2000" b="1" i="1" dirty="0" err="1"/>
              <a:t>workers</a:t>
            </a:r>
            <a:r>
              <a:rPr lang="sl-SI" sz="2000" b="1" i="1" dirty="0"/>
              <a:t> </a:t>
            </a:r>
            <a:r>
              <a:rPr lang="sl-SI" sz="2000" b="1" i="1" dirty="0" err="1"/>
              <a:t>harvest</a:t>
            </a:r>
            <a:r>
              <a:rPr lang="sl-SI" sz="2000" b="1" i="1" dirty="0"/>
              <a:t>, </a:t>
            </a:r>
            <a:r>
              <a:rPr lang="sl-SI" sz="2000" b="1" i="1" dirty="0" err="1"/>
              <a:t>learners</a:t>
            </a:r>
            <a:r>
              <a:rPr lang="sl-SI" sz="2000" b="1" i="1" dirty="0"/>
              <a:t> sort </a:t>
            </a:r>
            <a:r>
              <a:rPr lang="sl-SI" sz="2000" b="1" i="1" dirty="0" err="1"/>
              <a:t>by</a:t>
            </a:r>
            <a:r>
              <a:rPr lang="sl-SI" sz="2000" b="1" i="1" dirty="0"/>
              <a:t> </a:t>
            </a:r>
            <a:r>
              <a:rPr lang="sl-SI" sz="2000" b="1" i="1" dirty="0" err="1"/>
              <a:t>size</a:t>
            </a:r>
            <a:r>
              <a:rPr lang="sl-SI" sz="2000" b="1" i="1" dirty="0"/>
              <a:t>/</a:t>
            </a:r>
            <a:r>
              <a:rPr lang="sl-SI" sz="2000" b="1" i="1" dirty="0" err="1"/>
              <a:t>quality</a:t>
            </a:r>
            <a:r>
              <a:rPr lang="sl-SI" sz="2000" b="1" i="1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sl-SI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l-SI" sz="2000" dirty="0" err="1"/>
              <a:t>Packaging</a:t>
            </a:r>
            <a:r>
              <a:rPr lang="sl-SI" sz="2000" dirty="0"/>
              <a:t> </a:t>
            </a:r>
            <a:r>
              <a:rPr lang="sl-SI" sz="2000" dirty="0" err="1"/>
              <a:t>herbs</a:t>
            </a:r>
            <a:r>
              <a:rPr lang="sl-SI" sz="2000" dirty="0"/>
              <a:t> → </a:t>
            </a:r>
            <a:r>
              <a:rPr lang="sl-SI" sz="2000" b="1" i="1" dirty="0" err="1"/>
              <a:t>newcomers</a:t>
            </a:r>
            <a:r>
              <a:rPr lang="sl-SI" sz="2000" b="1" i="1" dirty="0"/>
              <a:t> </a:t>
            </a:r>
            <a:r>
              <a:rPr lang="sl-SI" sz="2000" b="1" i="1" dirty="0" err="1"/>
              <a:t>practice</a:t>
            </a:r>
            <a:r>
              <a:rPr lang="sl-SI" sz="2000" b="1" i="1" dirty="0"/>
              <a:t> </a:t>
            </a:r>
            <a:r>
              <a:rPr lang="sl-SI" sz="2000" b="1" i="1" dirty="0" err="1"/>
              <a:t>sealing</a:t>
            </a:r>
            <a:r>
              <a:rPr lang="sl-SI" sz="2000" b="1" i="1" dirty="0"/>
              <a:t>, </a:t>
            </a:r>
            <a:r>
              <a:rPr lang="sl-SI" sz="2000" b="1" i="1" dirty="0" err="1"/>
              <a:t>experienced</a:t>
            </a:r>
            <a:r>
              <a:rPr lang="sl-SI" sz="2000" b="1" i="1" dirty="0"/>
              <a:t> </a:t>
            </a:r>
            <a:r>
              <a:rPr lang="sl-SI" sz="2000" b="1" i="1" dirty="0" err="1"/>
              <a:t>check</a:t>
            </a:r>
            <a:r>
              <a:rPr lang="sl-SI" sz="2000" b="1" i="1" dirty="0"/>
              <a:t> </a:t>
            </a:r>
            <a:r>
              <a:rPr lang="sl-SI" sz="2000" b="1" i="1" dirty="0" err="1"/>
              <a:t>stock</a:t>
            </a:r>
            <a:r>
              <a:rPr lang="sl-SI" sz="2000" b="1" i="1" dirty="0"/>
              <a:t> &amp; </a:t>
            </a:r>
            <a:r>
              <a:rPr lang="sl-SI" sz="2000" b="1" i="1" dirty="0" err="1"/>
              <a:t>quality</a:t>
            </a:r>
            <a:r>
              <a:rPr lang="sl-SI" sz="2000" b="1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9471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CDA370E3-D135-B13D-A974-7E01BAB6E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C1A73B5-69A3-40B2-EF4F-6F86187D7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565275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Principles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 &amp; </a:t>
            </a: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Approaches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Mentoring</a:t>
            </a:r>
            <a:r>
              <a:rPr lang="sl-SI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Vulnerable</a:t>
            </a:r>
            <a:r>
              <a:rPr lang="sl-SI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dirty="0" err="1">
                <a:solidFill>
                  <a:schemeClr val="accent6">
                    <a:lumMod val="75000"/>
                  </a:schemeClr>
                </a:solidFill>
              </a:rPr>
              <a:t>Groups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6B36C23B-B727-EC2F-F05A-D8F11D014E8B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2230449"/>
            <a:ext cx="10447338" cy="3857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14300" indent="0"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Core principles: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b="1" dirty="0"/>
              <a:t>See the person, not the difficulty</a:t>
            </a:r>
            <a:r>
              <a:rPr lang="en-US" sz="1800" dirty="0"/>
              <a:t> → focus on abilities, interests, and potential.</a:t>
            </a:r>
            <a:endParaRPr lang="sl-SI" sz="1800" dirty="0"/>
          </a:p>
          <a:p>
            <a:pPr>
              <a:buFont typeface="Wingdings" panose="05000000000000000000" pitchFamily="2" charset="2"/>
              <a:buChar char="ü"/>
            </a:pPr>
            <a:endParaRPr lang="en-US" sz="10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1800" b="1" dirty="0"/>
              <a:t>Adaptation without overprotection</a:t>
            </a:r>
            <a:r>
              <a:rPr lang="en-US" sz="1800" dirty="0"/>
              <a:t> → support + freedom to try, fail, and learn.</a:t>
            </a:r>
            <a:endParaRPr lang="sl-SI" sz="1800" dirty="0"/>
          </a:p>
          <a:p>
            <a:pPr>
              <a:buFont typeface="Wingdings" panose="05000000000000000000" pitchFamily="2" charset="2"/>
              <a:buChar char="ü"/>
            </a:pPr>
            <a:endParaRPr lang="en-US" sz="10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1800" b="1" dirty="0"/>
              <a:t>Predictable routines</a:t>
            </a:r>
            <a:r>
              <a:rPr lang="en-US" sz="1800" dirty="0"/>
              <a:t> → reduce anxiety, increase stability.</a:t>
            </a:r>
            <a:endParaRPr lang="sl-SI" sz="1800" dirty="0"/>
          </a:p>
          <a:p>
            <a:pPr>
              <a:buFont typeface="Wingdings" panose="05000000000000000000" pitchFamily="2" charset="2"/>
              <a:buChar char="ü"/>
            </a:pPr>
            <a:endParaRPr lang="en-US" sz="10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1800" b="1" dirty="0"/>
              <a:t>Feedback with recognition</a:t>
            </a:r>
            <a:r>
              <a:rPr lang="en-US" sz="1800" dirty="0"/>
              <a:t> → highlight effort and progress.</a:t>
            </a:r>
            <a:endParaRPr lang="sl-SI" sz="1800" dirty="0"/>
          </a:p>
          <a:p>
            <a:pPr>
              <a:buFont typeface="Wingdings" panose="05000000000000000000" pitchFamily="2" charset="2"/>
              <a:buChar char="ü"/>
            </a:pPr>
            <a:endParaRPr lang="en-US" sz="10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1800" b="1" dirty="0"/>
              <a:t>Respect &amp; dignity</a:t>
            </a:r>
            <a:r>
              <a:rPr lang="en-US" sz="1800" dirty="0"/>
              <a:t> → patience in every interaction.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86526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6172732A-75B9-2F6F-A579-FE3E93A8A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7632443-4ABF-C34E-4BB2-363B1DFE5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565275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Mentoring Vulnerable Groups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br>
              <a:rPr lang="sl-SI" sz="3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Approaches &amp; Examples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AFD8E66-47DE-5FCE-43FE-D927A7F1CB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372385"/>
              </p:ext>
            </p:extLst>
          </p:nvPr>
        </p:nvGraphicFramePr>
        <p:xfrm>
          <a:off x="839788" y="2065814"/>
          <a:ext cx="10515600" cy="3764600"/>
        </p:xfrm>
        <a:graphic>
          <a:graphicData uri="http://schemas.openxmlformats.org/drawingml/2006/table">
            <a:tbl>
              <a:tblPr/>
              <a:tblGrid>
                <a:gridCol w="2247900">
                  <a:extLst>
                    <a:ext uri="{9D8B030D-6E8A-4147-A177-3AD203B41FA5}">
                      <a16:colId xmlns:a16="http://schemas.microsoft.com/office/drawing/2014/main" val="2668236411"/>
                    </a:ext>
                  </a:extLst>
                </a:gridCol>
                <a:gridCol w="3302000">
                  <a:extLst>
                    <a:ext uri="{9D8B030D-6E8A-4147-A177-3AD203B41FA5}">
                      <a16:colId xmlns:a16="http://schemas.microsoft.com/office/drawing/2014/main" val="3234034408"/>
                    </a:ext>
                  </a:extLst>
                </a:gridCol>
                <a:gridCol w="4965700">
                  <a:extLst>
                    <a:ext uri="{9D8B030D-6E8A-4147-A177-3AD203B41FA5}">
                      <a16:colId xmlns:a16="http://schemas.microsoft.com/office/drawing/2014/main" val="15721223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Group</a:t>
                      </a:r>
                      <a:r>
                        <a:rPr lang="sl-SI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/ </a:t>
                      </a:r>
                      <a:r>
                        <a:rPr lang="sl-SI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Challenge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Approach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Practical</a:t>
                      </a:r>
                      <a:r>
                        <a:rPr lang="sl-SI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sl-SI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Example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526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sl-SI" dirty="0"/>
                        <a:t>🧑‍🦽 </a:t>
                      </a:r>
                      <a:r>
                        <a:rPr lang="sl-SI" b="1" dirty="0" err="1"/>
                        <a:t>Physical</a:t>
                      </a:r>
                      <a:r>
                        <a:rPr lang="sl-SI" b="1" dirty="0"/>
                        <a:t> </a:t>
                      </a:r>
                      <a:r>
                        <a:rPr lang="sl-SI" b="1" dirty="0" err="1"/>
                        <a:t>disabilities</a:t>
                      </a:r>
                      <a:endParaRPr lang="sl-SI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Adapted tools, raised beds, clear pathways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Limited mobility → raised bed + lightweight watering can → independence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06479"/>
                  </a:ext>
                </a:extLst>
              </a:tr>
              <a:tr h="19351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sl-SI" dirty="0"/>
                        <a:t>🧠 </a:t>
                      </a:r>
                      <a:r>
                        <a:rPr lang="sl-SI" b="1" dirty="0" err="1"/>
                        <a:t>Mental</a:t>
                      </a:r>
                      <a:r>
                        <a:rPr lang="sl-SI" b="1" dirty="0"/>
                        <a:t> </a:t>
                      </a:r>
                      <a:r>
                        <a:rPr lang="sl-SI" b="1" dirty="0" err="1"/>
                        <a:t>health</a:t>
                      </a:r>
                      <a:r>
                        <a:rPr lang="sl-SI" b="1" dirty="0"/>
                        <a:t> </a:t>
                      </a:r>
                      <a:r>
                        <a:rPr lang="sl-SI" b="1" dirty="0" err="1"/>
                        <a:t>difficulties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sl-SI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Calm</a:t>
                      </a:r>
                      <a:r>
                        <a:rPr lang="sl-SI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sl-SI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routines</a:t>
                      </a:r>
                      <a:r>
                        <a:rPr lang="sl-SI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r>
                        <a:rPr lang="sl-SI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encouragement</a:t>
                      </a:r>
                      <a:r>
                        <a:rPr lang="sl-SI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on </a:t>
                      </a:r>
                      <a:r>
                        <a:rPr lang="sl-SI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low</a:t>
                      </a:r>
                      <a:r>
                        <a:rPr lang="sl-SI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sl-SI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days</a:t>
                      </a:r>
                      <a:endParaRPr lang="sl-SI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Depression → warm greeting + small task list → gradual engagement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87579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sl-SI"/>
                        <a:t>👵 </a:t>
                      </a:r>
                      <a:r>
                        <a:rPr lang="sl-SI" b="1"/>
                        <a:t>Elderly</a:t>
                      </a:r>
                      <a:endParaRPr lang="sl-SI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Shorter tasks, rest opportunities, value life experience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Older adult → garden work + labeling jars → balanced activity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54770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sl-SI"/>
                        <a:t>👩‍🎓 </a:t>
                      </a:r>
                      <a:r>
                        <a:rPr lang="sl-SI" b="1"/>
                        <a:t>Youth at risk</a:t>
                      </a:r>
                      <a:endParaRPr lang="sl-SI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Clear rules, visible success in small steps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Teenager with low focus → 3-step tasks + immediate feedback → completion celebrated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622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sl-SI"/>
                        <a:t>🌍 </a:t>
                      </a:r>
                      <a:r>
                        <a:rPr lang="sl-SI" b="1"/>
                        <a:t>Migrants / language barriers</a:t>
                      </a:r>
                      <a:endParaRPr lang="sl-SI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sl-SI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Visual</a:t>
                      </a:r>
                      <a:r>
                        <a:rPr lang="sl-SI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sl-SI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instructions</a:t>
                      </a:r>
                      <a:r>
                        <a:rPr lang="sl-SI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r>
                        <a:rPr lang="sl-SI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peer</a:t>
                      </a:r>
                      <a:r>
                        <a:rPr lang="sl-SI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sl-SI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support</a:t>
                      </a:r>
                      <a:endParaRPr lang="sl-SI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Language barrier → picture-based composting guide → independent practice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9614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287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F2B71A8E-C539-238C-2EFF-549A45483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5023D0-BAE1-FA08-5C7C-2CC580DFC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228725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900" b="1" dirty="0">
                <a:solidFill>
                  <a:schemeClr val="accent6">
                    <a:lumMod val="75000"/>
                  </a:schemeClr>
                </a:solidFill>
              </a:rPr>
              <a:t>Good Practice Examples in Social Farm Mentoring</a:t>
            </a:r>
            <a:endParaRPr lang="sl-SI" sz="29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1926DEE5-5BC2-B449-49BB-D16DC84677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020798"/>
              </p:ext>
            </p:extLst>
          </p:nvPr>
        </p:nvGraphicFramePr>
        <p:xfrm>
          <a:off x="838200" y="1989614"/>
          <a:ext cx="10515600" cy="3764600"/>
        </p:xfrm>
        <a:graphic>
          <a:graphicData uri="http://schemas.openxmlformats.org/drawingml/2006/table">
            <a:tbl>
              <a:tblPr/>
              <a:tblGrid>
                <a:gridCol w="3111500">
                  <a:extLst>
                    <a:ext uri="{9D8B030D-6E8A-4147-A177-3AD203B41FA5}">
                      <a16:colId xmlns:a16="http://schemas.microsoft.com/office/drawing/2014/main" val="2668236411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3234034408"/>
                    </a:ext>
                  </a:extLst>
                </a:gridCol>
                <a:gridCol w="3860800">
                  <a:extLst>
                    <a:ext uri="{9D8B030D-6E8A-4147-A177-3AD203B41FA5}">
                      <a16:colId xmlns:a16="http://schemas.microsoft.com/office/drawing/2014/main" val="15721223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Approach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Description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Key</a:t>
                      </a:r>
                      <a:r>
                        <a:rPr lang="sl-SI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sl-SI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Benefit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526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🌱 </a:t>
                      </a:r>
                      <a:r>
                        <a:rPr lang="sl-SI" b="1" dirty="0" err="1"/>
                        <a:t>Rotational</a:t>
                      </a:r>
                      <a:r>
                        <a:rPr lang="sl-SI" b="1" dirty="0"/>
                        <a:t> </a:t>
                      </a:r>
                      <a:r>
                        <a:rPr lang="sl-SI" b="1" dirty="0" err="1"/>
                        <a:t>Learning</a:t>
                      </a:r>
                      <a:r>
                        <a:rPr lang="sl-SI" b="1" dirty="0"/>
                        <a:t> </a:t>
                      </a:r>
                      <a:r>
                        <a:rPr lang="sl-SI" b="1" dirty="0" err="1"/>
                        <a:t>Circles</a:t>
                      </a:r>
                      <a:endParaRPr lang="sl-SI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Participants rotate roles (planting, watering, harvesting).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sl-SI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Prevents</a:t>
                      </a:r>
                      <a:r>
                        <a:rPr lang="sl-SI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boredom, </a:t>
                      </a:r>
                      <a:r>
                        <a:rPr lang="sl-SI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reveals</a:t>
                      </a:r>
                      <a:r>
                        <a:rPr lang="sl-SI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sl-SI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strengths</a:t>
                      </a:r>
                      <a:r>
                        <a:rPr lang="sl-SI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06479"/>
                  </a:ext>
                </a:extLst>
              </a:tr>
              <a:tr h="19351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📖 </a:t>
                      </a:r>
                      <a:r>
                        <a:rPr lang="sl-SI" b="1" dirty="0" err="1"/>
                        <a:t>Story-Based</a:t>
                      </a:r>
                      <a:r>
                        <a:rPr lang="sl-SI" b="1" dirty="0"/>
                        <a:t> </a:t>
                      </a:r>
                      <a:r>
                        <a:rPr lang="sl-SI" b="1" dirty="0" err="1"/>
                        <a:t>Skill</a:t>
                      </a:r>
                      <a:r>
                        <a:rPr lang="sl-SI" b="1" dirty="0"/>
                        <a:t> </a:t>
                      </a:r>
                      <a:r>
                        <a:rPr lang="sl-SI" b="1" dirty="0" err="1"/>
                        <a:t>Training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Instructions embedded in simple stories (e.g., animal feeding as a daily story).</a:t>
                      </a:r>
                      <a:endParaRPr lang="sl-SI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Easier recall, builds pride in repetition.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87579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🤝 </a:t>
                      </a:r>
                      <a:r>
                        <a:rPr lang="sl-SI" b="1" dirty="0"/>
                        <a:t>Peer </a:t>
                      </a:r>
                      <a:r>
                        <a:rPr lang="sl-SI" b="1" dirty="0" err="1"/>
                        <a:t>Shadowing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Newcomer paired with an experienced participant.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Builds skills and empowers both individuals.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54770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🧘 </a:t>
                      </a:r>
                      <a:r>
                        <a:rPr lang="sl-SI" b="1" dirty="0" err="1"/>
                        <a:t>Quiet</a:t>
                      </a:r>
                      <a:r>
                        <a:rPr lang="sl-SI" b="1" dirty="0"/>
                        <a:t> Zone </a:t>
                      </a:r>
                      <a:r>
                        <a:rPr lang="sl-SI" b="1" dirty="0" err="1"/>
                        <a:t>Workspaces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Designated calm spaces for focused tasks.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Reduces anxiety while keeping participants included.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622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✍️ </a:t>
                      </a:r>
                      <a:r>
                        <a:rPr lang="sl-SI" b="1" dirty="0" err="1"/>
                        <a:t>Success</a:t>
                      </a:r>
                      <a:r>
                        <a:rPr lang="sl-SI" b="1" dirty="0"/>
                        <a:t> </a:t>
                      </a:r>
                      <a:r>
                        <a:rPr lang="sl-SI" b="1" dirty="0" err="1"/>
                        <a:t>Journals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Participants record achievements with drawings, notes or photos.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Creates visible progress, strengthens confidence.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1581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2315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2F47BEFC-1F33-4036-2175-A72E6830B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11C9587-6881-825D-EF46-981AED75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260475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Good Practice Examples in Social Farm Mentoring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FF086885-4D46-B52E-43D8-54E01AADEC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461039"/>
              </p:ext>
            </p:extLst>
          </p:nvPr>
        </p:nvGraphicFramePr>
        <p:xfrm>
          <a:off x="838200" y="1926114"/>
          <a:ext cx="10515600" cy="3764600"/>
        </p:xfrm>
        <a:graphic>
          <a:graphicData uri="http://schemas.openxmlformats.org/drawingml/2006/table">
            <a:tbl>
              <a:tblPr/>
              <a:tblGrid>
                <a:gridCol w="2813050">
                  <a:extLst>
                    <a:ext uri="{9D8B030D-6E8A-4147-A177-3AD203B41FA5}">
                      <a16:colId xmlns:a16="http://schemas.microsoft.com/office/drawing/2014/main" val="2668236411"/>
                    </a:ext>
                  </a:extLst>
                </a:gridCol>
                <a:gridCol w="3752850">
                  <a:extLst>
                    <a:ext uri="{9D8B030D-6E8A-4147-A177-3AD203B41FA5}">
                      <a16:colId xmlns:a16="http://schemas.microsoft.com/office/drawing/2014/main" val="3234034408"/>
                    </a:ext>
                  </a:extLst>
                </a:gridCol>
                <a:gridCol w="3949700">
                  <a:extLst>
                    <a:ext uri="{9D8B030D-6E8A-4147-A177-3AD203B41FA5}">
                      <a16:colId xmlns:a16="http://schemas.microsoft.com/office/drawing/2014/main" val="15721223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Approach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Description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Key</a:t>
                      </a:r>
                      <a:r>
                        <a:rPr lang="sl-SI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sl-SI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Benefit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526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💡 </a:t>
                      </a:r>
                      <a:r>
                        <a:rPr lang="sl-SI" b="1" dirty="0" err="1"/>
                        <a:t>Group</a:t>
                      </a:r>
                      <a:r>
                        <a:rPr lang="sl-SI" b="1" dirty="0"/>
                        <a:t> Problem-</a:t>
                      </a:r>
                      <a:r>
                        <a:rPr lang="sl-SI" b="1" dirty="0" err="1"/>
                        <a:t>Solving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Challenges turned into collective brainstorming and solution testing.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Fosters teamwork and values participants’ opinions.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2789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🔧 </a:t>
                      </a:r>
                      <a:r>
                        <a:rPr lang="sl-SI" b="1" dirty="0" err="1"/>
                        <a:t>Inclusive</a:t>
                      </a:r>
                      <a:r>
                        <a:rPr lang="sl-SI" b="1" dirty="0"/>
                        <a:t> </a:t>
                      </a:r>
                      <a:r>
                        <a:rPr lang="sl-SI" b="1" dirty="0" err="1"/>
                        <a:t>Tool</a:t>
                      </a:r>
                      <a:r>
                        <a:rPr lang="sl-SI" b="1" dirty="0"/>
                        <a:t> Design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Tools adapted for easier handling (lightweight watering cans, soft handles).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Enables participation for those with physical barriers.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7983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🎉 </a:t>
                      </a:r>
                      <a:r>
                        <a:rPr lang="sl-SI" b="1" dirty="0" err="1"/>
                        <a:t>Celebrating</a:t>
                      </a:r>
                      <a:r>
                        <a:rPr lang="sl-SI" b="1" dirty="0"/>
                        <a:t> </a:t>
                      </a:r>
                      <a:r>
                        <a:rPr lang="sl-SI" b="1" dirty="0" err="1"/>
                        <a:t>Micro-Achievements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Weekly recognition of small victories (e.g., finishing a row, speaking up).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Weekly recognition of small victories (e.g., finishing a row, speaking up).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785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🪑 </a:t>
                      </a:r>
                      <a:r>
                        <a:rPr lang="sl-SI" b="1" dirty="0" err="1"/>
                        <a:t>Buddy</a:t>
                      </a:r>
                      <a:r>
                        <a:rPr lang="sl-SI" b="1" dirty="0"/>
                        <a:t> </a:t>
                      </a:r>
                      <a:r>
                        <a:rPr lang="sl-SI" b="1" dirty="0" err="1"/>
                        <a:t>Bench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 bench signals that someone needs support; peers/mentors offer conversation.</a:t>
                      </a:r>
                      <a:endParaRPr lang="sl-SI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Encourages healthy communication, reduces anxiety.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9129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🛒 </a:t>
                      </a:r>
                      <a:r>
                        <a:rPr lang="sl-SI" b="1" dirty="0"/>
                        <a:t>Market </a:t>
                      </a:r>
                      <a:r>
                        <a:rPr lang="sl-SI" b="1" dirty="0" err="1"/>
                        <a:t>Simulation</a:t>
                      </a:r>
                      <a:r>
                        <a:rPr lang="sl-SI" b="1" dirty="0"/>
                        <a:t> </a:t>
                      </a:r>
                      <a:r>
                        <a:rPr lang="sl-SI" b="1" dirty="0" err="1"/>
                        <a:t>Training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Practice market setup and sales in a safe environment before real markets.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Increases confidence, prepares for real social settings.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8843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7158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2A691B87-2EF6-BE9E-4A03-FCBFDAFDF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325A2FF-5ABC-38D4-DE45-575B3C068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641475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Practical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Mentoring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200" b="1" dirty="0" err="1">
                <a:solidFill>
                  <a:schemeClr val="accent6">
                    <a:lumMod val="75000"/>
                  </a:schemeClr>
                </a:solidFill>
              </a:rPr>
              <a:t>Toolkit</a:t>
            </a:r>
            <a: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br>
              <a:rPr lang="sl-SI" sz="3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Everyday Tools for Inclusive Guidance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C562A451-C5F2-F20E-75A6-DF5148FC47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415872"/>
              </p:ext>
            </p:extLst>
          </p:nvPr>
        </p:nvGraphicFramePr>
        <p:xfrm>
          <a:off x="839788" y="2165350"/>
          <a:ext cx="10515600" cy="3764600"/>
        </p:xfrm>
        <a:graphic>
          <a:graphicData uri="http://schemas.openxmlformats.org/drawingml/2006/table">
            <a:tbl>
              <a:tblPr/>
              <a:tblGrid>
                <a:gridCol w="2813050">
                  <a:extLst>
                    <a:ext uri="{9D8B030D-6E8A-4147-A177-3AD203B41FA5}">
                      <a16:colId xmlns:a16="http://schemas.microsoft.com/office/drawing/2014/main" val="2668236411"/>
                    </a:ext>
                  </a:extLst>
                </a:gridCol>
                <a:gridCol w="3752850">
                  <a:extLst>
                    <a:ext uri="{9D8B030D-6E8A-4147-A177-3AD203B41FA5}">
                      <a16:colId xmlns:a16="http://schemas.microsoft.com/office/drawing/2014/main" val="3234034408"/>
                    </a:ext>
                  </a:extLst>
                </a:gridCol>
                <a:gridCol w="3949700">
                  <a:extLst>
                    <a:ext uri="{9D8B030D-6E8A-4147-A177-3AD203B41FA5}">
                      <a16:colId xmlns:a16="http://schemas.microsoft.com/office/drawing/2014/main" val="15721223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Category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Tools</a:t>
                      </a:r>
                      <a:r>
                        <a:rPr lang="sl-SI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&amp; </a:t>
                      </a:r>
                      <a:r>
                        <a:rPr lang="sl-SI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Methods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Practical</a:t>
                      </a:r>
                      <a:r>
                        <a:rPr lang="sl-SI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sl-SI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Examples</a:t>
                      </a:r>
                      <a:endParaRPr lang="sl-SI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526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sl-SI" dirty="0"/>
                        <a:t>👀 </a:t>
                      </a:r>
                      <a:r>
                        <a:rPr lang="sl-SI" b="1" dirty="0" err="1"/>
                        <a:t>Visual</a:t>
                      </a:r>
                      <a:r>
                        <a:rPr lang="sl-SI" b="1" dirty="0"/>
                        <a:t> </a:t>
                      </a:r>
                      <a:r>
                        <a:rPr lang="sl-SI" b="1" dirty="0" err="1"/>
                        <a:t>Support</a:t>
                      </a:r>
                      <a:r>
                        <a:rPr lang="sl-SI" b="1" dirty="0"/>
                        <a:t> </a:t>
                      </a:r>
                      <a:r>
                        <a:rPr lang="sl-SI" b="1" dirty="0" err="1"/>
                        <a:t>Tools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Step-by-step picture cards, laminated posters, </a:t>
                      </a:r>
                      <a:r>
                        <a:rPr lang="en-US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colour</a:t>
                      </a:r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-coded tools, checklists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Participant with limited literacy uses a laminated checklist → ticks tasks off daily.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2789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sl-SI" dirty="0"/>
                        <a:t>🗣 </a:t>
                      </a:r>
                      <a:r>
                        <a:rPr lang="sl-SI" b="1" dirty="0" err="1"/>
                        <a:t>Communication</a:t>
                      </a:r>
                      <a:r>
                        <a:rPr lang="sl-SI" b="1" dirty="0"/>
                        <a:t> &amp; </a:t>
                      </a:r>
                      <a:r>
                        <a:rPr lang="sl-SI" b="1" dirty="0" err="1"/>
                        <a:t>Feedback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Feelings board (😊 😐 ☹), “Two stars &amp; a wish” method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Mentor uses two positive comments + one suggestion → feedback stays balanced.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7983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sl-SI" dirty="0"/>
                        <a:t>🔄 </a:t>
                      </a:r>
                      <a:r>
                        <a:rPr lang="sl-SI" b="1" dirty="0" err="1"/>
                        <a:t>Routines</a:t>
                      </a:r>
                      <a:r>
                        <a:rPr lang="sl-SI" b="1" dirty="0"/>
                        <a:t> &amp; </a:t>
                      </a:r>
                      <a:r>
                        <a:rPr lang="sl-SI" b="1" dirty="0" err="1"/>
                        <a:t>Reflection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Morning briefing with visuals, daily reflection circles, progress folders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End-of-week reflection board → sticky notes under “I enjoyed / I learned / I found difficult.”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785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sl-SI" dirty="0"/>
                        <a:t>🤝 </a:t>
                      </a:r>
                      <a:r>
                        <a:rPr lang="sl-SI" b="1" dirty="0"/>
                        <a:t>Peer </a:t>
                      </a:r>
                      <a:r>
                        <a:rPr lang="sl-SI" b="1" dirty="0" err="1"/>
                        <a:t>Support</a:t>
                      </a:r>
                      <a:r>
                        <a:rPr lang="sl-SI" b="1" dirty="0"/>
                        <a:t> </a:t>
                      </a:r>
                      <a:r>
                        <a:rPr lang="sl-SI" b="1" dirty="0" err="1"/>
                        <a:t>Tools</a:t>
                      </a:r>
                      <a:endParaRPr lang="sl-S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Buddy system, shared problem-solving board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New participant paired with a buddy → learns tasks and feels included.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9129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dirty="0"/>
                        <a:t>🐾 </a:t>
                      </a:r>
                      <a:r>
                        <a:rPr lang="en-US" b="1" dirty="0"/>
                        <a:t>Applied Visuals in Tasks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sl-SI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Pocket-sized</a:t>
                      </a:r>
                      <a:r>
                        <a:rPr lang="sl-SI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r>
                        <a:rPr lang="sl-SI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instruction</a:t>
                      </a:r>
                      <a:r>
                        <a:rPr lang="sl-SI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r>
                        <a:rPr lang="sl-SI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cards</a:t>
                      </a:r>
                      <a:endParaRPr lang="sl-SI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During animal care → pocket card with feeding steps ensures accuracy &amp; independence.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8843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5819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BBDB220F-8BA8-C239-0E6D-89600B5E0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9DCA06C-D5C2-38E5-BD9C-BD9842447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96975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900" b="1" dirty="0">
                <a:solidFill>
                  <a:schemeClr val="accent6">
                    <a:lumMod val="75000"/>
                  </a:schemeClr>
                </a:solidFill>
              </a:rPr>
              <a:t>Key Messages from Lesson 3</a:t>
            </a:r>
            <a:endParaRPr lang="sl-SI" sz="29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6A5104CF-D357-86EB-4164-20A95E70A0C9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1872178"/>
            <a:ext cx="10515600" cy="3583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14300" indent="0">
              <a:buNone/>
            </a:pP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Mentoring in Social Farming means:</a:t>
            </a:r>
            <a:endParaRPr lang="en-US" sz="18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1800" b="1" dirty="0"/>
              <a:t>Empathy + Encouragement + Guidance</a:t>
            </a:r>
            <a:r>
              <a:rPr lang="en-US" sz="1800" dirty="0"/>
              <a:t> → safe, inclusive environment.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1800" b="1" dirty="0"/>
              <a:t>Practical skills</a:t>
            </a:r>
            <a:r>
              <a:rPr lang="en-US" sz="1800" dirty="0"/>
              <a:t> (listening, clear instructions, feedback) make daily tasks learning opportunities.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1800" b="1" dirty="0"/>
              <a:t>Job coaching</a:t>
            </a:r>
            <a:r>
              <a:rPr lang="en-US" sz="1800" dirty="0"/>
              <a:t> builds confidence through step-by-step support and gradual independence.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1800" b="1" dirty="0"/>
              <a:t>Ongoing strategies</a:t>
            </a:r>
            <a:r>
              <a:rPr lang="en-US" sz="1800" dirty="0"/>
              <a:t> (feedback, reflection, flexibility, peer mentoring) sustain motivation and belonging.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1800" b="1" dirty="0"/>
              <a:t>Balance productivity with learning</a:t>
            </a:r>
            <a:r>
              <a:rPr lang="en-US" sz="1800" dirty="0"/>
              <a:t> → both economic results and social value matter.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1800" b="1" dirty="0"/>
              <a:t>Tailored mentoring</a:t>
            </a:r>
            <a:r>
              <a:rPr lang="en-US" sz="1800" dirty="0"/>
              <a:t> ensures every vulnerable group can contribute and grow.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1800" b="1" dirty="0"/>
              <a:t>Good practices &amp; toolkit</a:t>
            </a:r>
            <a:r>
              <a:rPr lang="en-US" sz="1800" dirty="0"/>
              <a:t> turn theory into practical, everyday tools.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490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2AF2477D-255A-A34E-5801-A4519EFD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4865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2421</TotalTime>
  <Words>1753</Words>
  <Application>Microsoft Office PowerPoint</Application>
  <PresentationFormat>Širokozaslonsko</PresentationFormat>
  <Paragraphs>231</Paragraphs>
  <Slides>21</Slides>
  <Notes>21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21</vt:i4>
      </vt:variant>
    </vt:vector>
  </HeadingPairs>
  <TitlesOfParts>
    <vt:vector size="25" baseType="lpstr">
      <vt:lpstr>Arial</vt:lpstr>
      <vt:lpstr>Calibri</vt:lpstr>
      <vt:lpstr>Wingdings</vt:lpstr>
      <vt:lpstr>Office Theme</vt:lpstr>
      <vt:lpstr>PowerPointova predstavitev</vt:lpstr>
      <vt:lpstr>Lesson 3: Training and Mentoring Approaches</vt:lpstr>
      <vt:lpstr>Training and Mentoring Approaches</vt:lpstr>
      <vt:lpstr>Role of Mentors in Social Farming</vt:lpstr>
      <vt:lpstr>  Listening &amp; Giving Instructions:  Everyday Mentoring in Action</vt:lpstr>
      <vt:lpstr>  Feedback &amp; Everyday Problem-Solving: Turning Barriers into Opportunities</vt:lpstr>
      <vt:lpstr>  What is Job Coaching? Job Coaching on Social Farms</vt:lpstr>
      <vt:lpstr>  Core Principles &amp; Practical Approaches</vt:lpstr>
      <vt:lpstr>  Challenges, Solutions &amp; Exercise</vt:lpstr>
      <vt:lpstr>  Why Ongoing Support Matters: Sustaining Inclusion and Empowerment</vt:lpstr>
      <vt:lpstr>  Key Strategies in Practice: From Feedback to Flexibility</vt:lpstr>
      <vt:lpstr>  Practical Tools: Designing Ongoing Support Plans</vt:lpstr>
      <vt:lpstr>  Productivity &amp; Learning:  A Delicate Balance</vt:lpstr>
      <vt:lpstr>  Learning While Producing</vt:lpstr>
      <vt:lpstr>  Principles &amp; Approaches: Mentoring Vulnerable Groups</vt:lpstr>
      <vt:lpstr>  Mentoring Vulnerable Groups:  Approaches &amp; Examples</vt:lpstr>
      <vt:lpstr>  Good Practice Examples in Social Farm Mentoring</vt:lpstr>
      <vt:lpstr>  Good Practice Examples in Social Farm Mentoring</vt:lpstr>
      <vt:lpstr>  Practical Mentoring Toolkit:  Everyday Tools for Inclusive Guidance</vt:lpstr>
      <vt:lpstr>  Key Messages from Lesson 3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Katja Sedonja</dc:creator>
  <cp:lastModifiedBy>Katja Sedonja</cp:lastModifiedBy>
  <cp:revision>29</cp:revision>
  <dcterms:modified xsi:type="dcterms:W3CDTF">2025-09-19T12:03:37Z</dcterms:modified>
</cp:coreProperties>
</file>