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9" r:id="rId4"/>
    <p:sldId id="258" r:id="rId5"/>
    <p:sldId id="263" r:id="rId6"/>
    <p:sldId id="273" r:id="rId7"/>
    <p:sldId id="267" r:id="rId8"/>
    <p:sldId id="269" r:id="rId9"/>
    <p:sldId id="271" r:id="rId10"/>
    <p:sldId id="272" r:id="rId11"/>
    <p:sldId id="270" r:id="rId12"/>
    <p:sldId id="268" r:id="rId13"/>
    <p:sldId id="274" r:id="rId14"/>
    <p:sldId id="275" r:id="rId15"/>
    <p:sldId id="276" r:id="rId16"/>
    <p:sldId id="279" r:id="rId17"/>
    <p:sldId id="280" r:id="rId18"/>
    <p:sldId id="286" r:id="rId19"/>
    <p:sldId id="283" r:id="rId20"/>
    <p:sldId id="285" r:id="rId21"/>
    <p:sldId id="266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A3FC8A8-8AB0-49C0-856B-4A6844B36400}">
  <a:tblStyle styleId="{BA3FC8A8-8AB0-49C0-856B-4A6844B3640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2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0DF58231-1C4A-22B7-E52A-BAA8BDE7F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DC5DE5A2-A74D-49FD-BDB3-19287CAB3A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B136288-E731-942F-4B73-00B1A23420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5713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789ED28-2B51-487C-6B5F-9C7A4902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7BA60FA3-824C-9FE1-1757-B03F65915E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851EA17-22F9-89F6-EE90-4C75FB4B2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01750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31BC6241-AFED-13CF-061D-DD9E702BB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F83DA56-DBE0-F571-574C-89397EC21B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5728599-093D-EEB8-CF2F-136428D5EE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8634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EF830A7E-F0A7-F037-8279-761885FE6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8284B2A9-AA3D-627C-057F-79F009C988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EDF960B-612E-8529-B6BE-C624991C58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0822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2E83DC1F-1518-9F4E-D290-CB3FDDC17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410DB74D-FDB5-250F-81C1-40130F65BC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FF551C6-D6CF-0163-CBAF-2C47DA4791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1713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3AB29E23-8010-9C4C-9509-DE0788A17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1F0E8675-CF01-204E-2D42-40CCF2C09C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40B2790-5D32-1B7F-3377-45E4130150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610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5B49063-376C-8AEF-FCD5-419BFE6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2BF0B480-D049-9D2A-FC0E-497E6C9C83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1051BB6B-7F08-7522-5B4D-3B80B6EF0D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23126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ECF98C4-736D-9E40-163D-E094EF52B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B88DFCC-1F56-7467-97A6-1303378FB1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D9EB84F-2EFC-C46C-DFD9-9337F83CFA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1919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E13D4CDB-7DCB-016E-279F-643B1A419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A9ADC3FE-2EA2-BA36-4E9F-FC36261F49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1E64E29C-B3E4-39AF-91EF-4F4C3EAEC8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99971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93FF8F3-9236-5663-096B-2BC634D83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0CD34E30-148C-910E-45B5-023F9B7537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D4FAF6B6-8AFE-A856-41EF-9BA3049299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6642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7165622D-06A9-4505-7BA9-487F1F12F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4390826E-904F-0AAE-AC61-CA4672C850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8C3A1BCC-ABD1-42C3-97A8-854E44CD1C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4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0AB8DD9A-A999-5614-98E0-EDBAFF074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36DD0823-83B9-0579-50B8-C1F42FD38F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856C3D54-E057-F6E7-8DDF-A92731C790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61130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CFEDD16-7617-5C43-5B07-4F9F14F76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B421C93-A587-A67C-FE89-92ECC93B13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A341998-339A-8DFC-121D-DF9ED4228F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29806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5F1CE8B2-8F4F-B34D-9AEC-F247218E9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768465C4-CCBE-45DA-5E3A-22071AEBF4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DECB5377-FA60-2DF2-7930-BE20CC0867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6077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4B934E3-E23B-381E-088C-E5CD898C0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F3427BF-8B8B-2A92-9D9C-4E1036B628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C4923585-549B-3CA0-CDC8-C07B9BC951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38105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E93C207-21C6-0289-5C07-C81DDD7DA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4F53DDC3-2011-A446-67EA-07A44E1831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2EF38600-F6BF-2B06-CF6E-02E78A726C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48360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092A1B7F-0368-BD6D-9D47-3D607A921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FB00C77-AFD3-2960-73AB-BB5067FF1F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94E84CBF-D2BE-2291-E998-48EF1E2771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1759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B7AE2877-52BE-F48D-28EB-9B4FD7F6F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2D8EF47F-B84F-7C68-20D8-4E7A572B96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AC6D7F2F-41B4-04AD-1BE3-934D48B217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3538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D3CF9BF-AE9E-40F4-6D91-03949FDB5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636F9E05-4D78-95A4-A687-0116E2249F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F32EDEB-B340-716E-A8CA-360C8D0D59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2028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E9A90D-99D8-5CE1-292A-C420A1A51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Μάθημα 3:</a:t>
            </a:r>
            <a:br>
              <a:rPr lang="el-GR" dirty="0"/>
            </a:br>
            <a:r>
              <a:rPr lang="el-GR" dirty="0"/>
              <a:t> Προσεγγίσεις Εκπαίδευσης και </a:t>
            </a:r>
            <a:r>
              <a:rPr lang="el-GR" dirty="0" err="1"/>
              <a:t>Μεντορικής</a:t>
            </a:r>
            <a:r>
              <a:rPr lang="el-GR" dirty="0"/>
              <a:t> Καθοδήγησης</a:t>
            </a:r>
            <a:endParaRPr lang="sl-S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D0EAF0AC-5DD4-BF22-4C5F-79E1BC2FA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D30CD044-263E-CA34-8866-EE036FE8F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369" y="457200"/>
            <a:ext cx="8809893" cy="1282700"/>
          </a:xfrm>
        </p:spPr>
        <p:txBody>
          <a:bodyPr>
            <a:normAutofit fontScale="90000"/>
          </a:bodyPr>
          <a:lstStyle/>
          <a:p>
            <a:br>
              <a:rPr lang="el-GR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 Προσεγγίσεις Εκπαίδευσης και </a:t>
            </a:r>
            <a:r>
              <a:rPr lang="el-GR" dirty="0" err="1">
                <a:solidFill>
                  <a:schemeClr val="accent6">
                    <a:lumMod val="75000"/>
                  </a:schemeClr>
                </a:solidFill>
              </a:rPr>
              <a:t>Μεντορικής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 Καθοδήγησης</a:t>
            </a:r>
            <a:endParaRPr lang="sl-SI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3FF258-1EFA-D7E4-050C-B2D152D0A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9787" y="2097527"/>
            <a:ext cx="10171113" cy="297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dirty="0"/>
              <a:t>Η </a:t>
            </a:r>
            <a:r>
              <a:rPr lang="el-GR" sz="1800" b="1" dirty="0"/>
              <a:t>κοινωνική γεωργία</a:t>
            </a:r>
            <a:r>
              <a:rPr lang="el-GR" sz="1800" dirty="0"/>
              <a:t> χρειάζεται κάτι περισσότερο από </a:t>
            </a:r>
            <a:r>
              <a:rPr lang="el-GR" sz="1800" b="1" dirty="0"/>
              <a:t>αγροτικές δεξιότητες</a:t>
            </a:r>
            <a:r>
              <a:rPr lang="el-GR" sz="1800" dirty="0"/>
              <a:t> – απαιτεί </a:t>
            </a:r>
            <a:r>
              <a:rPr lang="el-GR" sz="1800" b="1" dirty="0"/>
              <a:t>καθοδήγηση, υποστήριξη</a:t>
            </a:r>
            <a:r>
              <a:rPr lang="el-GR" sz="1800" dirty="0"/>
              <a:t> και </a:t>
            </a:r>
            <a:r>
              <a:rPr lang="el-GR" sz="1800" b="1" dirty="0"/>
              <a:t>ενδυνάμωση των ευάλωτων συμμετεχόντων</a:t>
            </a:r>
            <a:r>
              <a:rPr lang="el-GR" sz="1800" dirty="0"/>
              <a:t>.</a:t>
            </a:r>
          </a:p>
          <a:p>
            <a:r>
              <a:rPr lang="el-GR" sz="1800" dirty="0"/>
              <a:t>Η </a:t>
            </a:r>
            <a:r>
              <a:rPr lang="el-GR" sz="1800" b="1" dirty="0" err="1"/>
              <a:t>μεντορική</a:t>
            </a:r>
            <a:r>
              <a:rPr lang="el-GR" sz="1800" b="1" dirty="0"/>
              <a:t> καθοδήγηση</a:t>
            </a:r>
            <a:r>
              <a:rPr lang="el-GR" sz="1800" dirty="0"/>
              <a:t> βρίσκεται </a:t>
            </a:r>
            <a:r>
              <a:rPr lang="el-GR" sz="1800" b="1" dirty="0"/>
              <a:t>στο επίκεντρο</a:t>
            </a:r>
            <a:r>
              <a:rPr lang="el-GR" sz="1800" dirty="0"/>
              <a:t> των </a:t>
            </a:r>
            <a:r>
              <a:rPr lang="el-GR" sz="1800" b="1" dirty="0"/>
              <a:t>συμπεριληπτικών και βιώσιμων αγροτικών περιβαλλόντων</a:t>
            </a:r>
            <a:r>
              <a:rPr lang="el-GR" sz="1800" dirty="0"/>
              <a:t>.</a:t>
            </a:r>
          </a:p>
          <a:p>
            <a:r>
              <a:rPr lang="el-GR" sz="1800" dirty="0"/>
              <a:t>Οι </a:t>
            </a:r>
            <a:r>
              <a:rPr lang="el-GR" sz="1800" b="1" dirty="0"/>
              <a:t>μέντορες</a:t>
            </a:r>
            <a:r>
              <a:rPr lang="el-GR" sz="1800" dirty="0"/>
              <a:t> δεν είναι </a:t>
            </a:r>
            <a:r>
              <a:rPr lang="el-GR" sz="1800" b="1" dirty="0"/>
              <a:t>επόπτες</a:t>
            </a:r>
            <a:r>
              <a:rPr lang="el-GR" sz="1800" dirty="0"/>
              <a:t>, αλλά </a:t>
            </a:r>
            <a:r>
              <a:rPr lang="el-GR" sz="1800" b="1" dirty="0" err="1"/>
              <a:t>διευκολυντές</a:t>
            </a:r>
            <a:r>
              <a:rPr lang="el-GR" sz="1800" b="1" dirty="0"/>
              <a:t> της μάθησης και της ένταξης</a:t>
            </a:r>
            <a:r>
              <a:rPr lang="el-GR" sz="1800" dirty="0"/>
              <a:t>.</a:t>
            </a:r>
          </a:p>
          <a:p>
            <a:r>
              <a:rPr lang="el-GR" sz="1800" dirty="0"/>
              <a:t>Μέσα από την </a:t>
            </a:r>
            <a:r>
              <a:rPr lang="el-GR" sz="1800" b="1" dirty="0" err="1"/>
              <a:t>ενσυναίσθηση</a:t>
            </a:r>
            <a:r>
              <a:rPr lang="el-GR" sz="1800" b="1" dirty="0"/>
              <a:t>, την ενθάρρυνση</a:t>
            </a:r>
            <a:r>
              <a:rPr lang="el-GR" sz="1800" dirty="0"/>
              <a:t> και την </a:t>
            </a:r>
            <a:r>
              <a:rPr lang="el-GR" sz="1800" b="1" dirty="0"/>
              <a:t>καθοδήγηση</a:t>
            </a:r>
            <a:r>
              <a:rPr lang="el-GR" sz="1800" dirty="0"/>
              <a:t>, οι </a:t>
            </a:r>
            <a:r>
              <a:rPr lang="el-GR" sz="1800" b="1" dirty="0"/>
              <a:t>καθημερινές αγροτικές εργασίες</a:t>
            </a:r>
            <a:r>
              <a:rPr lang="el-GR" sz="1800" dirty="0"/>
              <a:t> μετατρέπονται σε </a:t>
            </a:r>
            <a:r>
              <a:rPr lang="el-GR" sz="1800" b="1" dirty="0"/>
              <a:t>ευκαιρίες ανάπτυξης</a:t>
            </a:r>
            <a:r>
              <a:rPr lang="el-GR" sz="1800" dirty="0"/>
              <a:t>.</a:t>
            </a:r>
          </a:p>
          <a:p>
            <a:r>
              <a:rPr lang="el-GR" sz="1800" dirty="0"/>
              <a:t>Αυτό το μάθημα </a:t>
            </a:r>
            <a:r>
              <a:rPr lang="el-GR" sz="1800" b="1" dirty="0"/>
              <a:t>συνδυάζει θεωρία και πράξη</a:t>
            </a:r>
            <a:r>
              <a:rPr lang="el-GR" sz="1800" dirty="0"/>
              <a:t>, δείχνοντας πώς η </a:t>
            </a:r>
            <a:r>
              <a:rPr lang="el-GR" sz="1800" b="1" dirty="0" err="1"/>
              <a:t>μεντορική</a:t>
            </a:r>
            <a:r>
              <a:rPr lang="el-GR" sz="1800" b="1" dirty="0"/>
              <a:t> καθοδήγηση</a:t>
            </a:r>
            <a:r>
              <a:rPr lang="el-GR" sz="1800" dirty="0"/>
              <a:t> ενισχύει την </a:t>
            </a:r>
            <a:r>
              <a:rPr lang="el-GR" sz="1800" b="1" dirty="0"/>
              <a:t>αυτοπεποίθηση, την ανεξαρτησία</a:t>
            </a:r>
            <a:r>
              <a:rPr lang="el-GR" sz="1800" dirty="0"/>
              <a:t> και την </a:t>
            </a:r>
            <a:r>
              <a:rPr lang="el-GR" sz="1800" b="1" dirty="0"/>
              <a:t>αίσθηση του </a:t>
            </a:r>
            <a:r>
              <a:rPr lang="el-GR" sz="1800" b="1" dirty="0" err="1"/>
              <a:t>ανήκειν</a:t>
            </a:r>
            <a:r>
              <a:rPr lang="el-GR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2487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55BD0B1-ED73-BDF1-A0EF-4D38C989F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slov 15">
            <a:extLst>
              <a:ext uri="{FF2B5EF4-FFF2-40B4-BE49-F238E27FC236}">
                <a16:creationId xmlns:a16="http://schemas.microsoft.com/office/drawing/2014/main" id="{7677913D-1688-14FB-3F0D-0D323DED4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599" y="457201"/>
            <a:ext cx="6945923" cy="1200150"/>
          </a:xfrm>
        </p:spPr>
        <p:txBody>
          <a:bodyPr/>
          <a:lstStyle/>
          <a:p>
            <a:r>
              <a:rPr lang="el-GR" b="1" dirty="0">
                <a:solidFill>
                  <a:schemeClr val="accent6">
                    <a:lumMod val="75000"/>
                  </a:schemeClr>
                </a:solidFill>
              </a:rPr>
              <a:t>Ο ρόλος των </a:t>
            </a:r>
            <a:r>
              <a:rPr lang="el-GR" b="1" dirty="0" err="1">
                <a:solidFill>
                  <a:schemeClr val="accent6">
                    <a:lumMod val="75000"/>
                  </a:schemeClr>
                </a:solidFill>
              </a:rPr>
              <a:t>Μέντορων</a:t>
            </a:r>
            <a:r>
              <a:rPr lang="el-GR" b="1" dirty="0">
                <a:solidFill>
                  <a:schemeClr val="accent6">
                    <a:lumMod val="75000"/>
                  </a:schemeClr>
                </a:solidFill>
              </a:rPr>
              <a:t> στην Κοινωνική Γεωργία</a:t>
            </a:r>
            <a:endParaRPr lang="sl-SI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B40A0C-30E6-0BF1-6D14-C1631511B0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9788" y="3645202"/>
            <a:ext cx="62230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l-SI" altLang="sl-SI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B74E01A1-C7F7-0387-ECCA-AB43A57782DA}"/>
              </a:ext>
            </a:extLst>
          </p:cNvPr>
          <p:cNvSpPr txBox="1"/>
          <p:nvPr/>
        </p:nvSpPr>
        <p:spPr>
          <a:xfrm>
            <a:off x="853099" y="1657351"/>
            <a:ext cx="537051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b="1" dirty="0"/>
              <a:t>Θεμέλιο της ένταξης:</a:t>
            </a:r>
            <a:r>
              <a:rPr lang="el-GR" sz="1800" dirty="0"/>
              <a:t> οι </a:t>
            </a:r>
            <a:r>
              <a:rPr lang="el-GR" sz="1800" b="1" dirty="0"/>
              <a:t>μέντορες</a:t>
            </a:r>
            <a:r>
              <a:rPr lang="el-GR" sz="1800" dirty="0"/>
              <a:t> συνδέουν την </a:t>
            </a:r>
            <a:r>
              <a:rPr lang="el-GR" sz="1800" b="1" dirty="0"/>
              <a:t>αγροτική εργασία</a:t>
            </a:r>
            <a:r>
              <a:rPr lang="el-GR" sz="1800" dirty="0"/>
              <a:t> με την </a:t>
            </a:r>
            <a:r>
              <a:rPr lang="el-GR" sz="1800" b="1" dirty="0"/>
              <a:t>αποστολή ενδυνάμωσης των ευάλωτων ομάδων</a:t>
            </a:r>
            <a:r>
              <a:rPr lang="el-GR" sz="1800" dirty="0"/>
              <a:t>.</a:t>
            </a:r>
          </a:p>
          <a:p>
            <a:endParaRPr lang="el-GR" sz="1800" b="1" dirty="0"/>
          </a:p>
          <a:p>
            <a:r>
              <a:rPr lang="el-GR" sz="1800" b="1" dirty="0"/>
              <a:t>Ηγεσία με </a:t>
            </a:r>
            <a:r>
              <a:rPr lang="el-GR" sz="1800" b="1" dirty="0" err="1"/>
              <a:t>ενσυναίσθηση</a:t>
            </a:r>
            <a:r>
              <a:rPr lang="el-GR" sz="1800" b="1" dirty="0"/>
              <a:t> και ενθάρρυνση:</a:t>
            </a:r>
            <a:r>
              <a:rPr lang="el-GR" sz="1800" dirty="0"/>
              <a:t> όχι με </a:t>
            </a:r>
            <a:r>
              <a:rPr lang="el-GR" sz="1800" b="1" dirty="0"/>
              <a:t>εξουσία ή έλεγχο</a:t>
            </a:r>
            <a:r>
              <a:rPr lang="el-GR" sz="1800" dirty="0"/>
              <a:t>.</a:t>
            </a:r>
          </a:p>
          <a:p>
            <a:r>
              <a:rPr lang="el-GR" sz="1800" b="1" dirty="0"/>
              <a:t>Πρότυπα ρόλων:</a:t>
            </a:r>
            <a:r>
              <a:rPr lang="el-GR" sz="1800" dirty="0"/>
              <a:t> η </a:t>
            </a:r>
            <a:r>
              <a:rPr lang="el-GR" sz="1800" b="1" dirty="0"/>
              <a:t>υπομονή</a:t>
            </a:r>
            <a:r>
              <a:rPr lang="el-GR" sz="1800" dirty="0"/>
              <a:t>, ο </a:t>
            </a:r>
            <a:r>
              <a:rPr lang="el-GR" sz="1800" b="1" dirty="0"/>
              <a:t>σεβασμός</a:t>
            </a:r>
            <a:r>
              <a:rPr lang="el-GR" sz="1800" dirty="0"/>
              <a:t> και η </a:t>
            </a:r>
            <a:r>
              <a:rPr lang="el-GR" sz="1800" b="1" dirty="0"/>
              <a:t>συνέπεια</a:t>
            </a:r>
            <a:r>
              <a:rPr lang="el-GR" sz="1800" dirty="0"/>
              <a:t> δημιουργούν </a:t>
            </a:r>
            <a:r>
              <a:rPr lang="el-GR" sz="1800" b="1" dirty="0"/>
              <a:t>ασφάλεια</a:t>
            </a:r>
            <a:r>
              <a:rPr lang="el-GR" sz="1800" dirty="0"/>
              <a:t> και </a:t>
            </a:r>
            <a:r>
              <a:rPr lang="el-GR" sz="1800" b="1" dirty="0"/>
              <a:t>αίσθηση του </a:t>
            </a:r>
            <a:r>
              <a:rPr lang="el-GR" sz="1800" b="1" dirty="0" err="1"/>
              <a:t>ανήκειν</a:t>
            </a:r>
            <a:r>
              <a:rPr lang="el-GR" sz="1800" dirty="0"/>
              <a:t>.</a:t>
            </a:r>
          </a:p>
          <a:p>
            <a:endParaRPr lang="el-GR" sz="1800" b="1" dirty="0"/>
          </a:p>
          <a:p>
            <a:r>
              <a:rPr lang="el-GR" sz="1800" b="1" dirty="0"/>
              <a:t>Δες το άτομο, όχι μόνο την εργασία:</a:t>
            </a:r>
            <a:r>
              <a:rPr lang="el-GR" sz="1800" dirty="0"/>
              <a:t> κατανόησε τις </a:t>
            </a:r>
            <a:r>
              <a:rPr lang="el-GR" sz="1800" b="1" dirty="0"/>
              <a:t>κρυφές προκλήσεις</a:t>
            </a:r>
            <a:r>
              <a:rPr lang="el-GR" sz="1800" dirty="0"/>
              <a:t> (άγχος, τραύμα, χαμηλή αυτοπεποίθηση).</a:t>
            </a:r>
          </a:p>
          <a:p>
            <a:r>
              <a:rPr lang="el-GR" sz="1800" b="1" dirty="0"/>
              <a:t>Ισορροπία:</a:t>
            </a:r>
            <a:r>
              <a:rPr lang="el-GR" sz="1800" dirty="0"/>
              <a:t> παροχή </a:t>
            </a:r>
            <a:r>
              <a:rPr lang="el-GR" sz="1800" b="1" dirty="0"/>
              <a:t>δομής χωρίς υπερπροστασία</a:t>
            </a:r>
            <a:r>
              <a:rPr lang="el-GR" sz="1800" dirty="0"/>
              <a:t>, </a:t>
            </a:r>
            <a:r>
              <a:rPr lang="el-GR" sz="1800" b="1" dirty="0"/>
              <a:t>ελευθερίας χωρίς αμέλεια</a:t>
            </a:r>
            <a:r>
              <a:rPr lang="el-GR" sz="1800" dirty="0"/>
              <a:t>.</a:t>
            </a:r>
          </a:p>
        </p:txBody>
      </p:sp>
      <p:pic>
        <p:nvPicPr>
          <p:cNvPr id="12" name="Slika 11" descr="Slika, ki vsebuje besede besedilo, posnetek zaslona, pisava, krog&#10;&#10;Vsebina, ustvarjena z UI, morda ni pravilna.">
            <a:extLst>
              <a:ext uri="{FF2B5EF4-FFF2-40B4-BE49-F238E27FC236}">
                <a16:creationId xmlns:a16="http://schemas.microsoft.com/office/drawing/2014/main" id="{E65E6E23-1296-8B6B-E464-66EC25882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481" y="1849456"/>
            <a:ext cx="4859731" cy="386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98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425FFEFB-D75E-4356-3398-E9E551391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8DF2A0-BFDF-1015-FA69-8E108090B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365125"/>
            <a:ext cx="8383588" cy="1479451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Ακρόαση και Παροχή Οδηγιών: Η Καθημερινή </a:t>
            </a:r>
            <a:r>
              <a:rPr lang="el-GR" sz="3200" dirty="0" err="1">
                <a:solidFill>
                  <a:schemeClr val="accent6">
                    <a:lumMod val="75000"/>
                  </a:schemeClr>
                </a:solidFill>
              </a:rPr>
              <a:t>Μεντορική</a:t>
            </a: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Καθοδήγηση σε Δράση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7C14D96-E163-92A4-D07B-A0351444BA19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72331" y="2223460"/>
            <a:ext cx="10447338" cy="3884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75000"/>
                  </a:schemeClr>
                </a:solidFill>
              </a:rPr>
              <a:t>Ενεργητική Ακρόαση</a:t>
            </a:r>
          </a:p>
          <a:p>
            <a:r>
              <a:rPr lang="el-GR" sz="1400" dirty="0"/>
              <a:t>Ο συμμετέχων αποφεύγει την οπτική επαφή και δίνει σύντομες απαντήσεις → ο μέντορας ρωτά:</a:t>
            </a:r>
            <a:br>
              <a:rPr lang="el-GR" sz="1400" dirty="0"/>
            </a:br>
            <a:r>
              <a:rPr lang="el-GR" sz="1400" b="1" dirty="0"/>
              <a:t>«Θα ήθελες να το εξηγήσω ξανά;»</a:t>
            </a:r>
            <a:br>
              <a:rPr lang="el-GR" sz="1400" dirty="0"/>
            </a:br>
            <a:r>
              <a:rPr lang="el-GR" sz="1400" dirty="0"/>
              <a:t>Κατά τη φύτευση σπόρων:</a:t>
            </a:r>
            <a:br>
              <a:rPr lang="el-GR" sz="1400" dirty="0"/>
            </a:br>
            <a:r>
              <a:rPr lang="el-GR" sz="1400" b="1" dirty="0"/>
              <a:t>«Μπορείς να μου δείξεις με τα χέρια σου πόσο βαθιά πρέπει να βάλουμε τον σπόρο;»</a:t>
            </a:r>
            <a:endParaRPr lang="el-GR" sz="1400" dirty="0"/>
          </a:p>
          <a:p>
            <a:r>
              <a:rPr lang="el-GR" sz="1400" b="1" dirty="0">
                <a:solidFill>
                  <a:schemeClr val="accent6">
                    <a:lumMod val="75000"/>
                  </a:schemeClr>
                </a:solidFill>
              </a:rPr>
              <a:t>Σαφείς</a:t>
            </a:r>
            <a:r>
              <a:rPr lang="el-GR" sz="1400" b="1" dirty="0"/>
              <a:t> Οδηγίες</a:t>
            </a:r>
          </a:p>
          <a:p>
            <a:r>
              <a:rPr lang="el-GR" sz="1400" dirty="0"/>
              <a:t>Αντί για «Ετοίμασε το παρτέρι», δώσε 4 βήματα:</a:t>
            </a:r>
            <a:br>
              <a:rPr lang="el-GR" sz="1400" dirty="0"/>
            </a:br>
            <a:r>
              <a:rPr lang="el-GR" sz="1400" dirty="0"/>
              <a:t>Πάρε τα εργαλεία →Αφαίρεσε τα ζιζάνια → Ισοπέδωσε το χώμα →  Σημείωσε τις σειρές.</a:t>
            </a:r>
          </a:p>
          <a:p>
            <a:r>
              <a:rPr lang="el-GR" sz="1400" b="1" dirty="0"/>
              <a:t>Χρωματική κωδικοποίηση:</a:t>
            </a:r>
            <a:br>
              <a:rPr lang="el-GR" sz="1400" dirty="0"/>
            </a:br>
            <a:r>
              <a:rPr lang="el-GR" sz="1400" dirty="0"/>
              <a:t>Πράσινο ποτιστήρι = φυτά εσωτερικού χώρου,</a:t>
            </a:r>
            <a:br>
              <a:rPr lang="el-GR" sz="1400" dirty="0"/>
            </a:br>
            <a:r>
              <a:rPr lang="el-GR" sz="1400" dirty="0"/>
              <a:t>Μπλε = φυτά εξωτερικού χώρου.</a:t>
            </a:r>
          </a:p>
          <a:p>
            <a:r>
              <a:rPr lang="el-GR" sz="1400" dirty="0"/>
              <a:t>Ο μέντορας </a:t>
            </a:r>
            <a:r>
              <a:rPr lang="el-GR" sz="1400" b="1" dirty="0"/>
              <a:t>δείχνει αργά</a:t>
            </a:r>
            <a:r>
              <a:rPr lang="el-GR" sz="1400" dirty="0"/>
              <a:t>:</a:t>
            </a:r>
            <a:br>
              <a:rPr lang="el-GR" sz="1400" dirty="0"/>
            </a:br>
            <a:r>
              <a:rPr lang="el-GR" sz="1400" b="1" dirty="0"/>
              <a:t>«Τοποθετώ το φυτό → το σκεπάζω με χώμα → πιέζω απαλά → ποτίζω μία φορά.»</a:t>
            </a:r>
            <a:br>
              <a:rPr lang="el-GR" sz="1400" dirty="0"/>
            </a:br>
            <a:r>
              <a:rPr lang="el-GR" sz="1400" dirty="0"/>
              <a:t>Ο συμμετέχων </a:t>
            </a:r>
            <a:r>
              <a:rPr lang="el-GR" sz="1400" b="1" dirty="0"/>
              <a:t>επαναλαμβάνει</a:t>
            </a:r>
            <a:r>
              <a:rPr lang="el-GR" sz="1400" dirty="0"/>
              <a:t> τη διαδικασία.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80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BC8D9F3C-61B8-B26E-CD30-8801C9C5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EA45EFB-8A4A-966D-32C3-311C924D5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876" y="1"/>
            <a:ext cx="10075986" cy="808891"/>
          </a:xfrm>
        </p:spPr>
        <p:txBody>
          <a:bodyPr>
            <a:normAutofit fontScale="90000"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Ανατροφοδότηση και Καθημερινή Επίλυση Προβλημάτων: Μετατρέποντας τα Εμπόδια σε Ευκαιρίες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B7F7F52-01CE-8AB6-6227-0688E3F1A7D5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1" y="1091949"/>
            <a:ext cx="12191999" cy="467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Εποικοδομητική Ανατροφοδότηση</a:t>
            </a:r>
          </a:p>
          <a:p>
            <a:r>
              <a:rPr lang="el-GR" sz="1800" dirty="0"/>
              <a:t>«Βλέπω ότι φύτεψες σε ίσιες σειρές – πολύ καλά!»</a:t>
            </a:r>
          </a:p>
          <a:p>
            <a:r>
              <a:rPr lang="el-GR" sz="1800" dirty="0"/>
              <a:t>«Το χώμα πιέστηκε λίγο περισσότερο· ας το δοκιμάσουμε μαζί πιο απαλά.»</a:t>
            </a:r>
          </a:p>
          <a:p>
            <a:r>
              <a:rPr lang="el-GR" sz="1800" b="1" dirty="0"/>
              <a:t>Μέθοδος “σάντουιτς”:</a:t>
            </a:r>
            <a:br>
              <a:rPr lang="el-GR" sz="1800" dirty="0"/>
            </a:br>
            <a:r>
              <a:rPr lang="el-GR" sz="1800" dirty="0"/>
              <a:t>«Επικεντρώθηκες πολύ καλά → δοκίμασε να αφήσεις λίγο μεγαλύτερα διαστήματα ανάμεσα στα φυτά → ξέρω ότι μπορείς να τα καταφέρεις.»</a:t>
            </a:r>
          </a:p>
          <a:p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Πρακτικές Καθημερινές Λύσεις</a:t>
            </a:r>
          </a:p>
          <a:p>
            <a:r>
              <a:rPr lang="el-GR" sz="1800" b="1" dirty="0"/>
              <a:t>Χαμηλή συγκέντρωση:</a:t>
            </a:r>
            <a:r>
              <a:rPr lang="el-GR" sz="1800" dirty="0"/>
              <a:t> εργασίες 10 λεπτών + οπτικό χρονόμετρο.</a:t>
            </a:r>
          </a:p>
          <a:p>
            <a:r>
              <a:rPr lang="el-GR" sz="1800" b="1" dirty="0"/>
              <a:t>Άγχος με τα εργαλεία:</a:t>
            </a:r>
            <a:r>
              <a:rPr lang="el-GR" sz="1800" dirty="0"/>
              <a:t> ξεκινάμε με μικρό χειροκίνητο εργαλείο.</a:t>
            </a:r>
          </a:p>
          <a:p>
            <a:r>
              <a:rPr lang="el-GR" sz="1800" b="1" dirty="0"/>
              <a:t>Υποστήριξη μνήμης:</a:t>
            </a:r>
            <a:r>
              <a:rPr lang="el-GR" sz="1800" dirty="0"/>
              <a:t> πλαστικοποιημένες κάρτες με οδηγίες βήμα προς βήμα στο σημείο εργασίας.</a:t>
            </a:r>
          </a:p>
          <a:p>
            <a:r>
              <a:rPr lang="el-GR" sz="1800" b="1" dirty="0"/>
              <a:t>Χαμηλή αντοχή:</a:t>
            </a:r>
            <a:r>
              <a:rPr lang="el-GR" sz="1800" dirty="0"/>
              <a:t> εναλλαγή βαριών και ελαφρών εργασιών (π.χ. ξεχορτάριασμα ↔ τοποθέτηση ετικετών σε βάζα).</a:t>
            </a:r>
          </a:p>
          <a:p>
            <a:r>
              <a:rPr lang="el-GR" sz="1800" b="1" dirty="0"/>
              <a:t>Ασφαλής εξάσκηση:</a:t>
            </a:r>
            <a:r>
              <a:rPr lang="el-GR" sz="1800" dirty="0"/>
              <a:t> εξάσκηση στη φύτευση σε δίσκο πριν τη μετάβαση στο χωράφι.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174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732D302E-6BCB-951A-E66B-70900F52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7FAA95-2418-B986-FECF-CDA0313BB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2138" y="-1266091"/>
            <a:ext cx="8313250" cy="3110668"/>
          </a:xfrm>
        </p:spPr>
        <p:txBody>
          <a:bodyPr>
            <a:normAutofit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Τι είναι το </a:t>
            </a:r>
            <a:r>
              <a:rPr lang="el-GR" sz="3200" dirty="0" err="1">
                <a:solidFill>
                  <a:schemeClr val="accent6">
                    <a:lumMod val="75000"/>
                  </a:schemeClr>
                </a:solidFill>
              </a:rPr>
              <a:t>Job</a:t>
            </a: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l-GR" sz="3200" dirty="0" err="1">
                <a:solidFill>
                  <a:schemeClr val="accent6">
                    <a:lumMod val="75000"/>
                  </a:schemeClr>
                </a:solidFill>
              </a:rPr>
              <a:t>Coaching</a:t>
            </a: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και πώς εφαρμόζεται στις Κοινωνικές Φάρμες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4C689FF-8664-1834-48FD-20A303708DBC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8198" y="2014141"/>
            <a:ext cx="10515600" cy="147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dirty="0"/>
              <a:t>Επικεντρώνεται </a:t>
            </a:r>
            <a:r>
              <a:rPr lang="el-GR" sz="1800" b="1" dirty="0"/>
              <a:t>στην απόδοση της εργασίας</a:t>
            </a:r>
            <a:r>
              <a:rPr lang="el-GR" sz="1800" dirty="0"/>
              <a:t> και </a:t>
            </a:r>
            <a:r>
              <a:rPr lang="el-GR" sz="1800" b="1" dirty="0"/>
              <a:t>στην ανάπτυξη επαγγελματικών συνηθειών</a:t>
            </a:r>
            <a:r>
              <a:rPr lang="el-GR" sz="1800" dirty="0"/>
              <a:t>.</a:t>
            </a:r>
          </a:p>
          <a:p>
            <a:r>
              <a:rPr lang="el-GR" sz="1800" b="1" dirty="0"/>
              <a:t>Στόχος:</a:t>
            </a:r>
            <a:r>
              <a:rPr lang="el-GR" sz="1800" dirty="0"/>
              <a:t> να </a:t>
            </a:r>
            <a:r>
              <a:rPr lang="el-GR" sz="1800" b="1" dirty="0"/>
              <a:t>καθοδηγήσει βήμα-βήμα</a:t>
            </a:r>
            <a:r>
              <a:rPr lang="el-GR" sz="1800" dirty="0"/>
              <a:t> μέχρι οι συμμετέχοντες να μπορούν να </a:t>
            </a:r>
            <a:r>
              <a:rPr lang="el-GR" sz="1800" b="1" dirty="0"/>
              <a:t>εργάζονται αυτόνομα</a:t>
            </a:r>
            <a:r>
              <a:rPr lang="el-GR" sz="1800" dirty="0"/>
              <a:t>.</a:t>
            </a:r>
          </a:p>
          <a:p>
            <a:r>
              <a:rPr lang="el-GR" sz="1800" b="1" dirty="0"/>
              <a:t>Ρόλος του επαγγελματικού καθοδηγητή (</a:t>
            </a:r>
            <a:r>
              <a:rPr lang="el-GR" sz="1800" b="1" dirty="0" err="1"/>
              <a:t>job</a:t>
            </a:r>
            <a:r>
              <a:rPr lang="el-GR" sz="1800" b="1" dirty="0"/>
              <a:t> </a:t>
            </a:r>
            <a:r>
              <a:rPr lang="el-GR" sz="1800" b="1" dirty="0" err="1"/>
              <a:t>coach</a:t>
            </a:r>
            <a:r>
              <a:rPr lang="el-GR" sz="1800" b="1" dirty="0"/>
              <a:t>):</a:t>
            </a:r>
            <a:br>
              <a:rPr lang="el-GR" sz="1800" dirty="0"/>
            </a:br>
            <a:r>
              <a:rPr lang="el-GR" sz="1800" b="1" dirty="0"/>
              <a:t>παρατηρεί → υποστηρίζει → προσαρμόζει → αποσύρει σταδιακά την υποστήριξη</a:t>
            </a:r>
            <a:r>
              <a:rPr lang="el-GR" sz="1800" dirty="0"/>
              <a:t>.</a:t>
            </a:r>
          </a:p>
        </p:txBody>
      </p:sp>
      <p:pic>
        <p:nvPicPr>
          <p:cNvPr id="6" name="Slika 5" descr="Slika, ki vsebuje besede besedilo, sadje&#10;&#10;Vsebina, ustvarjena z UI, morda ni pravilna.">
            <a:extLst>
              <a:ext uri="{FF2B5EF4-FFF2-40B4-BE49-F238E27FC236}">
                <a16:creationId xmlns:a16="http://schemas.microsoft.com/office/drawing/2014/main" id="{6150C4E6-45E7-CB10-E340-D3351EFD6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040" y="3505319"/>
            <a:ext cx="5421917" cy="2062808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EB35BF9B-6810-7FFD-13CE-DCCFAAAB2510}"/>
              </a:ext>
            </a:extLst>
          </p:cNvPr>
          <p:cNvSpPr txBox="1"/>
          <p:nvPr/>
        </p:nvSpPr>
        <p:spPr>
          <a:xfrm>
            <a:off x="3613416" y="5733108"/>
            <a:ext cx="4965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confidence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autonomy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resilience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8733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42597AEA-3710-AE10-DAD1-64214FCE0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C138E2E-F459-8D8E-EA1A-862FF102E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>
                <a:solidFill>
                  <a:schemeClr val="accent6">
                    <a:lumMod val="75000"/>
                  </a:schemeClr>
                </a:solidFill>
              </a:rPr>
              <a:t>                  Βασικές Αρχές και Πρακτικές Προσεγγίσεις</a:t>
            </a:r>
            <a:endParaRPr lang="el-GR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337C69F-B93C-CD91-3CE6-099CB6AE728F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002928"/>
            <a:ext cx="4297362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Αρχές:</a:t>
            </a:r>
            <a:endParaRPr lang="el-GR" sz="2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l-GR" sz="2000" b="1" dirty="0"/>
              <a:t>Εξατομικευμένη υποστήριξη</a:t>
            </a:r>
            <a:endParaRPr lang="el-GR" sz="2000" dirty="0"/>
          </a:p>
          <a:p>
            <a:r>
              <a:rPr lang="el-GR" sz="2000" b="1" dirty="0"/>
              <a:t>Ανάπτυξη δεξιοτήτων βήμα προς βήμα</a:t>
            </a:r>
            <a:endParaRPr lang="el-GR" sz="2000" dirty="0"/>
          </a:p>
          <a:p>
            <a:r>
              <a:rPr lang="el-GR" sz="2000" b="1" dirty="0"/>
              <a:t>Μάθηση μέσω πράξης (</a:t>
            </a:r>
            <a:r>
              <a:rPr lang="el-GR" sz="2000" b="1" dirty="0" err="1"/>
              <a:t>hands</a:t>
            </a:r>
            <a:r>
              <a:rPr lang="el-GR" sz="2000" b="1" dirty="0"/>
              <a:t>-on </a:t>
            </a:r>
            <a:r>
              <a:rPr lang="el-GR" sz="2000" b="1" dirty="0" err="1"/>
              <a:t>learning</a:t>
            </a:r>
            <a:r>
              <a:rPr lang="el-GR" sz="2000" b="1" dirty="0"/>
              <a:t>)</a:t>
            </a:r>
            <a:endParaRPr lang="el-GR" sz="2000" dirty="0"/>
          </a:p>
          <a:p>
            <a:r>
              <a:rPr lang="el-GR" sz="2000" b="1" dirty="0"/>
              <a:t>Ενθάρρυνση της αυτονομίας</a:t>
            </a:r>
            <a:endParaRPr lang="el-GR" sz="2000" dirty="0"/>
          </a:p>
          <a:p>
            <a:r>
              <a:rPr lang="el-GR" sz="2000" b="1" dirty="0"/>
              <a:t>Συνέπεια και </a:t>
            </a:r>
            <a:r>
              <a:rPr lang="el-GR" sz="2000" b="1" dirty="0" err="1"/>
              <a:t>προβλεψιμότητα</a:t>
            </a:r>
            <a:endParaRPr lang="el-GR" sz="2000" dirty="0"/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36B64E3D-2B52-6825-9E20-1EE9874C879D}"/>
              </a:ext>
            </a:extLst>
          </p:cNvPr>
          <p:cNvSpPr txBox="1"/>
          <p:nvPr/>
        </p:nvSpPr>
        <p:spPr>
          <a:xfrm>
            <a:off x="6096000" y="1982450"/>
            <a:ext cx="542131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Πρακτικές Προσεγγίσεις:</a:t>
            </a:r>
            <a:endParaRPr lang="el-GR" sz="2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l-GR" sz="2000" b="1" dirty="0"/>
              <a:t>Ανάλυση εργασιών:</a:t>
            </a:r>
            <a:r>
              <a:rPr lang="el-GR" sz="2000" dirty="0"/>
              <a:t> π.χ. συγκομιδή μαρουλιού = επιλογή → χαλάρωση → κοπή → πλύσιμο → τοποθέτηση στο κιβώτιο.</a:t>
            </a:r>
          </a:p>
          <a:p>
            <a:r>
              <a:rPr lang="el-GR" sz="2000" b="1" dirty="0"/>
              <a:t>Οπτικά βοηθήματα:</a:t>
            </a:r>
            <a:r>
              <a:rPr lang="el-GR" sz="2000" dirty="0"/>
              <a:t> κάρτες ή εικονίδια βημάτων για τη φύτευση.</a:t>
            </a:r>
          </a:p>
          <a:p>
            <a:r>
              <a:rPr lang="el-GR" sz="2000" b="1" dirty="0"/>
              <a:t>Υποστήριξη και σταδιακή απόσυρση (</a:t>
            </a:r>
            <a:r>
              <a:rPr lang="el-GR" sz="2000" b="1" dirty="0" err="1"/>
              <a:t>prompting</a:t>
            </a:r>
            <a:r>
              <a:rPr lang="el-GR" sz="2000" b="1" dirty="0"/>
              <a:t> &amp; </a:t>
            </a:r>
            <a:r>
              <a:rPr lang="el-GR" sz="2000" b="1" dirty="0" err="1"/>
              <a:t>fading</a:t>
            </a:r>
            <a:r>
              <a:rPr lang="el-GR" sz="2000" b="1" dirty="0"/>
              <a:t>):</a:t>
            </a:r>
            <a:r>
              <a:rPr lang="el-GR" sz="2000" dirty="0"/>
              <a:t> επίδειξη → λεκτικές οδηγίες → οπτικά σήματα → αυτονομία.</a:t>
            </a:r>
          </a:p>
          <a:p>
            <a:r>
              <a:rPr lang="el-GR" sz="2000" b="1" dirty="0"/>
              <a:t>Θετική ενίσχυση:</a:t>
            </a:r>
            <a:r>
              <a:rPr lang="el-GR" sz="2000" dirty="0"/>
              <a:t> «Σήμερα μάζεψες 3 μαρούλια — βελτίωση σε σχέση με χθες!»</a:t>
            </a:r>
          </a:p>
          <a:p>
            <a:r>
              <a:rPr lang="el-GR" sz="2000" b="1" dirty="0"/>
              <a:t>Από κοινού επίλυση προβλημάτων:</a:t>
            </a:r>
            <a:r>
              <a:rPr lang="el-GR" sz="2000" dirty="0"/>
              <a:t> «Τι νομίζεις ότι συνέβη εδώ;»</a:t>
            </a:r>
          </a:p>
        </p:txBody>
      </p:sp>
    </p:spTree>
    <p:extLst>
      <p:ext uri="{BB962C8B-B14F-4D97-AF65-F5344CB8AC3E}">
        <p14:creationId xmlns:p14="http://schemas.microsoft.com/office/powerpoint/2010/main" val="2860311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D853EDBE-A644-7C4B-741F-983FEA71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214930-5EEE-3A4F-6FF1-D765340DE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                    Προκλήσεις, Λύσεις και Άσκηση 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04671C7-4B0F-281A-6808-43C1F03C2BAB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774700" y="1731056"/>
            <a:ext cx="11112500" cy="2426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Συχνές Προκλήσεις &amp; Λύσεις:</a:t>
            </a:r>
          </a:p>
          <a:p>
            <a:r>
              <a:rPr lang="el-GR" sz="2000" b="1" dirty="0"/>
              <a:t>Αργός ρυθμός:</a:t>
            </a:r>
            <a:r>
              <a:rPr lang="el-GR" sz="2000" dirty="0"/>
              <a:t> προσαρμογή, επανάληψη σε μικρές συνεδρίες, </a:t>
            </a:r>
            <a:r>
              <a:rPr lang="el-GR" sz="2000" b="1" dirty="0"/>
              <a:t>γιορτασμός μικρών επιτυχιών</a:t>
            </a:r>
            <a:r>
              <a:rPr lang="el-GR" sz="2000" dirty="0"/>
              <a:t>.</a:t>
            </a:r>
          </a:p>
          <a:p>
            <a:r>
              <a:rPr lang="el-GR" sz="2000" b="1" dirty="0"/>
              <a:t>Αντίσταση / άγχος:</a:t>
            </a:r>
            <a:r>
              <a:rPr lang="el-GR" sz="2000" dirty="0"/>
              <a:t> έναρξη με </a:t>
            </a:r>
            <a:r>
              <a:rPr lang="el-GR" sz="2000" b="1" dirty="0"/>
              <a:t>εργασίες χαμηλού ρίσκου</a:t>
            </a:r>
            <a:r>
              <a:rPr lang="el-GR" sz="2000" dirty="0"/>
              <a:t>, σταδιακή αύξηση δυσκολίας.</a:t>
            </a:r>
          </a:p>
          <a:p>
            <a:r>
              <a:rPr lang="el-GR" sz="2000" b="1" dirty="0"/>
              <a:t>Ασυνεπής απόδοση:</a:t>
            </a:r>
            <a:r>
              <a:rPr lang="el-GR" sz="2000" dirty="0"/>
              <a:t> </a:t>
            </a:r>
            <a:r>
              <a:rPr lang="el-GR" sz="2000" b="1" dirty="0"/>
              <a:t>διατήρηση ρουτίνας</a:t>
            </a:r>
            <a:r>
              <a:rPr lang="el-GR" sz="2000" dirty="0"/>
              <a:t>, προσαρμογή των εργασιών στα </a:t>
            </a:r>
            <a:r>
              <a:rPr lang="el-GR" sz="2000" b="1" dirty="0"/>
              <a:t>επίπεδα ενέργειας</a:t>
            </a:r>
            <a:r>
              <a:rPr lang="el-GR" sz="2000" dirty="0"/>
              <a:t>.</a:t>
            </a:r>
          </a:p>
          <a:p>
            <a:r>
              <a:rPr lang="el-GR" sz="2000" b="1" dirty="0"/>
              <a:t>Εμπόδια στην επικοινωνία:</a:t>
            </a:r>
            <a:r>
              <a:rPr lang="el-GR" sz="2000" dirty="0"/>
              <a:t> χρήση </a:t>
            </a:r>
            <a:r>
              <a:rPr lang="el-GR" sz="2000" b="1" dirty="0"/>
              <a:t>χειρονομιών</a:t>
            </a:r>
            <a:r>
              <a:rPr lang="el-GR" sz="2000" dirty="0"/>
              <a:t>, </a:t>
            </a:r>
            <a:r>
              <a:rPr lang="el-GR" sz="2000" b="1" dirty="0"/>
              <a:t>επιδείξεων</a:t>
            </a:r>
            <a:r>
              <a:rPr lang="el-GR" sz="2000" dirty="0"/>
              <a:t> και </a:t>
            </a:r>
            <a:r>
              <a:rPr lang="el-GR" sz="2000" b="1" dirty="0"/>
              <a:t>απλών οπτικών βοηθημάτων</a:t>
            </a:r>
            <a:r>
              <a:rPr lang="el-GR" sz="2000" dirty="0"/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36FF4CC1-9217-7156-C44B-6932B8651717}"/>
              </a:ext>
            </a:extLst>
          </p:cNvPr>
          <p:cNvSpPr txBox="1"/>
          <p:nvPr/>
        </p:nvSpPr>
        <p:spPr>
          <a:xfrm>
            <a:off x="838200" y="3913792"/>
            <a:ext cx="959485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Πρακτικά Παραδείγματα:</a:t>
            </a:r>
          </a:p>
          <a:p>
            <a:r>
              <a:rPr lang="el-GR" sz="2000" b="1" dirty="0"/>
              <a:t>Πώληση προϊόντων στη λαϊκή αγορά:</a:t>
            </a:r>
            <a:r>
              <a:rPr lang="el-GR" sz="2000" dirty="0"/>
              <a:t> ο καθοδηγητής </a:t>
            </a:r>
            <a:r>
              <a:rPr lang="el-GR" sz="2000" b="1" dirty="0"/>
              <a:t>δείχνει πρώτος τον τρόπο χαιρετισμού</a:t>
            </a:r>
            <a:r>
              <a:rPr lang="el-GR" sz="2000" dirty="0"/>
              <a:t> → στη συνέχεια </a:t>
            </a:r>
            <a:r>
              <a:rPr lang="el-GR" sz="2000" b="1" dirty="0"/>
              <a:t>μειώνει σταδιακά την υποστήριξη</a:t>
            </a:r>
            <a:r>
              <a:rPr lang="el-GR" sz="2000" dirty="0"/>
              <a:t>.</a:t>
            </a:r>
          </a:p>
          <a:p>
            <a:r>
              <a:rPr lang="el-GR" sz="2000" b="1" dirty="0"/>
              <a:t>Συσκευασία κιβωτίων:</a:t>
            </a:r>
            <a:r>
              <a:rPr lang="el-GR" sz="2000" dirty="0"/>
              <a:t> </a:t>
            </a:r>
            <a:r>
              <a:rPr lang="el-GR" sz="2000" b="1" dirty="0"/>
              <a:t>διαίρεση της διαδικασίας σε στάδια</a:t>
            </a:r>
            <a:r>
              <a:rPr lang="el-GR" sz="2000" dirty="0"/>
              <a:t>, με </a:t>
            </a:r>
            <a:r>
              <a:rPr lang="el-GR" sz="2000" b="1" dirty="0"/>
              <a:t>σταδιακή μείωση της επίβλεψης</a:t>
            </a:r>
            <a:r>
              <a:rPr lang="el-GR" sz="2000" dirty="0"/>
              <a:t>.</a:t>
            </a:r>
          </a:p>
          <a:p>
            <a:r>
              <a:rPr lang="el-GR" sz="2000" b="1" dirty="0"/>
              <a:t>Ξεχορτάριασμα:</a:t>
            </a:r>
            <a:r>
              <a:rPr lang="el-GR" sz="2000" dirty="0"/>
              <a:t> </a:t>
            </a:r>
            <a:r>
              <a:rPr lang="el-GR" sz="2000" b="1" dirty="0"/>
              <a:t>χαραγμένη σειρά</a:t>
            </a:r>
            <a:r>
              <a:rPr lang="el-GR" sz="2000" dirty="0"/>
              <a:t>, </a:t>
            </a:r>
            <a:r>
              <a:rPr lang="el-GR" sz="2000" b="1" dirty="0"/>
              <a:t>διάλειμμα ανά τακτά χρονικά διαστήματα</a:t>
            </a:r>
            <a:r>
              <a:rPr lang="el-GR" sz="2000" dirty="0"/>
              <a:t>, </a:t>
            </a:r>
            <a:r>
              <a:rPr lang="el-GR" sz="2000" b="1" dirty="0"/>
              <a:t>ενδιάμεσοι έλεγχοι</a:t>
            </a:r>
            <a:r>
              <a:rPr lang="el-GR" sz="2000" dirty="0"/>
              <a:t> → επιτυγχάνεται </a:t>
            </a:r>
            <a:r>
              <a:rPr lang="el-GR" sz="2000" b="1" dirty="0"/>
              <a:t>μεγαλύτερη συγκέντρωση</a:t>
            </a:r>
            <a:r>
              <a:rPr lang="el-G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3835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BD288766-421A-7A8A-5750-7034533B6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D293B1-FDA3-E16F-31F0-E1CEB1A4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9046" y="365125"/>
            <a:ext cx="9272954" cy="1558925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Γιατί η Συνεχής Υποστήριξη Είναι Σημαντική: Διατήρηση της Ένταξης και της Ενδυνάμωσης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14FCA1B-E86F-2EE6-303A-5CC108E5DBD6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2" y="2263630"/>
            <a:ext cx="10447338" cy="3098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dirty="0"/>
              <a:t>Η </a:t>
            </a:r>
            <a:r>
              <a:rPr lang="el-GR" sz="1800" b="1" dirty="0" err="1"/>
              <a:t>μεντορική</a:t>
            </a:r>
            <a:r>
              <a:rPr lang="el-GR" sz="1800" b="1" dirty="0"/>
              <a:t> καθοδήγηση</a:t>
            </a:r>
            <a:r>
              <a:rPr lang="el-GR" sz="1800" dirty="0"/>
              <a:t> συνεχίζεται </a:t>
            </a:r>
            <a:r>
              <a:rPr lang="el-GR" sz="1800" b="1" dirty="0"/>
              <a:t>ακόμη και μετά την εκμάθηση των εργασιών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Εξασφαλίζει </a:t>
            </a:r>
            <a:r>
              <a:rPr lang="el-GR" sz="1800" b="1" dirty="0"/>
              <a:t>εξέλιξη</a:t>
            </a:r>
            <a:r>
              <a:rPr lang="el-GR" sz="1800" dirty="0"/>
              <a:t>, </a:t>
            </a:r>
            <a:r>
              <a:rPr lang="el-GR" sz="1800" b="1" dirty="0" err="1"/>
              <a:t>παρακινηση</a:t>
            </a:r>
            <a:r>
              <a:rPr lang="el-GR" sz="1800" dirty="0"/>
              <a:t> και </a:t>
            </a:r>
            <a:r>
              <a:rPr lang="el-GR" sz="1800" b="1" dirty="0"/>
              <a:t>αίσθηση του </a:t>
            </a:r>
            <a:r>
              <a:rPr lang="el-GR" sz="1800" b="1" dirty="0" err="1"/>
              <a:t>ανήκειν</a:t>
            </a:r>
            <a:r>
              <a:rPr lang="el-GR" sz="1800" dirty="0"/>
              <a:t> με την πάροδο του χρόνου.</a:t>
            </a:r>
            <a:br>
              <a:rPr lang="el-GR" sz="1800" dirty="0"/>
            </a:br>
            <a:r>
              <a:rPr lang="el-GR" sz="1800" dirty="0"/>
              <a:t>Δεν σημαίνει </a:t>
            </a:r>
            <a:r>
              <a:rPr lang="el-GR" sz="1800" b="1" dirty="0"/>
              <a:t>συνεχή επίβλεψη</a:t>
            </a:r>
            <a:r>
              <a:rPr lang="el-GR" sz="1800" dirty="0"/>
              <a:t>, αλλά τη δημιουργία </a:t>
            </a:r>
            <a:r>
              <a:rPr lang="el-GR" sz="1800" b="1" dirty="0"/>
              <a:t>συστημάτων σταθερότητας και ενθάρρυνσης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b="1" dirty="0"/>
              <a:t>Προστατεύει την αξιοπρέπεια</a:t>
            </a:r>
            <a:r>
              <a:rPr lang="el-GR" sz="1800" dirty="0"/>
              <a:t>, προσαρμόζοντας τη δουλειά σε </a:t>
            </a:r>
            <a:r>
              <a:rPr lang="el-GR" sz="1800" b="1" dirty="0"/>
              <a:t>μεταβολές υγείας, διάθεσης ή ενέργειας</a:t>
            </a:r>
            <a:r>
              <a:rPr lang="el-GR" sz="1800" dirty="0"/>
              <a:t>.</a:t>
            </a:r>
          </a:p>
          <a:p>
            <a:r>
              <a:rPr lang="el-GR" sz="1800" b="1" dirty="0"/>
              <a:t>Παραδείγματα:</a:t>
            </a:r>
            <a:endParaRPr lang="el-GR" sz="1800" dirty="0"/>
          </a:p>
          <a:p>
            <a:r>
              <a:rPr lang="el-GR" sz="1800" b="1" dirty="0"/>
              <a:t>Κουρασμένος συμμετέχων</a:t>
            </a:r>
            <a:r>
              <a:rPr lang="el-GR" sz="1800" dirty="0"/>
              <a:t> → ανάθεση </a:t>
            </a:r>
            <a:r>
              <a:rPr lang="el-GR" sz="1800" b="1" dirty="0"/>
              <a:t>ελαφρύτερης εργασίας</a:t>
            </a:r>
            <a:r>
              <a:rPr lang="el-GR" sz="1800" dirty="0"/>
              <a:t> (ταξινόμηση, τοποθέτηση ετικετών, προετοιμασία εργαλείων).</a:t>
            </a:r>
          </a:p>
          <a:p>
            <a:r>
              <a:rPr lang="el-GR" sz="1800" b="1" dirty="0"/>
              <a:t>Ακύρωση υπαίθριας εργασίας</a:t>
            </a:r>
            <a:r>
              <a:rPr lang="el-GR" sz="1800" dirty="0"/>
              <a:t> → επιλογή </a:t>
            </a:r>
            <a:r>
              <a:rPr lang="el-GR" sz="1800" b="1" dirty="0"/>
              <a:t>εσωτερικής εναλλακτικής</a:t>
            </a:r>
            <a:r>
              <a:rPr lang="el-GR" sz="1800" dirty="0"/>
              <a:t> (ταξινόμηση σπόρων, συσκευασία προϊόντων).</a:t>
            </a:r>
          </a:p>
        </p:txBody>
      </p:sp>
    </p:spTree>
    <p:extLst>
      <p:ext uri="{BB962C8B-B14F-4D97-AF65-F5344CB8AC3E}">
        <p14:creationId xmlns:p14="http://schemas.microsoft.com/office/powerpoint/2010/main" val="1841667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1D6ABAD-F5EC-8B22-F7B1-F5F4BE036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6058EB7-E37A-B80F-9F59-404B52C7D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538" y="365125"/>
            <a:ext cx="9378462" cy="1546225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Κύριες Πρακτικές Στρατηγικές: Από την Ανατροφοδότηση έως την Προσαρμοστικότητα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F00AA97-2FBC-80E9-89B0-FDC395886562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1835476"/>
            <a:ext cx="10447338" cy="423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b="1" dirty="0"/>
              <a:t>Τακτική ανατροφοδότηση</a:t>
            </a:r>
            <a:r>
              <a:rPr lang="el-GR" sz="1800" dirty="0"/>
              <a:t> → ισορροπία ανάμεσα στη </a:t>
            </a:r>
            <a:r>
              <a:rPr lang="el-GR" sz="1800" b="1" dirty="0"/>
              <a:t>διόρθωση</a:t>
            </a:r>
            <a:r>
              <a:rPr lang="el-GR" sz="1800" dirty="0"/>
              <a:t> και την </a:t>
            </a:r>
            <a:r>
              <a:rPr lang="el-GR" sz="1800" b="1" dirty="0"/>
              <a:t>αναγνώριση της προσπάθειας</a:t>
            </a:r>
            <a:r>
              <a:rPr lang="el-GR" sz="1800" dirty="0"/>
              <a:t>.</a:t>
            </a:r>
          </a:p>
          <a:p>
            <a:r>
              <a:rPr lang="el-GR" sz="1800" b="1" dirty="0"/>
              <a:t>Συνεδρίες </a:t>
            </a:r>
            <a:r>
              <a:rPr lang="el-GR" sz="1800" b="1" dirty="0" err="1"/>
              <a:t>αναστοχασμού</a:t>
            </a:r>
            <a:r>
              <a:rPr lang="el-GR" sz="1800" dirty="0"/>
              <a:t> → καθημερινό ή εβδομαδιαίο </a:t>
            </a:r>
            <a:r>
              <a:rPr lang="el-GR" sz="1800" b="1" dirty="0"/>
              <a:t>μοίρασμα επιτευγμάτων και δυσκολιών</a:t>
            </a:r>
            <a:r>
              <a:rPr lang="el-GR" sz="1800" dirty="0"/>
              <a:t>.</a:t>
            </a:r>
          </a:p>
          <a:p>
            <a:r>
              <a:rPr lang="el-GR" sz="1800" b="1" dirty="0"/>
              <a:t>Υποστήριξη μεταξύ </a:t>
            </a:r>
            <a:r>
              <a:rPr lang="el-GR" sz="1800" b="1" dirty="0" err="1"/>
              <a:t>ομοτίμων</a:t>
            </a:r>
            <a:r>
              <a:rPr lang="el-GR" sz="1800" dirty="0"/>
              <a:t> → οι </a:t>
            </a:r>
            <a:r>
              <a:rPr lang="el-GR" sz="1800" b="1" dirty="0"/>
              <a:t>νεοεισερχόμενοι</a:t>
            </a:r>
            <a:r>
              <a:rPr lang="el-GR" sz="1800" dirty="0"/>
              <a:t> συνεργάζονται με </a:t>
            </a:r>
            <a:r>
              <a:rPr lang="el-GR" sz="1800" b="1" dirty="0"/>
              <a:t>έμπειρους συμμετέχοντες</a:t>
            </a:r>
            <a:r>
              <a:rPr lang="el-GR" sz="1800" dirty="0"/>
              <a:t>.</a:t>
            </a:r>
          </a:p>
          <a:p>
            <a:r>
              <a:rPr lang="el-GR" sz="1800" b="1" dirty="0"/>
              <a:t>Σταθερές </a:t>
            </a:r>
            <a:r>
              <a:rPr lang="el-GR" sz="1800" b="1" dirty="0" err="1"/>
              <a:t>ρουτίνες</a:t>
            </a:r>
            <a:r>
              <a:rPr lang="el-GR" sz="1800" b="1" dirty="0"/>
              <a:t> + ευελιξία</a:t>
            </a:r>
            <a:r>
              <a:rPr lang="el-GR" sz="1800" dirty="0"/>
              <a:t> → δομή με </a:t>
            </a:r>
            <a:r>
              <a:rPr lang="el-GR" sz="1800" b="1" dirty="0"/>
              <a:t>προσαρμόσιμες εναλλακτικές</a:t>
            </a:r>
            <a:r>
              <a:rPr lang="el-GR" sz="1800" dirty="0"/>
              <a:t>.</a:t>
            </a:r>
          </a:p>
          <a:p>
            <a:r>
              <a:rPr lang="el-GR" sz="1800" b="1" dirty="0"/>
              <a:t>Αντιμετώπιση κρίσεων</a:t>
            </a:r>
            <a:r>
              <a:rPr lang="el-GR" sz="1800" dirty="0"/>
              <a:t> → </a:t>
            </a:r>
            <a:r>
              <a:rPr lang="el-GR" sz="1800" b="1" dirty="0"/>
              <a:t>υποστηρικτικές συζητήσεις απολογισμού (</a:t>
            </a:r>
            <a:r>
              <a:rPr lang="el-GR" sz="1800" b="1" dirty="0" err="1"/>
              <a:t>debriefs</a:t>
            </a:r>
            <a:r>
              <a:rPr lang="el-GR" sz="1800" b="1" dirty="0"/>
              <a:t>):</a:t>
            </a:r>
            <a:br>
              <a:rPr lang="el-GR" sz="1800" dirty="0"/>
            </a:br>
            <a:r>
              <a:rPr lang="el-GR" sz="1800" dirty="0"/>
              <a:t>τι συνέβη → ποια μία βελτίωση μπορεί να γίνει → αναγνώριση της αλληλοϋποστήριξης.</a:t>
            </a:r>
          </a:p>
          <a:p>
            <a:r>
              <a:rPr lang="el-GR" sz="1800" b="1" dirty="0"/>
              <a:t>Παραδείγματα:</a:t>
            </a:r>
            <a:endParaRPr lang="el-GR" sz="1800" dirty="0"/>
          </a:p>
          <a:p>
            <a:r>
              <a:rPr lang="el-GR" sz="1800" b="1" dirty="0"/>
              <a:t>Κύκλος </a:t>
            </a:r>
            <a:r>
              <a:rPr lang="el-GR" sz="1800" b="1" dirty="0" err="1"/>
              <a:t>αναστοχασμού</a:t>
            </a:r>
            <a:r>
              <a:rPr lang="el-GR" sz="1800" b="1" dirty="0"/>
              <a:t> Παρασκευής</a:t>
            </a:r>
            <a:r>
              <a:rPr lang="el-GR" sz="1800" dirty="0"/>
              <a:t> → η ανατροφοδότηση βοηθά στην προσαρμογή των ρόλων για την επόμενη εβδομάδα.</a:t>
            </a:r>
          </a:p>
          <a:p>
            <a:r>
              <a:rPr lang="el-GR" sz="1800" b="1" dirty="0"/>
              <a:t>Νεότερος συμμετέχων βοηθά μεγαλύτερο με τα εργαλεία</a:t>
            </a:r>
            <a:r>
              <a:rPr lang="el-GR" sz="1800" dirty="0"/>
              <a:t> → ενίσχυση της </a:t>
            </a:r>
            <a:r>
              <a:rPr lang="el-GR" sz="1800" b="1" dirty="0"/>
              <a:t>ομαδικότητας και της υπερηφάνειας</a:t>
            </a:r>
            <a:r>
              <a:rPr lang="el-GR" sz="1800" dirty="0"/>
              <a:t>.</a:t>
            </a:r>
          </a:p>
          <a:p>
            <a:r>
              <a:rPr lang="el-GR" sz="1800" b="1" dirty="0"/>
              <a:t>Επίλυση σύγκρουσης</a:t>
            </a:r>
            <a:r>
              <a:rPr lang="el-GR" sz="1800" dirty="0"/>
              <a:t> → η ομάδα συμφωνεί σε </a:t>
            </a:r>
            <a:r>
              <a:rPr lang="el-GR" sz="1800" b="1" dirty="0"/>
              <a:t>πιο σαφή σήματα επικοινωνίας</a:t>
            </a:r>
            <a:r>
              <a:rPr lang="el-GR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3446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9155AD7F-F6D0-B67B-B49D-7917A092D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F72ACD1-0A92-682A-3B2C-07F3D20E6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184" y="365125"/>
            <a:ext cx="9988061" cy="1660525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Πρακτικά Εργαλεία: Σχεδιασμός Σχεδίων Συνεχούς Υποστήριξης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D55584D-A453-A345-4A76-C1F7B1A4C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8556" y="2316673"/>
            <a:ext cx="3415454" cy="3041858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369AE43D-3667-8110-FF85-5DD7A60CC43F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175846" y="2308990"/>
            <a:ext cx="628845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Καθημερινή ανατροφοδότηση και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ρουτίνες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αναστοχασμού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Παρακολούθηση των επιπέδων ενέργειας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άμεση προσαρμογή των εργασιών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Ενθάρρυνση της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μεντορικής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υποστήριξης μεταξύ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ομοτίμων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Καταγραφή της προόδου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(λίστες ελέγχου, φωτογραφίες, διαγράμματα).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Χρήση απολογιστικών συζητήσεων (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debriefing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την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αποκατάσταση της εμπιστοσύνης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0000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71E6332B-3544-7C69-3AD6-99F13825E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CAFA1E-82B2-62EC-616C-BCD02FA33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9046" y="365125"/>
            <a:ext cx="9272953" cy="1590675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Παραγωγικότητα και Μάθηση: Μια Ευαίσθητη                                  Ισορροπία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868D4C7-2809-9942-EAD3-A28525ED2AFD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130004"/>
            <a:ext cx="5116512" cy="372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dirty="0"/>
              <a:t>Οι </a:t>
            </a:r>
            <a:r>
              <a:rPr lang="el-GR" sz="1800" b="1" dirty="0"/>
              <a:t>φάρμες</a:t>
            </a:r>
            <a:r>
              <a:rPr lang="el-GR" sz="1800" dirty="0"/>
              <a:t> αποτελούν ταυτόχρονα </a:t>
            </a:r>
            <a:r>
              <a:rPr lang="el-GR" sz="1800" b="1" dirty="0"/>
              <a:t>οικονομικές μονάδες</a:t>
            </a:r>
            <a:r>
              <a:rPr lang="el-GR" sz="1800" dirty="0"/>
              <a:t> και </a:t>
            </a:r>
            <a:r>
              <a:rPr lang="el-GR" sz="1800" b="1" dirty="0"/>
              <a:t>περιβάλλοντα μάθησης</a:t>
            </a:r>
            <a:r>
              <a:rPr lang="el-GR" sz="1800" dirty="0"/>
              <a:t>.</a:t>
            </a:r>
          </a:p>
          <a:p>
            <a:r>
              <a:rPr lang="el-GR" sz="1800" dirty="0"/>
              <a:t>Υπερβολική έμφαση στην </a:t>
            </a:r>
            <a:r>
              <a:rPr lang="el-GR" sz="1800" b="1" dirty="0"/>
              <a:t>παραγωγικότητα</a:t>
            </a:r>
            <a:r>
              <a:rPr lang="el-GR" sz="1800" dirty="0"/>
              <a:t> → δημιουργεί </a:t>
            </a:r>
            <a:r>
              <a:rPr lang="el-GR" sz="1800" b="1" dirty="0"/>
              <a:t>πίεση</a:t>
            </a:r>
            <a:r>
              <a:rPr lang="el-GR" sz="1800" dirty="0"/>
              <a:t> και </a:t>
            </a:r>
            <a:r>
              <a:rPr lang="el-GR" sz="1800" b="1" dirty="0"/>
              <a:t>αποκλεισμό</a:t>
            </a:r>
            <a:r>
              <a:rPr lang="el-GR" sz="1800" dirty="0"/>
              <a:t>.</a:t>
            </a:r>
          </a:p>
          <a:p>
            <a:r>
              <a:rPr lang="el-GR" sz="1800" dirty="0"/>
              <a:t>Υπερβολική έμφαση στη </a:t>
            </a:r>
            <a:r>
              <a:rPr lang="el-GR" sz="1800" b="1" dirty="0"/>
              <a:t>μάθηση</a:t>
            </a:r>
            <a:r>
              <a:rPr lang="el-GR" sz="1800" dirty="0"/>
              <a:t> → οδηγεί σε </a:t>
            </a:r>
            <a:r>
              <a:rPr lang="el-GR" sz="1800" b="1" dirty="0"/>
              <a:t>απώλεια αποτελεσματικότητας</a:t>
            </a:r>
            <a:r>
              <a:rPr lang="el-GR" sz="1800" dirty="0"/>
              <a:t> και </a:t>
            </a:r>
            <a:r>
              <a:rPr lang="el-GR" sz="1800" b="1" dirty="0"/>
              <a:t>βιωσιμότητας</a:t>
            </a:r>
            <a:r>
              <a:rPr lang="el-GR" sz="1800" dirty="0"/>
              <a:t>.</a:t>
            </a:r>
          </a:p>
          <a:p>
            <a:r>
              <a:rPr lang="el-GR" sz="1800" dirty="0"/>
              <a:t>Η </a:t>
            </a:r>
            <a:r>
              <a:rPr lang="el-GR" sz="1800" b="1" dirty="0"/>
              <a:t>ισορροπία</a:t>
            </a:r>
            <a:r>
              <a:rPr lang="el-GR" sz="1800" dirty="0"/>
              <a:t> επιτυγχάνεται όταν οι </a:t>
            </a:r>
            <a:r>
              <a:rPr lang="el-GR" sz="1800" b="1" dirty="0"/>
              <a:t>δύο στόχοι </a:t>
            </a:r>
            <a:r>
              <a:rPr lang="el-GR" sz="1800" b="1" dirty="0" err="1"/>
              <a:t>αλληλοενισχύονται</a:t>
            </a:r>
            <a:r>
              <a:rPr lang="el-GR" sz="1800" dirty="0"/>
              <a:t>.</a:t>
            </a:r>
          </a:p>
          <a:p>
            <a:r>
              <a:rPr lang="el-GR" sz="1800" dirty="0"/>
              <a:t>Η </a:t>
            </a:r>
            <a:r>
              <a:rPr lang="el-GR" sz="1800" b="1" dirty="0"/>
              <a:t>παραγωγικότητα</a:t>
            </a:r>
            <a:r>
              <a:rPr lang="el-GR" sz="1800" dirty="0"/>
              <a:t> περιλαμβάνει και </a:t>
            </a:r>
            <a:r>
              <a:rPr lang="el-GR" sz="1800" b="1" dirty="0"/>
              <a:t>κοινωνική αξία</a:t>
            </a:r>
            <a:r>
              <a:rPr lang="el-GR" sz="1800" dirty="0"/>
              <a:t>: </a:t>
            </a:r>
            <a:r>
              <a:rPr lang="el-GR" sz="1800" b="1" dirty="0"/>
              <a:t>αυτοπεποίθηση, δεξιότητες και αίσθηση του </a:t>
            </a:r>
            <a:r>
              <a:rPr lang="el-GR" sz="1800" b="1" dirty="0" err="1"/>
              <a:t>ανήκειν</a:t>
            </a:r>
            <a:r>
              <a:rPr lang="el-GR" sz="1800" dirty="0"/>
              <a:t>.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643AC748-4699-B746-6502-EC5CA71A079C}"/>
              </a:ext>
            </a:extLst>
          </p:cNvPr>
          <p:cNvSpPr txBox="1"/>
          <p:nvPr/>
        </p:nvSpPr>
        <p:spPr>
          <a:xfrm>
            <a:off x="6559550" y="1977141"/>
            <a:ext cx="545074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Κατευθυντήριες Οδηγίες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sl-SI" sz="2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489214-EFE5-DDD5-8315-20FD71107A4F}"/>
              </a:ext>
            </a:extLst>
          </p:cNvPr>
          <p:cNvSpPr txBox="1"/>
          <p:nvPr/>
        </p:nvSpPr>
        <p:spPr>
          <a:xfrm>
            <a:off x="6559549" y="2521059"/>
            <a:ext cx="479266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Αντιμετώπισε την παραγωγικότητα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ως συνδυασμό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παραγωγικού αποτελέσματος και κοινωνικής ανάπτυξης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Ταίριαξε τις εργασίες με τις ικανότητες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(συνδύασε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πιο αργούς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με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πιο έμπειρους ρόλους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Χρησιμοποίησε τις παραγωγικές εργασίες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ως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ευκαιρίες μάθησης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Διευκρίνισε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ποιες εργασίες απαιτούν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ακρίβεια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ποιες προσφέρουν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χώρο για εξάσκηση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Γιόρτασε εξίσου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τόσο τις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σοδειές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όσο και τα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μαθησιακά επιτεύγματα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6750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1D68A208-2C8E-BC6F-FC32-1B062F22A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907585B-A4DB-2E85-54D6-373761691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                      </a:t>
            </a: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Μαθαίνοντας Μέσα από την Παραγωγή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F1B0645-EF60-499C-BDAD-8282E9956D36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72331" y="2069670"/>
            <a:ext cx="10447338" cy="3226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Παραδείγματα:</a:t>
            </a:r>
          </a:p>
          <a:p>
            <a:r>
              <a:rPr lang="el-GR" sz="2000" b="1" dirty="0"/>
              <a:t>Προετοιμασία λαχανικών για την αγορά:</a:t>
            </a:r>
            <a:r>
              <a:rPr lang="el-GR" sz="2000" dirty="0"/>
              <a:t> οι </a:t>
            </a:r>
            <a:r>
              <a:rPr lang="el-GR" sz="2000" b="1" dirty="0"/>
              <a:t>έμπειροι</a:t>
            </a:r>
            <a:r>
              <a:rPr lang="el-GR" sz="2000" dirty="0"/>
              <a:t> ζυγίζουν και καθαρίζουν, ενώ οι </a:t>
            </a:r>
            <a:r>
              <a:rPr lang="el-GR" sz="2000" b="1" dirty="0"/>
              <a:t>νεοεισερχόμενοι</a:t>
            </a:r>
            <a:r>
              <a:rPr lang="el-GR" sz="2000" dirty="0"/>
              <a:t> τοποθετούν ετικέτες.</a:t>
            </a:r>
          </a:p>
          <a:p>
            <a:r>
              <a:rPr lang="el-GR" sz="2000" b="1" dirty="0"/>
              <a:t>Παρασκευή ψωμιού:</a:t>
            </a:r>
            <a:r>
              <a:rPr lang="el-GR" sz="2000" dirty="0"/>
              <a:t> ο ένας </a:t>
            </a:r>
            <a:r>
              <a:rPr lang="el-GR" sz="2000" b="1" dirty="0"/>
              <a:t>ζυμώνει αργά</a:t>
            </a:r>
            <a:r>
              <a:rPr lang="el-GR" sz="2000" dirty="0"/>
              <a:t> (ως εξάσκηση), ενώ ο άλλος </a:t>
            </a:r>
            <a:r>
              <a:rPr lang="el-GR" sz="2000" b="1" dirty="0"/>
              <a:t>τηρεί το χρονοδιάγραμμα</a:t>
            </a:r>
            <a:r>
              <a:rPr lang="el-GR" sz="2000" dirty="0"/>
              <a:t>.</a:t>
            </a:r>
          </a:p>
          <a:p>
            <a:r>
              <a:rPr lang="el-GR" sz="2000" b="1" dirty="0"/>
              <a:t>Δενδροκομία:</a:t>
            </a:r>
            <a:r>
              <a:rPr lang="el-GR" sz="2000" dirty="0"/>
              <a:t> οι </a:t>
            </a:r>
            <a:r>
              <a:rPr lang="el-GR" sz="2000" b="1" dirty="0"/>
              <a:t>γρηγορότεροι εργαζόμενοι</a:t>
            </a:r>
            <a:r>
              <a:rPr lang="el-GR" sz="2000" dirty="0"/>
              <a:t> συλλέγουν τους καρπούς, ενώ οι </a:t>
            </a:r>
            <a:r>
              <a:rPr lang="el-GR" sz="2000" b="1" dirty="0"/>
              <a:t>μαθητευόμενοι</a:t>
            </a:r>
            <a:r>
              <a:rPr lang="el-GR" sz="2000" dirty="0"/>
              <a:t> τους </a:t>
            </a:r>
            <a:r>
              <a:rPr lang="el-GR" sz="2000" b="1" dirty="0"/>
              <a:t>ταξινομούν κατά μέγεθος ή ποιότητα</a:t>
            </a:r>
            <a:r>
              <a:rPr lang="el-GR" sz="2000" dirty="0"/>
              <a:t>.</a:t>
            </a:r>
          </a:p>
          <a:p>
            <a:r>
              <a:rPr lang="el-GR" sz="2000" b="1" dirty="0"/>
              <a:t>Συσκευασία βοτάνων:</a:t>
            </a:r>
            <a:r>
              <a:rPr lang="el-GR" sz="2000" dirty="0"/>
              <a:t> οι </a:t>
            </a:r>
            <a:r>
              <a:rPr lang="el-GR" sz="2000" b="1" dirty="0"/>
              <a:t>νεοεισερχόμενοι</a:t>
            </a:r>
            <a:r>
              <a:rPr lang="el-GR" sz="2000" dirty="0"/>
              <a:t> εξασκούνται στο </a:t>
            </a:r>
            <a:r>
              <a:rPr lang="el-GR" sz="2000" b="1" dirty="0"/>
              <a:t>σφράγισμα</a:t>
            </a:r>
            <a:r>
              <a:rPr lang="el-GR" sz="2000" dirty="0"/>
              <a:t>, ενώ οι </a:t>
            </a:r>
            <a:r>
              <a:rPr lang="el-GR" sz="2000" b="1" dirty="0"/>
              <a:t>έμπειροι</a:t>
            </a:r>
            <a:r>
              <a:rPr lang="el-GR" sz="2000" dirty="0"/>
              <a:t> ελέγχουν τα </a:t>
            </a:r>
            <a:r>
              <a:rPr lang="el-GR" sz="2000" b="1" dirty="0"/>
              <a:t>αποθέματα και την ποιότητα</a:t>
            </a:r>
            <a:r>
              <a:rPr lang="el-G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9471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CDA370E3-D135-B13D-A974-7E01BAB6E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1A73B5-69A3-40B2-EF4F-6F86187D7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722" y="1"/>
            <a:ext cx="9132277" cy="2230448"/>
          </a:xfrm>
        </p:spPr>
        <p:txBody>
          <a:bodyPr>
            <a:normAutofit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Αρχές και Προσεγγίσεις: </a:t>
            </a:r>
            <a:r>
              <a:rPr lang="el-GR" sz="3200" dirty="0" err="1">
                <a:solidFill>
                  <a:schemeClr val="accent6">
                    <a:lumMod val="75000"/>
                  </a:schemeClr>
                </a:solidFill>
              </a:rPr>
              <a:t>Μεντορική</a:t>
            </a: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Καθοδήγηση Ευάλωτων Ομάδων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B36C23B-B727-EC2F-F05A-D8F11D014E8B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417679"/>
            <a:ext cx="10447338" cy="3483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Βασικές Αρχές:</a:t>
            </a:r>
          </a:p>
          <a:p>
            <a:r>
              <a:rPr lang="el-GR" sz="2000" b="1" dirty="0"/>
              <a:t>Δες το άτομο, όχι τη δυσκολία</a:t>
            </a:r>
            <a:r>
              <a:rPr lang="el-GR" sz="2000" dirty="0"/>
              <a:t> → εστίασε στις </a:t>
            </a:r>
            <a:r>
              <a:rPr lang="el-GR" sz="2000" b="1" dirty="0"/>
              <a:t>ικανότητες, τα ενδιαφέροντα και τις δυνατότητές του</a:t>
            </a:r>
            <a:r>
              <a:rPr lang="el-GR" sz="2000" dirty="0"/>
              <a:t>.</a:t>
            </a:r>
          </a:p>
          <a:p>
            <a:r>
              <a:rPr lang="el-GR" sz="2000" b="1" dirty="0"/>
              <a:t>Προσαρμογή χωρίς υπερπροστασία</a:t>
            </a:r>
            <a:r>
              <a:rPr lang="el-GR" sz="2000" dirty="0"/>
              <a:t> → </a:t>
            </a:r>
            <a:r>
              <a:rPr lang="el-GR" sz="2000" b="1" dirty="0"/>
              <a:t>υποστήριξη</a:t>
            </a:r>
            <a:r>
              <a:rPr lang="el-GR" sz="2000" dirty="0"/>
              <a:t> σε συνδυασμό με </a:t>
            </a:r>
            <a:r>
              <a:rPr lang="el-GR" sz="2000" b="1" dirty="0"/>
              <a:t>ελευθερία να δοκιμάζει, να αποτυγχάνει και να μαθαίνει</a:t>
            </a:r>
            <a:r>
              <a:rPr lang="el-GR" sz="2000" dirty="0"/>
              <a:t>.</a:t>
            </a:r>
          </a:p>
          <a:p>
            <a:r>
              <a:rPr lang="el-GR" sz="2000" b="1" dirty="0"/>
              <a:t>Προβλέψιμες </a:t>
            </a:r>
            <a:r>
              <a:rPr lang="el-GR" sz="2000" b="1" dirty="0" err="1"/>
              <a:t>ρουτίνες</a:t>
            </a:r>
            <a:r>
              <a:rPr lang="el-GR" sz="2000" dirty="0"/>
              <a:t> → </a:t>
            </a:r>
            <a:r>
              <a:rPr lang="el-GR" sz="2000" b="1" dirty="0"/>
              <a:t>μείωση του άγχους</a:t>
            </a:r>
            <a:r>
              <a:rPr lang="el-GR" sz="2000" dirty="0"/>
              <a:t> και </a:t>
            </a:r>
            <a:r>
              <a:rPr lang="el-GR" sz="2000" b="1" dirty="0"/>
              <a:t>ενίσχυση της σταθερότητας</a:t>
            </a:r>
            <a:r>
              <a:rPr lang="el-GR" sz="2000" dirty="0"/>
              <a:t>.</a:t>
            </a:r>
          </a:p>
          <a:p>
            <a:r>
              <a:rPr lang="el-GR" sz="2000" b="1" dirty="0"/>
              <a:t>Ανατροφοδότηση με αναγνώριση</a:t>
            </a:r>
            <a:r>
              <a:rPr lang="el-GR" sz="2000" dirty="0"/>
              <a:t> → ανάδειξη της </a:t>
            </a:r>
            <a:r>
              <a:rPr lang="el-GR" sz="2000" b="1" dirty="0"/>
              <a:t>προσπάθειας</a:t>
            </a:r>
            <a:r>
              <a:rPr lang="el-GR" sz="2000" dirty="0"/>
              <a:t> και της </a:t>
            </a:r>
            <a:r>
              <a:rPr lang="el-GR" sz="2000" b="1" dirty="0"/>
              <a:t>προόδου</a:t>
            </a:r>
            <a:r>
              <a:rPr lang="el-GR" sz="2000" dirty="0"/>
              <a:t>.</a:t>
            </a:r>
          </a:p>
          <a:p>
            <a:r>
              <a:rPr lang="el-GR" sz="2000" b="1" dirty="0"/>
              <a:t>Σεβασμός και αξιοπρέπεια</a:t>
            </a:r>
            <a:r>
              <a:rPr lang="el-GR" sz="2000" dirty="0"/>
              <a:t> → </a:t>
            </a:r>
            <a:r>
              <a:rPr lang="el-GR" sz="2000" b="1" dirty="0"/>
              <a:t>υπομονή</a:t>
            </a:r>
            <a:r>
              <a:rPr lang="el-GR" sz="2000" dirty="0"/>
              <a:t> σε κάθε αλληλεπίδραση.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86526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6172732A-75B9-2F6F-A579-FE3E93A8A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632443-4ABF-C34E-4BB2-363B1DFE5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4892" y="365125"/>
            <a:ext cx="9425354" cy="1565275"/>
          </a:xfrm>
        </p:spPr>
        <p:txBody>
          <a:bodyPr>
            <a:normAutofit/>
          </a:bodyPr>
          <a:lstStyle/>
          <a:p>
            <a:r>
              <a:rPr lang="el-GR" sz="3200" dirty="0" err="1">
                <a:solidFill>
                  <a:schemeClr val="accent6">
                    <a:lumMod val="75000"/>
                  </a:schemeClr>
                </a:solidFill>
              </a:rPr>
              <a:t>Μεντορική</a:t>
            </a: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Καθοδήγηση Ευάλωτων Ομάδων: Προσεγγίσεις και Παραδείγματα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AFD8E66-47DE-5FCE-43FE-D927A7F1C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813730"/>
              </p:ext>
            </p:extLst>
          </p:nvPr>
        </p:nvGraphicFramePr>
        <p:xfrm>
          <a:off x="838200" y="1529861"/>
          <a:ext cx="11325543" cy="4576620"/>
        </p:xfrm>
        <a:graphic>
          <a:graphicData uri="http://schemas.openxmlformats.org/drawingml/2006/table">
            <a:tbl>
              <a:tblPr/>
              <a:tblGrid>
                <a:gridCol w="3057843">
                  <a:extLst>
                    <a:ext uri="{9D8B030D-6E8A-4147-A177-3AD203B41FA5}">
                      <a16:colId xmlns:a16="http://schemas.microsoft.com/office/drawing/2014/main" val="2668236411"/>
                    </a:ext>
                  </a:extLst>
                </a:gridCol>
                <a:gridCol w="3302000">
                  <a:extLst>
                    <a:ext uri="{9D8B030D-6E8A-4147-A177-3AD203B41FA5}">
                      <a16:colId xmlns:a16="http://schemas.microsoft.com/office/drawing/2014/main" val="3234034408"/>
                    </a:ext>
                  </a:extLst>
                </a:gridCol>
                <a:gridCol w="4965700">
                  <a:extLst>
                    <a:ext uri="{9D8B030D-6E8A-4147-A177-3AD203B41FA5}">
                      <a16:colId xmlns:a16="http://schemas.microsoft.com/office/drawing/2014/main" val="1572122355"/>
                    </a:ext>
                  </a:extLst>
                </a:gridCol>
              </a:tblGrid>
              <a:tr h="33502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dirty="0"/>
                        <a:t>Ομάδα / Πρόκληση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Προσέγγιση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Πρακτικό Παράδειγμα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526778"/>
                  </a:ext>
                </a:extLst>
              </a:tr>
              <a:tr h="11123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🧑‍🦽 </a:t>
                      </a:r>
                      <a:r>
                        <a:rPr lang="el-GR" b="1" dirty="0"/>
                        <a:t>Σωματικές αναπηρίες</a:t>
                      </a:r>
                      <a:endParaRPr lang="sl-SI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Προσαρμοσμένα εργαλεία, υπερυψωμένα παρτέρια, καθαρά μονοπάτια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b="0" dirty="0"/>
                        <a:t>Περιορισμένη κινητικότητα → υπερυψωμένο παρτέρι + ελαφρύ ποτιστήρι → αυτονομία.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06479"/>
                  </a:ext>
                </a:extLst>
              </a:tr>
              <a:tr h="7605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🧠 </a:t>
                      </a:r>
                      <a:r>
                        <a:rPr lang="el-GR" b="1" dirty="0"/>
                        <a:t>Δυσκολίες ψυχικής υγείας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Ήρεμες </a:t>
                      </a:r>
                      <a:r>
                        <a:rPr lang="el-GR" dirty="0" err="1"/>
                        <a:t>ρουτίνες</a:t>
                      </a:r>
                      <a:r>
                        <a:rPr lang="el-GR" dirty="0"/>
                        <a:t>, ενθάρρυνση στις δύσκολες μέρες</a:t>
                      </a:r>
                      <a:endParaRPr lang="sl-SI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b="0" dirty="0"/>
                        <a:t>Κατάθλιψη → ζεστό καλωσόρισμα + μικρή λίστα εργασιών → σταδιακή ενεργοποίηση.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757980"/>
                  </a:ext>
                </a:extLst>
              </a:tr>
              <a:tr h="8040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👵 </a:t>
                      </a:r>
                      <a:r>
                        <a:rPr lang="el-GR" b="1" dirty="0"/>
                        <a:t>Ηλικιωμένοι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b="0" dirty="0"/>
                        <a:t>Συντομότερες εργασίες, ευκαιρίες για ξεκούραση, αξιοποίηση της ζωτικής εμπειρίας.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b="0" dirty="0"/>
                        <a:t>Ηλικιωμένος συμμετέχων → κήπου εργασίες + τοποθέτηση ετικετών σε βάζα → ισορροπημένη δραστηριότητα.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5477095"/>
                  </a:ext>
                </a:extLst>
              </a:tr>
              <a:tr h="8040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👩‍🎓</a:t>
                      </a:r>
                      <a:r>
                        <a:rPr lang="el-GR" dirty="0"/>
                        <a:t>Νέοι σε κίνδυνο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b="0" dirty="0"/>
                        <a:t>Σαφείς κανόνες, ορατή επιτυχία μέσα από μικρά βήματα.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b="0" dirty="0"/>
                        <a:t>Έφηβος με χαμηλή συγκέντρωση → εργασίες σε 3 βήματα + άμεση ανατροφοδότηση → η ολοκλήρωση γιορτάζεται.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622848"/>
                  </a:ext>
                </a:extLst>
              </a:tr>
              <a:tr h="7605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🌍 </a:t>
                      </a:r>
                      <a:r>
                        <a:rPr lang="el-GR" dirty="0"/>
                        <a:t>Μετανάστες / γλωσσικά εμπόδια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b="0" dirty="0"/>
                        <a:t>Οπτικές οδηγίες, υποστήριξη από </a:t>
                      </a:r>
                      <a:r>
                        <a:rPr lang="el-GR" b="0" dirty="0" err="1"/>
                        <a:t>ομοτίμους</a:t>
                      </a:r>
                      <a:r>
                        <a:rPr lang="el-GR" b="0" dirty="0"/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b="0" dirty="0"/>
                        <a:t>Γλωσσικό εμπόδιο → οδηγός </a:t>
                      </a:r>
                      <a:r>
                        <a:rPr lang="el-GR" b="0" dirty="0" err="1"/>
                        <a:t>κομποστοποίησης</a:t>
                      </a:r>
                      <a:r>
                        <a:rPr lang="el-GR" b="0" dirty="0"/>
                        <a:t> με εικόνες → αυτόνομη εξάσκηση.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614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287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F2B71A8E-C539-238C-2EFF-549A45483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5023D0-BAE1-FA08-5C7C-2CC580DFC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5954" y="-158263"/>
            <a:ext cx="8559434" cy="1740878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Παραδείγματα Καλών Πρακτικών στην Καθοδήγηση Κοινωνικών Αγροκτημάτων</a:t>
            </a:r>
            <a:endParaRPr lang="sl-SI" sz="29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926DEE5-5BC2-B449-49BB-D16DC84677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419559"/>
              </p:ext>
            </p:extLst>
          </p:nvPr>
        </p:nvGraphicFramePr>
        <p:xfrm>
          <a:off x="838200" y="1811215"/>
          <a:ext cx="10515600" cy="4583079"/>
        </p:xfrm>
        <a:graphic>
          <a:graphicData uri="http://schemas.openxmlformats.org/drawingml/2006/table">
            <a:tbl>
              <a:tblPr/>
              <a:tblGrid>
                <a:gridCol w="3111500">
                  <a:extLst>
                    <a:ext uri="{9D8B030D-6E8A-4147-A177-3AD203B41FA5}">
                      <a16:colId xmlns:a16="http://schemas.microsoft.com/office/drawing/2014/main" val="2668236411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3234034408"/>
                    </a:ext>
                  </a:extLst>
                </a:gridCol>
                <a:gridCol w="3860800">
                  <a:extLst>
                    <a:ext uri="{9D8B030D-6E8A-4147-A177-3AD203B41FA5}">
                      <a16:colId xmlns:a16="http://schemas.microsoft.com/office/drawing/2014/main" val="1572122355"/>
                    </a:ext>
                  </a:extLst>
                </a:gridCol>
              </a:tblGrid>
              <a:tr h="3171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Προσέγγιση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Περιγραφή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Κύριο Όφελος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526778"/>
                  </a:ext>
                </a:extLst>
              </a:tr>
              <a:tr h="7199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🌱 </a:t>
                      </a:r>
                      <a:r>
                        <a:rPr lang="el-GR" dirty="0"/>
                        <a:t>Κυκλικές Ομάδες Μάθησης με Εναλλαγή</a:t>
                      </a:r>
                      <a:endParaRPr lang="sl-SI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Οι συμμετέχοντες εναλλάσσονται στους ρόλους (φύτευση, πότισμα, συγκομιδή</a:t>
                      </a: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Αποτρέπει τη βαρεμάρα, αναδεικνύει τα δυνατά σημεία.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06479"/>
                  </a:ext>
                </a:extLst>
              </a:tr>
              <a:tr h="1052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📖 </a:t>
                      </a:r>
                      <a:r>
                        <a:rPr lang="el-GR" dirty="0"/>
                        <a:t>Εκπαίδευση Δεξιοτήτων μέσω Αφηγήσεων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Οι οδηγίες ενσωματώνονται σε απλές ιστορίες (π.χ. η σίτιση των ζώων ως μια καθημερινή ιστορία</a:t>
                      </a:r>
                      <a:endParaRPr lang="sl-SI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Ευκολότερη ανάκληση, ενισχύει την υπερηφάνεια μέσα από την επανάληψη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757980"/>
                  </a:ext>
                </a:extLst>
              </a:tr>
              <a:tr h="7199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🤝 </a:t>
                      </a:r>
                      <a:r>
                        <a:rPr lang="el-GR" dirty="0"/>
                        <a:t>Παρακολούθηση από Ομότιμο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Ο νεοεισερχόμενος συνδυάζεται με έναν έμπειρο συμμετέχοντα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Αναπτύσσει δεξιότητες και ενδυναμώνει και τα δύο άτομα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5477095"/>
                  </a:ext>
                </a:extLst>
              </a:tr>
              <a:tr h="7199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🧘 </a:t>
                      </a:r>
                      <a:r>
                        <a:rPr lang="el-GR" dirty="0"/>
                        <a:t>Χώροι Εργασίας Ήσυχης Ζώνης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Καθορισμένοι ήρεμοι χώροι για εργασίες που απαιτούν συγκέντρωση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Μειώνει το άγχος, ενώ διατηρεί τη συμμετοχή όλων των συμμετεχόντων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622848"/>
                  </a:ext>
                </a:extLst>
              </a:tr>
              <a:tr h="1052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✍️ </a:t>
                      </a:r>
                      <a:r>
                        <a:rPr lang="el-GR" dirty="0"/>
                        <a:t>Ημερολόγια Επιτυχίας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Οι συμμετέχοντες καταγράφουν τα επιτεύγματά τους με σχέδια, σημειώσεις ή φωτογραφίες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Δημιουργεί ορατή πρόοδο και ενισχύει την αυτοπεποίθηση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581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2315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2F47BEFC-1F33-4036-2175-A72E6830B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1C9587-6881-825D-EF46-981AED7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334107"/>
            <a:ext cx="10515600" cy="334107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Good Practice Examples in Social Farm Mentoring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FF086885-4D46-B52E-43D8-54E01AADE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889622"/>
              </p:ext>
            </p:extLst>
          </p:nvPr>
        </p:nvGraphicFramePr>
        <p:xfrm>
          <a:off x="0" y="668216"/>
          <a:ext cx="12191999" cy="5961186"/>
        </p:xfrm>
        <a:graphic>
          <a:graphicData uri="http://schemas.openxmlformats.org/drawingml/2006/table">
            <a:tbl>
              <a:tblPr/>
              <a:tblGrid>
                <a:gridCol w="3261507">
                  <a:extLst>
                    <a:ext uri="{9D8B030D-6E8A-4147-A177-3AD203B41FA5}">
                      <a16:colId xmlns:a16="http://schemas.microsoft.com/office/drawing/2014/main" val="2668236411"/>
                    </a:ext>
                  </a:extLst>
                </a:gridCol>
                <a:gridCol w="4351130">
                  <a:extLst>
                    <a:ext uri="{9D8B030D-6E8A-4147-A177-3AD203B41FA5}">
                      <a16:colId xmlns:a16="http://schemas.microsoft.com/office/drawing/2014/main" val="3234034408"/>
                    </a:ext>
                  </a:extLst>
                </a:gridCol>
                <a:gridCol w="4579362">
                  <a:extLst>
                    <a:ext uri="{9D8B030D-6E8A-4147-A177-3AD203B41FA5}">
                      <a16:colId xmlns:a16="http://schemas.microsoft.com/office/drawing/2014/main" val="1572122355"/>
                    </a:ext>
                  </a:extLst>
                </a:gridCol>
              </a:tblGrid>
              <a:tr h="41840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Προσέγγιση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Περιγραφή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Κύριο Όφελος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526778"/>
                  </a:ext>
                </a:extLst>
              </a:tr>
              <a:tr h="9498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💡 </a:t>
                      </a:r>
                      <a:r>
                        <a:rPr lang="el-GR" b="1" dirty="0"/>
                        <a:t>Επίλυση </a:t>
                      </a:r>
                      <a:r>
                        <a:rPr lang="el-GR" b="1" dirty="0" err="1"/>
                        <a:t>ομαδκών</a:t>
                      </a:r>
                      <a:r>
                        <a:rPr lang="el-GR" b="1" dirty="0"/>
                        <a:t> </a:t>
                      </a:r>
                      <a:r>
                        <a:rPr lang="el-GR" b="1" dirty="0" err="1"/>
                        <a:t>προβληάτων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Οι προκλήσεις μετατρέπονται σε συλλογική καταιγίδα ιδεών και δοκιμή λύσεων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Ενισχύει την ομαδικότητα και αναγνωρίζει την αξία των απόψεων των συμμετεχόντων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278916"/>
                  </a:ext>
                </a:extLst>
              </a:tr>
              <a:tr h="9498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🔧 </a:t>
                      </a:r>
                      <a:r>
                        <a:rPr lang="sl-SI" b="1" dirty="0"/>
                        <a:t>I</a:t>
                      </a:r>
                      <a:r>
                        <a:rPr lang="el-GR" dirty="0"/>
                        <a:t>Σχεδιασμός Εργαλείων με Ένταξη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Εργαλεία προσαρμοσμένα για ευκολότερο χειρισμό (ελαφριά ποτιστήρια, μαλακές λαβές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Επιτρέπει τη συμμετοχή σε άτομα με σωματικούς περιορισμούς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983730"/>
                  </a:ext>
                </a:extLst>
              </a:tr>
              <a:tr h="9498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🎉 </a:t>
                      </a:r>
                      <a:r>
                        <a:rPr lang="el-GR" dirty="0"/>
                        <a:t>Συμπεριληπτικός Σχεδιασμός Εργαλείων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Εβδομαδιαία αναγνώριση μικρών επιτυχιών (π.χ. ολοκλήρωση μιας σειράς, έκφραση άποψης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Εβδομαδιαία αναγνώριση μικρών επιτυχιών (π.χ. ολοκλήρωση μιας σειράς, έκφραση άποψης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785079"/>
                  </a:ext>
                </a:extLst>
              </a:tr>
              <a:tr h="13891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🪑 </a:t>
                      </a:r>
                      <a:r>
                        <a:rPr lang="el-GR" dirty="0"/>
                        <a:t>Πάγκος Φιλίας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Ένας πάγκος σηματοδοτεί ότι κάποιος χρειάζεται υποστήριξη· οι ομότιμοι ή οι μέντορες προσφέρουν συζήτηση και συντροφιά</a:t>
                      </a:r>
                      <a:endParaRPr lang="sl-SI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Ενθαρρύνει την υγιή επικοινωνία και μειώνει το άγχος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912980"/>
                  </a:ext>
                </a:extLst>
              </a:tr>
              <a:tr h="13039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🛒 </a:t>
                      </a:r>
                      <a:r>
                        <a:rPr lang="el-GR" dirty="0"/>
                        <a:t>Εκπαίδευση μέσω Προσομοίωσης Αγοράς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Πρακτική στη διαμόρφωση αγοράς και στις πωλήσεις σε ασφαλές περιβάλλον, πριν από τη συμμετοχή σε πραγματικές αγορές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Ενισχύει την αυτοπεποίθηση και προετοιμάζει για πραγματικά κοινωνικά περιβάλλοντα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8843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7158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2A691B87-2EF6-BE9E-4A03-FCBFDAFDF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325A2FF-5ABC-38D4-DE45-575B3C068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862" y="-175845"/>
            <a:ext cx="9794630" cy="527537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Πρακτικό Εργαλειοθήκη Μεντόρων: Καθημερινά Εργαλεία για Συμπεριληπτική Καθοδήγηση</a:t>
            </a: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562A451-C5F2-F20E-75A6-DF5148FC4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878475"/>
              </p:ext>
            </p:extLst>
          </p:nvPr>
        </p:nvGraphicFramePr>
        <p:xfrm>
          <a:off x="228599" y="703386"/>
          <a:ext cx="11963399" cy="5786950"/>
        </p:xfrm>
        <a:graphic>
          <a:graphicData uri="http://schemas.openxmlformats.org/drawingml/2006/table">
            <a:tbl>
              <a:tblPr/>
              <a:tblGrid>
                <a:gridCol w="3200354">
                  <a:extLst>
                    <a:ext uri="{9D8B030D-6E8A-4147-A177-3AD203B41FA5}">
                      <a16:colId xmlns:a16="http://schemas.microsoft.com/office/drawing/2014/main" val="2668236411"/>
                    </a:ext>
                  </a:extLst>
                </a:gridCol>
                <a:gridCol w="4269547">
                  <a:extLst>
                    <a:ext uri="{9D8B030D-6E8A-4147-A177-3AD203B41FA5}">
                      <a16:colId xmlns:a16="http://schemas.microsoft.com/office/drawing/2014/main" val="3234034408"/>
                    </a:ext>
                  </a:extLst>
                </a:gridCol>
                <a:gridCol w="4493498">
                  <a:extLst>
                    <a:ext uri="{9D8B030D-6E8A-4147-A177-3AD203B41FA5}">
                      <a16:colId xmlns:a16="http://schemas.microsoft.com/office/drawing/2014/main" val="15721223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Κατηγορία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Εργαλεία και μέθοδοι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Πρακτικά Παραδείγματα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526778"/>
                  </a:ext>
                </a:extLst>
              </a:tr>
              <a:tr h="1286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👀 </a:t>
                      </a:r>
                      <a:r>
                        <a:rPr lang="el-GR" dirty="0"/>
                        <a:t>Οπτικά Εργαλεία Υποστήριξης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Κάρτες με εικόνες βήμα προς βήμα, πλαστικοποιημένες αφίσες, εργαλεία με χρωματική κωδικοποίηση και λίστες ελέγχου</a:t>
                      </a:r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Συμμετέχων με περιορισμένες δεξιότητες γραφής και ανάγνωσης χρησιμοποιεί πλαστικοποιημένη λίστα ελέγχου → σημειώνει καθημερινά τις ολοκληρωμένες εργασίες</a:t>
                      </a:r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278916"/>
                  </a:ext>
                </a:extLst>
              </a:tr>
              <a:tr h="9776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🗣 </a:t>
                      </a:r>
                      <a:r>
                        <a:rPr lang="el-GR" dirty="0"/>
                        <a:t>Επικοινωνία &amp; Ανατροφοδότηση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Πίνακας συναισθημάτων (😊 😐 ☹), μέθοδος “Δύο αστέρια και μια ευχή”.</a:t>
                      </a:r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Ο μέντορας δίνει δύο θετικά σχόλια και μία πρόταση βελτίωσης → η ανατροφοδότηση παραμένει ισορροπημένη</a:t>
                      </a:r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983730"/>
                  </a:ext>
                </a:extLst>
              </a:tr>
              <a:tr h="11141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🔄 </a:t>
                      </a:r>
                      <a:r>
                        <a:rPr lang="el-GR" dirty="0" err="1"/>
                        <a:t>Ρουτίνες</a:t>
                      </a:r>
                      <a:r>
                        <a:rPr lang="el-GR" dirty="0"/>
                        <a:t> &amp; </a:t>
                      </a:r>
                      <a:r>
                        <a:rPr lang="el-GR" dirty="0" err="1"/>
                        <a:t>Αναστοχασμός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Πρωινή ενημέρωση με οπτικά βοηθήματα, καθημερινοί κύκλοι </a:t>
                      </a:r>
                      <a:r>
                        <a:rPr lang="el-GR" dirty="0" err="1"/>
                        <a:t>αναστοχασμού</a:t>
                      </a:r>
                      <a:r>
                        <a:rPr lang="el-GR" dirty="0"/>
                        <a:t> και φάκελοι προόδου</a:t>
                      </a:r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Πίνακας </a:t>
                      </a:r>
                      <a:r>
                        <a:rPr lang="el-GR" dirty="0" err="1"/>
                        <a:t>αναστοχασμού</a:t>
                      </a:r>
                      <a:r>
                        <a:rPr lang="el-GR" dirty="0"/>
                        <a:t> στο τέλος της εβδομάδας → αυτοκόλλητα σημειώματα κάτω από τις κατηγορίες “Μου άρεσε / Έμαθα / Βρήκα δύσκολο”</a:t>
                      </a:r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785079"/>
                  </a:ext>
                </a:extLst>
              </a:tr>
              <a:tr h="9060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🤝 </a:t>
                      </a:r>
                      <a:r>
                        <a:rPr lang="el-GR" dirty="0"/>
                        <a:t>Εργαλεία Υποστήριξης από </a:t>
                      </a:r>
                      <a:r>
                        <a:rPr lang="el-GR" dirty="0" err="1"/>
                        <a:t>Ομοτίμους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Σύστημα “συντρόφου” (</a:t>
                      </a:r>
                      <a:r>
                        <a:rPr lang="el-GR" dirty="0" err="1"/>
                        <a:t>buddy</a:t>
                      </a:r>
                      <a:r>
                        <a:rPr lang="el-GR" dirty="0"/>
                        <a:t> </a:t>
                      </a:r>
                      <a:r>
                        <a:rPr lang="el-GR" dirty="0" err="1"/>
                        <a:t>system</a:t>
                      </a:r>
                      <a:r>
                        <a:rPr lang="el-GR" dirty="0"/>
                        <a:t>), κοινός πίνακας επίλυσης προβλημάτων</a:t>
                      </a:r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Ο νέος συμμετέχων συνδυάζεται με έναν “σύντροφο” → μαθαίνει τα καθήκοντα και νιώθει μέρος της ομάδας.</a:t>
                      </a:r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912980"/>
                  </a:ext>
                </a:extLst>
              </a:tr>
              <a:tr h="9776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/>
                        <a:t>🐾 </a:t>
                      </a:r>
                      <a:r>
                        <a:rPr lang="el-GR" dirty="0"/>
                        <a:t>Εφαρμοσμένα Οπτικά Εργαλεία στις Εργασίες</a:t>
                      </a: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Κάρτες οδηγιών τσέπης</a:t>
                      </a:r>
                      <a:endParaRPr lang="sl-SI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l-GR" dirty="0"/>
                        <a:t>Κατά τη φροντίδα των ζώων → κάρτα τσέπης με τα βήματα σίτισης εξασφαλίζει ακρίβεια και αυτονομία</a:t>
                      </a:r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8843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5819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BBDB220F-8BA8-C239-0E6D-89600B5E0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9DCA06C-D5C2-38E5-BD9C-BD9842447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5370"/>
            <a:ext cx="10515600" cy="749030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                              Κύρια Μηνύματα από το Μάθημα 3</a:t>
            </a:r>
            <a:endParaRPr lang="sl-SI" sz="29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A5104CF-D357-86EB-4164-20A95E70A0C9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1096581"/>
            <a:ext cx="10515600" cy="5134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Η </a:t>
            </a:r>
            <a:r>
              <a:rPr lang="el-GR" sz="1800" b="1" dirty="0" err="1">
                <a:solidFill>
                  <a:schemeClr val="accent6">
                    <a:lumMod val="75000"/>
                  </a:schemeClr>
                </a:solidFill>
              </a:rPr>
              <a:t>Μέντορινγκ</a:t>
            </a:r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 στην Κοινωνική Γεωργία σημαίνει:</a:t>
            </a:r>
          </a:p>
          <a:p>
            <a:r>
              <a:rPr lang="el-GR" sz="1800" b="1" dirty="0" err="1"/>
              <a:t>Ενσυναίσθηση</a:t>
            </a:r>
            <a:r>
              <a:rPr lang="el-GR" sz="1800" b="1" dirty="0"/>
              <a:t> + Ενθάρρυνση + Καθοδήγηση →</a:t>
            </a:r>
            <a:r>
              <a:rPr lang="el-GR" sz="1800" dirty="0"/>
              <a:t> δημιουργία ενός </a:t>
            </a:r>
            <a:r>
              <a:rPr lang="el-GR" sz="1800" b="1" dirty="0"/>
              <a:t>ασφαλούς και συμπεριληπτικού περιβάλλοντος.</a:t>
            </a:r>
            <a:endParaRPr lang="el-GR" sz="1800" dirty="0"/>
          </a:p>
          <a:p>
            <a:r>
              <a:rPr lang="el-GR" sz="1800" dirty="0"/>
              <a:t>Οι </a:t>
            </a:r>
            <a:r>
              <a:rPr lang="el-GR" sz="1800" b="1" dirty="0"/>
              <a:t>πρακτικές δεξιότητες</a:t>
            </a:r>
            <a:r>
              <a:rPr lang="el-GR" sz="1800" dirty="0"/>
              <a:t> (όπως η ενεργητική ακρόαση, οι σαφείς οδηγίες και η αποτελεσματική ανατροφοδότηση) μετατρέπουν τις </a:t>
            </a:r>
            <a:r>
              <a:rPr lang="el-GR" sz="1800" b="1" dirty="0"/>
              <a:t>καθημερινές εργασίες σε ευκαιρίες μάθησης.</a:t>
            </a:r>
            <a:endParaRPr lang="el-GR" sz="1800" dirty="0"/>
          </a:p>
          <a:p>
            <a:r>
              <a:rPr lang="el-GR" sz="1800" dirty="0"/>
              <a:t>Η </a:t>
            </a:r>
            <a:r>
              <a:rPr lang="el-GR" sz="1800" b="1" dirty="0"/>
              <a:t>επαγγελματική καθοδήγηση (</a:t>
            </a:r>
            <a:r>
              <a:rPr lang="el-GR" sz="1800" b="1" dirty="0" err="1"/>
              <a:t>job</a:t>
            </a:r>
            <a:r>
              <a:rPr lang="el-GR" sz="1800" b="1" dirty="0"/>
              <a:t> </a:t>
            </a:r>
            <a:r>
              <a:rPr lang="el-GR" sz="1800" b="1" dirty="0" err="1"/>
              <a:t>coaching</a:t>
            </a:r>
            <a:r>
              <a:rPr lang="el-GR" sz="1800" b="1" dirty="0"/>
              <a:t>)</a:t>
            </a:r>
            <a:r>
              <a:rPr lang="el-GR" sz="1800" dirty="0"/>
              <a:t> ενισχύει την αυτοπεποίθηση μέσω </a:t>
            </a:r>
            <a:r>
              <a:rPr lang="el-GR" sz="1800" b="1" dirty="0"/>
              <a:t>βήμα-βήμα υποστήριξης</a:t>
            </a:r>
            <a:r>
              <a:rPr lang="el-GR" sz="1800" dirty="0"/>
              <a:t> και </a:t>
            </a:r>
            <a:r>
              <a:rPr lang="el-GR" sz="1800" b="1" dirty="0"/>
              <a:t>σταδιακής αυτονομίας.</a:t>
            </a:r>
            <a:endParaRPr lang="el-GR" sz="1800" dirty="0"/>
          </a:p>
          <a:p>
            <a:r>
              <a:rPr lang="el-GR" sz="1800" dirty="0"/>
              <a:t>Οι </a:t>
            </a:r>
            <a:r>
              <a:rPr lang="el-GR" sz="1800" b="1" dirty="0"/>
              <a:t>συνεχείς στρατηγικές</a:t>
            </a:r>
            <a:r>
              <a:rPr lang="el-GR" sz="1800" dirty="0"/>
              <a:t> (ανατροφοδότηση, </a:t>
            </a:r>
            <a:r>
              <a:rPr lang="el-GR" sz="1800" dirty="0" err="1"/>
              <a:t>αναστοχασμός</a:t>
            </a:r>
            <a:r>
              <a:rPr lang="el-GR" sz="1800" dirty="0"/>
              <a:t>, ευελιξία, ομότιμη καθοδήγηση) </a:t>
            </a:r>
            <a:r>
              <a:rPr lang="el-GR" sz="1800" b="1" dirty="0"/>
              <a:t>διατηρούν το κίνητρο και ενισχύουν το αίσθημα του </a:t>
            </a:r>
            <a:r>
              <a:rPr lang="el-GR" sz="1800" b="1" dirty="0" err="1"/>
              <a:t>ανήκειν</a:t>
            </a:r>
            <a:r>
              <a:rPr lang="el-GR" sz="1800" b="1" dirty="0"/>
              <a:t>.</a:t>
            </a:r>
            <a:endParaRPr lang="el-GR" sz="1800" dirty="0"/>
          </a:p>
          <a:p>
            <a:r>
              <a:rPr lang="el-GR" sz="1800" dirty="0"/>
              <a:t>Η </a:t>
            </a:r>
            <a:r>
              <a:rPr lang="el-GR" sz="1800" b="1" dirty="0"/>
              <a:t>ισορροπία ανάμεσα στην παραγωγικότητα και τη μάθηση</a:t>
            </a:r>
            <a:r>
              <a:rPr lang="el-GR" sz="1800" dirty="0"/>
              <a:t> διασφαλίζει ότι έχουν αξία τόσο τα </a:t>
            </a:r>
            <a:r>
              <a:rPr lang="el-GR" sz="1800" b="1" dirty="0"/>
              <a:t>οικονομικά αποτελέσματα</a:t>
            </a:r>
            <a:r>
              <a:rPr lang="el-GR" sz="1800" dirty="0"/>
              <a:t> όσο και ο </a:t>
            </a:r>
            <a:r>
              <a:rPr lang="el-GR" sz="1800" b="1" dirty="0"/>
              <a:t>κοινωνικός αντίκτυπος.</a:t>
            </a:r>
            <a:endParaRPr lang="el-GR" sz="1800" dirty="0"/>
          </a:p>
          <a:p>
            <a:r>
              <a:rPr lang="el-GR" sz="1800" dirty="0"/>
              <a:t>Η </a:t>
            </a:r>
            <a:r>
              <a:rPr lang="el-GR" sz="1800" b="1" dirty="0"/>
              <a:t>εξατομικευμένη καθοδήγηση</a:t>
            </a:r>
            <a:r>
              <a:rPr lang="el-GR" sz="1800" dirty="0"/>
              <a:t> εξασφαλίζει ότι </a:t>
            </a:r>
            <a:r>
              <a:rPr lang="el-GR" sz="1800" b="1" dirty="0"/>
              <a:t>κάθε ευάλωτη ομάδα μπορεί να συμβάλει και να αναπτυχθεί.</a:t>
            </a:r>
            <a:endParaRPr lang="el-GR" sz="1800" dirty="0"/>
          </a:p>
          <a:p>
            <a:r>
              <a:rPr lang="el-GR" sz="1800" dirty="0"/>
              <a:t>Τέλος, οι </a:t>
            </a:r>
            <a:r>
              <a:rPr lang="el-GR" sz="1800" b="1" dirty="0"/>
              <a:t>καλές πρακτικές και η εργαλειοθήκη </a:t>
            </a:r>
            <a:r>
              <a:rPr lang="el-GR" sz="1800" b="1" dirty="0" err="1"/>
              <a:t>μέντορινγκ</a:t>
            </a:r>
            <a:r>
              <a:rPr lang="el-GR" sz="1800" dirty="0"/>
              <a:t> μετατρέπουν τη θεωρία σε </a:t>
            </a:r>
            <a:r>
              <a:rPr lang="el-GR" sz="1800" b="1" dirty="0"/>
              <a:t>πρακτικά, καθημερινά εργαλεία εφαρμογής.</a:t>
            </a:r>
            <a:endParaRPr lang="el-GR" sz="1800" dirty="0"/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490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2AF2477D-255A-A34E-5801-A4519EFD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4865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2547</TotalTime>
  <Words>2105</Words>
  <Application>Microsoft Office PowerPoint</Application>
  <PresentationFormat>Ευρεία οθόνη</PresentationFormat>
  <Paragraphs>192</Paragraphs>
  <Slides>21</Slides>
  <Notes>21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21</vt:i4>
      </vt:variant>
    </vt:vector>
  </HeadingPairs>
  <TitlesOfParts>
    <vt:vector size="22" baseType="lpstr">
      <vt:lpstr>Office Theme</vt:lpstr>
      <vt:lpstr>Παρουσίαση του PowerPoint</vt:lpstr>
      <vt:lpstr>Μάθημα 3:  Προσεγγίσεις Εκπαίδευσης και Μεντορικής Καθοδήγησης</vt:lpstr>
      <vt:lpstr>  Προσεγγίσεις Εκπαίδευσης και Μεντορικής Καθοδήγησης</vt:lpstr>
      <vt:lpstr>Ο ρόλος των Μέντορων στην Κοινωνική Γεωργία</vt:lpstr>
      <vt:lpstr>Ακρόαση και Παροχή Οδηγιών: Η Καθημερινή Μεντορική Καθοδήγηση σε Δράση</vt:lpstr>
      <vt:lpstr>Ανατροφοδότηση και Καθημερινή Επίλυση Προβλημάτων: Μετατρέποντας τα Εμπόδια σε Ευκαιρίες</vt:lpstr>
      <vt:lpstr>  Τι είναι το Job Coaching και πώς εφαρμόζεται στις Κοινωνικές Φάρμες</vt:lpstr>
      <vt:lpstr>                  Βασικές Αρχές και Πρακτικές Προσεγγίσεις</vt:lpstr>
      <vt:lpstr>                     Προκλήσεις, Λύσεις και Άσκηση </vt:lpstr>
      <vt:lpstr>Γιατί η Συνεχής Υποστήριξη Είναι Σημαντική: Διατήρηση της Ένταξης και της Ενδυνάμωσης</vt:lpstr>
      <vt:lpstr> Κύριες Πρακτικές Στρατηγικές: Από την Ανατροφοδότηση έως την Προσαρμοστικότητα</vt:lpstr>
      <vt:lpstr>Πρακτικά Εργαλεία: Σχεδιασμός Σχεδίων Συνεχούς Υποστήριξης</vt:lpstr>
      <vt:lpstr>Παραγωγικότητα και Μάθηση: Μια Ευαίσθητη                                  Ισορροπία</vt:lpstr>
      <vt:lpstr>                      Μαθαίνοντας Μέσα από την Παραγωγή</vt:lpstr>
      <vt:lpstr>  Αρχές και Προσεγγίσεις: Μεντορική Καθοδήγηση Ευάλωτων Ομάδων</vt:lpstr>
      <vt:lpstr>Μεντορική Καθοδήγηση Ευάλωτων Ομάδων: Προσεγγίσεις και Παραδείγματα</vt:lpstr>
      <vt:lpstr>Παραδείγματα Καλών Πρακτικών στην Καθοδήγηση Κοινωνικών Αγροκτημάτων</vt:lpstr>
      <vt:lpstr>  Good Practice Examples in Social Farm Mentoring</vt:lpstr>
      <vt:lpstr>  Πρακτικό Εργαλειοθήκη Μεντόρων: Καθημερινά Εργαλεία για Συμπεριληπτική Καθοδήγηση</vt:lpstr>
      <vt:lpstr>                               Κύρια Μηνύματα από το Μάθημα 3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Katja Sedonja</dc:creator>
  <cp:lastModifiedBy>Giorgos Grapsas</cp:lastModifiedBy>
  <cp:revision>31</cp:revision>
  <dcterms:modified xsi:type="dcterms:W3CDTF">2025-12-19T08:30:11Z</dcterms:modified>
</cp:coreProperties>
</file>