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3" r:id="rId6"/>
    <p:sldId id="268" r:id="rId7"/>
    <p:sldId id="269" r:id="rId8"/>
    <p:sldId id="270" r:id="rId9"/>
    <p:sldId id="271" r:id="rId10"/>
    <p:sldId id="273" r:id="rId11"/>
    <p:sldId id="274" r:id="rId12"/>
    <p:sldId id="275" r:id="rId13"/>
    <p:sldId id="276" r:id="rId14"/>
    <p:sldId id="277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3FC8A8-8AB0-49C0-856B-4A6844B36400}">
  <a:tblStyle styleId="{BA3FC8A8-8AB0-49C0-856B-4A6844B364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789ED28-2B51-487C-6B5F-9C7A4902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7BA60FA3-824C-9FE1-1757-B03F65915E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851EA17-22F9-89F6-EE90-4C75FB4B2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1750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DF58231-1C4A-22B7-E52A-BAA8BDE7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C5DE5A2-A74D-49FD-BDB3-19287CAB3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B136288-E731-942F-4B73-00B1A2342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5713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1BC6241-AFED-13CF-061D-DD9E702B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5F83DA56-DBE0-F571-574C-89397EC21B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5728599-093D-EEB8-CF2F-136428D5EE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8634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8E1F784-973D-828E-C805-87D8C7838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0167DA88-7FF5-9C8A-C074-77B64A40F0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74E52C5-2D04-6C81-9144-6D591A88E1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997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694E42A-6BD2-A472-6EF3-A591D9DAB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11A693-F640-1A3F-D9B2-552214B884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64A7CAE2-7282-F5C1-1B0B-F19925F589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8742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76F2C9A5-73A2-4513-3D7A-DD5C3CA67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976AE831-FEE9-395C-0B57-EB68051271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3A608A43-4349-68FE-4858-EF428676D8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4587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5B6A14A-9696-58F4-94E2-4CA468473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DB62EDA8-22E1-A4A5-E510-E56299CF00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A2401C05-953E-3AD9-B8E2-96E83CE98E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007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4A47ADB-ED1E-205F-1822-E6AAD953F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FD868C-F550-95B4-8934-4177CB8C38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E203282F-F920-3AA1-F38C-32EC57A3CE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1411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1E3F845-E08C-110C-E101-2BC30895F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117BA775-C2CA-C206-62D1-8057E04114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A7B08B8-A8E0-D21F-63E7-5AFB900DAD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1356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9E09244-8343-84B8-2E15-441DB2B2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30A50CC-F45B-93AF-C9CB-A4C1F41C47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95891C9-010F-A567-946D-F527D02F57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2481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C7F9A80-3879-B4B1-F9F6-0B369E6BC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2BA4BB4E-C786-29DA-0B74-E198534B9F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F5BE9EC-3836-4F2E-7A49-AE36C7E124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5504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D510EADF-DD1D-4D3D-126F-8FFCAF299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E23CC7C1-7DED-F07D-9D0F-DDA29FF7A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7B50169-C5F9-F427-0261-F5804A5776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7950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D3CF9BF-AE9E-40F4-6D91-03949FDB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36F9E05-4D78-95A4-A687-0116E2249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F32EDEB-B340-716E-A8CA-360C8D0D5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02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E9A90D-99D8-5CE1-292A-C420A1A51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Μάθημα 1: Σχεδιασμός και Προσαρμογή Αγροτικών Εργασιών</a:t>
            </a:r>
            <a:endParaRPr lang="sl-S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55BD0B1-ED73-BDF1-A0EF-4D38C989F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85E6449B-051A-5294-1DC9-8B708B839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2209800"/>
            <a:ext cx="4787900" cy="365918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l-GR" dirty="0"/>
              <a:t>Η </a:t>
            </a:r>
            <a:r>
              <a:rPr lang="el-GR" b="1" dirty="0"/>
              <a:t>προσαρμογή των αγροτικών εργασιών</a:t>
            </a:r>
            <a:r>
              <a:rPr lang="el-GR" dirty="0"/>
              <a:t> δεν σημαίνει </a:t>
            </a:r>
            <a:r>
              <a:rPr lang="el-GR" b="1" dirty="0"/>
              <a:t>χαμηλότερα πρότυπα</a:t>
            </a:r>
            <a:r>
              <a:rPr lang="el-GR" dirty="0"/>
              <a:t> — σημαίνει </a:t>
            </a:r>
            <a:r>
              <a:rPr lang="el-GR" b="1" dirty="0"/>
              <a:t>άνοιγμα της πραγματικής εργασίας σε όλους</a:t>
            </a:r>
            <a:r>
              <a:rPr lang="el-GR" dirty="0"/>
              <a:t>.</a:t>
            </a:r>
            <a:br>
              <a:rPr lang="el-GR" dirty="0"/>
            </a:br>
            <a:r>
              <a:rPr lang="el-GR" dirty="0"/>
              <a:t>Μικρές προσαρμογές επιτρέπουν σε άτομα με </a:t>
            </a:r>
            <a:r>
              <a:rPr lang="el-GR" b="1" dirty="0"/>
              <a:t>διαφορετικές ικανότητες</a:t>
            </a:r>
            <a:r>
              <a:rPr lang="el-GR" dirty="0"/>
              <a:t> να </a:t>
            </a:r>
            <a:r>
              <a:rPr lang="el-GR" b="1" dirty="0"/>
              <a:t>επιτύχουν</a:t>
            </a:r>
            <a:r>
              <a:rPr lang="el-GR" dirty="0"/>
              <a:t>, να </a:t>
            </a:r>
            <a:r>
              <a:rPr lang="el-GR" b="1" dirty="0"/>
              <a:t>αποκτήσουν αυτοπεποίθηση</a:t>
            </a:r>
            <a:r>
              <a:rPr lang="el-GR" dirty="0"/>
              <a:t> και να </a:t>
            </a:r>
            <a:r>
              <a:rPr lang="el-GR" b="1" dirty="0"/>
              <a:t>νιώσουν ότι ανήκουν</a:t>
            </a:r>
            <a:r>
              <a:rPr lang="el-GR" dirty="0"/>
              <a:t>.</a:t>
            </a:r>
            <a:br>
              <a:rPr lang="el-GR" dirty="0"/>
            </a:br>
            <a:r>
              <a:rPr lang="el-GR" dirty="0"/>
              <a:t>Οι </a:t>
            </a:r>
            <a:r>
              <a:rPr lang="el-GR" b="1" dirty="0"/>
              <a:t>προβλέψιμες </a:t>
            </a:r>
            <a:r>
              <a:rPr lang="el-GR" b="1" dirty="0" err="1"/>
              <a:t>ρουτίνες</a:t>
            </a:r>
            <a:r>
              <a:rPr lang="el-GR" dirty="0"/>
              <a:t> και τα </a:t>
            </a:r>
            <a:r>
              <a:rPr lang="el-GR" b="1" dirty="0"/>
              <a:t>σαφή βήματα</a:t>
            </a:r>
            <a:r>
              <a:rPr lang="el-GR" dirty="0"/>
              <a:t> οικοδομούν </a:t>
            </a:r>
            <a:r>
              <a:rPr lang="el-GR" b="1" dirty="0"/>
              <a:t>εμπιστοσύνη</a:t>
            </a:r>
            <a:r>
              <a:rPr lang="el-GR" dirty="0"/>
              <a:t> και </a:t>
            </a:r>
            <a:r>
              <a:rPr lang="el-GR" b="1" dirty="0"/>
              <a:t>παρακίνηση</a:t>
            </a:r>
            <a:r>
              <a:rPr lang="el-GR" dirty="0"/>
              <a:t>.</a:t>
            </a:r>
            <a:endParaRPr lang="sl-SI" dirty="0"/>
          </a:p>
        </p:txBody>
      </p:sp>
      <p:sp>
        <p:nvSpPr>
          <p:cNvPr id="16" name="Naslov 15">
            <a:extLst>
              <a:ext uri="{FF2B5EF4-FFF2-40B4-BE49-F238E27FC236}">
                <a16:creationId xmlns:a16="http://schemas.microsoft.com/office/drawing/2014/main" id="{7677913D-1688-14FB-3F0D-0D323DED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81150"/>
          </a:xfrm>
        </p:spPr>
        <p:txBody>
          <a:bodyPr/>
          <a:lstStyle/>
          <a:p>
            <a:r>
              <a:rPr lang="el-GR" dirty="0"/>
              <a:t>Γιατί να προσαρμόσουμε;</a:t>
            </a:r>
            <a:endParaRPr lang="sl-S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Označba mesta besedila 8">
            <a:extLst>
              <a:ext uri="{FF2B5EF4-FFF2-40B4-BE49-F238E27FC236}">
                <a16:creationId xmlns:a16="http://schemas.microsoft.com/office/drawing/2014/main" id="{077F6096-1E44-068F-E304-9B163F8B81E7}"/>
              </a:ext>
            </a:extLst>
          </p:cNvPr>
          <p:cNvSpPr txBox="1">
            <a:spLocks/>
          </p:cNvSpPr>
          <p:nvPr/>
        </p:nvSpPr>
        <p:spPr>
          <a:xfrm>
            <a:off x="5704609" y="4381501"/>
            <a:ext cx="5647602" cy="148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Μικρές αλλαγές φέρνουν μεγάλη ένταξη.</a:t>
            </a:r>
            <a:br>
              <a:rPr lang="el-GR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Σαφή βήματα = αυτοπεποίθηση &amp; επιτυχία.</a:t>
            </a:r>
            <a:br>
              <a:rPr lang="el-GR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προσαρμογή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ανοίγει την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πραγματική αγροτική εργασία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σε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όλους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" name="Slika 29" descr="Slika, ki vsebuje besede oblačila, obutev, sličica, oseba&#10;&#10;Vsebina, ustvarjena z UI, morda ni pravilna.">
            <a:extLst>
              <a:ext uri="{FF2B5EF4-FFF2-40B4-BE49-F238E27FC236}">
                <a16:creationId xmlns:a16="http://schemas.microsoft.com/office/drawing/2014/main" id="{6BDF0B77-EABD-E4F0-D324-85A3C4778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610" y="1797051"/>
            <a:ext cx="5647601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98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D0EAF0AC-5DD4-BF22-4C5F-79E1BC2F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D30CD044-263E-CA34-8866-EE036FE8F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Ποιους Υποδεχόμαστε</a:t>
            </a:r>
            <a:endParaRPr lang="sl-SI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2F06A7B6-35DA-1F23-90F7-E5919F6A4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0012" y="1390154"/>
            <a:ext cx="6172200" cy="984250"/>
          </a:xfrm>
        </p:spPr>
        <p:txBody>
          <a:bodyPr>
            <a:normAutofit fontScale="92500"/>
          </a:bodyPr>
          <a:lstStyle/>
          <a:p>
            <a:pPr marL="25400" indent="0" algn="ctr">
              <a:lnSpc>
                <a:spcPct val="100000"/>
              </a:lnSpc>
              <a:buNone/>
            </a:pP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Κάθε ομάδα φέρνει τις δικές της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δυνάμεις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– 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προσαρμογή των εργασιών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επιτρέπει σε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όλους να συμμετέχουν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907073AC-F5C2-D4A3-AAFF-DADCC8E2333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0400" y="2247900"/>
            <a:ext cx="4111625" cy="3901888"/>
          </a:xfrm>
        </p:spPr>
        <p:txBody>
          <a:bodyPr>
            <a:normAutofit lnSpcReduction="10000"/>
          </a:bodyPr>
          <a:lstStyle/>
          <a:p>
            <a:r>
              <a:rPr lang="el-GR" sz="1800" dirty="0"/>
              <a:t>Η </a:t>
            </a:r>
            <a:r>
              <a:rPr lang="el-GR" sz="1800" b="1" dirty="0"/>
              <a:t>κοινωνική γεωργία</a:t>
            </a:r>
            <a:r>
              <a:rPr lang="el-GR" sz="1800" dirty="0"/>
              <a:t> δημιουργεί </a:t>
            </a:r>
            <a:r>
              <a:rPr lang="el-GR" sz="1800" b="1" dirty="0"/>
              <a:t>χώρο για όλους</a:t>
            </a:r>
            <a:r>
              <a:rPr lang="el-GR" sz="1800" dirty="0"/>
              <a:t>, ώστε να </a:t>
            </a:r>
            <a:r>
              <a:rPr lang="el-GR" sz="1800" b="1" dirty="0"/>
              <a:t>αισθάνονται ότι ανήκουν</a:t>
            </a:r>
            <a:r>
              <a:rPr lang="el-GR" sz="1800" dirty="0"/>
              <a:t>:</a:t>
            </a:r>
            <a:br>
              <a:rPr lang="el-GR" sz="1800" dirty="0"/>
            </a:br>
            <a:r>
              <a:rPr lang="el-GR" sz="1800" dirty="0"/>
              <a:t>ηλικιωμένους, άτομα με αναπηρίες, νέους σε κίνδυνο, άτομα σε αποκατάσταση ψυχικής υγείας, μετανάστες και ανθρώπους σε διαδικασία απεξάρτησης.</a:t>
            </a:r>
          </a:p>
          <a:p>
            <a:r>
              <a:rPr lang="el-GR" sz="1800" dirty="0"/>
              <a:t>Κάθε ομάδα φέρνει </a:t>
            </a:r>
            <a:r>
              <a:rPr lang="el-GR" sz="1800" b="1" dirty="0"/>
              <a:t>μοναδικές δυνάμεις</a:t>
            </a:r>
            <a:r>
              <a:rPr lang="el-GR" sz="1800" dirty="0"/>
              <a:t> και αντιμετωπίζει </a:t>
            </a:r>
            <a:r>
              <a:rPr lang="el-GR" sz="1800" b="1" dirty="0"/>
              <a:t>διαφορετικά εμπόδια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Η </a:t>
            </a:r>
            <a:r>
              <a:rPr lang="el-GR" sz="1800" b="1" dirty="0"/>
              <a:t>προσαρμογή των εργασιών</a:t>
            </a:r>
            <a:r>
              <a:rPr lang="el-GR" sz="1800" dirty="0"/>
              <a:t> εξασφαλίζει </a:t>
            </a:r>
            <a:r>
              <a:rPr lang="el-GR" sz="1800" b="1" dirty="0"/>
              <a:t>συμμετοχή, αξιοπρέπεια</a:t>
            </a:r>
            <a:r>
              <a:rPr lang="el-GR" sz="1800" dirty="0"/>
              <a:t> και </a:t>
            </a:r>
            <a:r>
              <a:rPr lang="el-GR" sz="1800" b="1" dirty="0"/>
              <a:t>ουσιαστική συμβολή</a:t>
            </a:r>
            <a:r>
              <a:rPr lang="el-GR" sz="1800" dirty="0"/>
              <a:t>.</a:t>
            </a:r>
          </a:p>
        </p:txBody>
      </p:sp>
      <p:pic>
        <p:nvPicPr>
          <p:cNvPr id="10" name="Slika 9" descr="Slika, ki vsebuje besede oblačila, obutev, fant, risanka&#10;&#10;Vsebina, ustvarjena z UI, morda ni pravilna.">
            <a:extLst>
              <a:ext uri="{FF2B5EF4-FFF2-40B4-BE49-F238E27FC236}">
                <a16:creationId xmlns:a16="http://schemas.microsoft.com/office/drawing/2014/main" id="{C9D3B7AA-7DD6-4FBE-3DBF-DB567D275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012" y="2668091"/>
            <a:ext cx="6172200" cy="278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7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25FFEFB-D75E-4356-3398-E9E55139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8DF2A0-BFDF-1015-FA69-8E108090B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19633"/>
          </a:xfrm>
        </p:spPr>
        <p:txBody>
          <a:bodyPr>
            <a:normAutofit fontScale="90000"/>
          </a:bodyPr>
          <a:lstStyle/>
          <a:p>
            <a:br>
              <a:rPr lang="en-US" sz="3200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Αξιολόγηση: 4 Οπτικές</a:t>
            </a:r>
            <a:endParaRPr lang="sl-SI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24F58753-CD83-48E0-2B14-18E0BC8AF03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6612" y="1318781"/>
            <a:ext cx="4708154" cy="2196147"/>
          </a:xfrm>
        </p:spPr>
        <p:txBody>
          <a:bodyPr>
            <a:normAutofit fontScale="62500" lnSpcReduction="20000"/>
          </a:bodyPr>
          <a:lstStyle/>
          <a:p>
            <a:pPr marL="114300" indent="0" algn="just">
              <a:lnSpc>
                <a:spcPct val="120000"/>
              </a:lnSpc>
              <a:buNone/>
            </a:pPr>
            <a:r>
              <a:rPr lang="el-GR" sz="2400" dirty="0"/>
              <a:t>Όταν εντάσσονται </a:t>
            </a:r>
            <a:r>
              <a:rPr lang="el-GR" sz="2400" b="1" dirty="0"/>
              <a:t>ευάλωτες ομάδες</a:t>
            </a:r>
            <a:r>
              <a:rPr lang="el-GR" sz="2400" dirty="0"/>
              <a:t> στην </a:t>
            </a:r>
            <a:r>
              <a:rPr lang="el-GR" sz="2400" b="1" dirty="0"/>
              <a:t>αγροτική εργασία</a:t>
            </a:r>
            <a:r>
              <a:rPr lang="el-GR" sz="2400" dirty="0"/>
              <a:t>, το πρώτο βήμα είναι να </a:t>
            </a:r>
            <a:r>
              <a:rPr lang="el-GR" sz="2400" b="1" dirty="0"/>
              <a:t>κατανοήσουμε τις ικανότητες και τις ανάγκες τους</a:t>
            </a:r>
            <a:r>
              <a:rPr lang="el-GR" sz="2400" dirty="0"/>
              <a:t>.</a:t>
            </a:r>
            <a:br>
              <a:rPr lang="el-GR" sz="2400" dirty="0"/>
            </a:br>
            <a:r>
              <a:rPr lang="el-GR" sz="2400" dirty="0"/>
              <a:t>Η </a:t>
            </a:r>
            <a:r>
              <a:rPr lang="el-GR" sz="2400" b="1" dirty="0"/>
              <a:t>αξιολόγηση</a:t>
            </a:r>
            <a:r>
              <a:rPr lang="el-GR" sz="2400" dirty="0"/>
              <a:t> δεν σημαίνει </a:t>
            </a:r>
            <a:r>
              <a:rPr lang="el-GR" sz="2400" b="1" dirty="0"/>
              <a:t>τυπική εξέταση</a:t>
            </a:r>
            <a:r>
              <a:rPr lang="el-GR" sz="2400" dirty="0"/>
              <a:t> — σημαίνει </a:t>
            </a:r>
            <a:r>
              <a:rPr lang="el-GR" sz="2400" b="1" dirty="0"/>
              <a:t>παρατήρηση, ακρόαση</a:t>
            </a:r>
            <a:r>
              <a:rPr lang="el-GR" sz="2400" dirty="0"/>
              <a:t> και χρήση </a:t>
            </a:r>
            <a:r>
              <a:rPr lang="el-GR" sz="2400" b="1" dirty="0"/>
              <a:t>απλών δραστηριοτήτων</a:t>
            </a:r>
            <a:r>
              <a:rPr lang="el-GR" sz="2400" dirty="0"/>
              <a:t> για να ανακαλύψουμε </a:t>
            </a:r>
            <a:r>
              <a:rPr lang="el-GR" sz="2400" b="1" dirty="0"/>
              <a:t>πού μπορεί να ανθίσει κάθε άτομο</a:t>
            </a:r>
            <a:r>
              <a:rPr lang="el-GR" sz="2400" dirty="0"/>
              <a:t>.</a:t>
            </a:r>
            <a:endParaRPr lang="en-US" sz="2100" dirty="0"/>
          </a:p>
          <a:p>
            <a:pPr marL="114300" indent="0" algn="just">
              <a:buNone/>
            </a:pPr>
            <a:endParaRPr lang="sl-SI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F29A2D79-6D20-595D-7CE3-65BC38CBEA22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485438" y="5167312"/>
            <a:ext cx="10393362" cy="1208367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αξιολόγηση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αποτελεί τη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βάση για την επιτυχημένη προσαρμογή των εργασιών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– μόλις γνωρίζουμε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πού ένα άτομο έχει δυνατά σημεία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και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πού χρειάζεται υποστήριξη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μπορούμε να δημιουργήσουμε ένα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περιβάλλον εργασίας χωρίς αποκλεισμούς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ασφαλές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και </a:t>
            </a:r>
            <a:r>
              <a:rPr lang="el-GR" sz="2000" b="1" dirty="0" err="1">
                <a:solidFill>
                  <a:schemeClr val="accent6">
                    <a:lumMod val="75000"/>
                  </a:schemeClr>
                </a:solidFill>
              </a:rPr>
              <a:t>παρακινήτικό</a:t>
            </a: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5F95A081-2AD2-4E98-27AB-30D7E9AE77ED}"/>
              </a:ext>
            </a:extLst>
          </p:cNvPr>
          <p:cNvSpPr txBox="1"/>
          <p:nvPr/>
        </p:nvSpPr>
        <p:spPr>
          <a:xfrm>
            <a:off x="836612" y="3723337"/>
            <a:ext cx="490257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just">
              <a:buNone/>
            </a:pPr>
            <a:r>
              <a:rPr lang="el-GR" b="1" dirty="0"/>
              <a:t>Πρακτικά παραδείγματα:</a:t>
            </a:r>
            <a:br>
              <a:rPr lang="el-GR" dirty="0"/>
            </a:br>
            <a:r>
              <a:rPr lang="el-GR" dirty="0"/>
              <a:t>Κάποιος που </a:t>
            </a:r>
            <a:r>
              <a:rPr lang="el-GR" b="1" dirty="0"/>
              <a:t>δεν μπορεί να σηκώσει βαριά τελάρα</a:t>
            </a:r>
            <a:r>
              <a:rPr lang="el-GR" dirty="0"/>
              <a:t> μπορεί να είναι </a:t>
            </a:r>
            <a:r>
              <a:rPr lang="el-GR" b="1" dirty="0"/>
              <a:t>εξαιρετικός στο διαχωρισμό βοτάνων</a:t>
            </a:r>
            <a:r>
              <a:rPr lang="el-GR" dirty="0"/>
              <a:t>.</a:t>
            </a:r>
            <a:br>
              <a:rPr lang="el-GR" dirty="0"/>
            </a:br>
            <a:r>
              <a:rPr lang="el-GR" dirty="0"/>
              <a:t>Ένα άτομο που </a:t>
            </a:r>
            <a:r>
              <a:rPr lang="el-GR" b="1" dirty="0"/>
              <a:t>δυσκολεύεται να ακολουθήσει μεγάλες οδηγίες</a:t>
            </a:r>
            <a:r>
              <a:rPr lang="el-GR" dirty="0"/>
              <a:t> μπορεί να </a:t>
            </a:r>
            <a:r>
              <a:rPr lang="el-GR" b="1" dirty="0"/>
              <a:t>επιτύχει</a:t>
            </a:r>
            <a:r>
              <a:rPr lang="el-GR" dirty="0"/>
              <a:t> εάν οι εργασίες </a:t>
            </a:r>
            <a:r>
              <a:rPr lang="el-GR" b="1" dirty="0"/>
              <a:t>χωριστούν σε μικρότερα βήματα</a:t>
            </a:r>
            <a:r>
              <a:rPr lang="el-GR" dirty="0"/>
              <a:t> ή </a:t>
            </a:r>
            <a:r>
              <a:rPr lang="el-GR" b="1" dirty="0"/>
              <a:t>υποστηριχθούν με οπτικά βοηθήματα</a:t>
            </a:r>
            <a:r>
              <a:rPr lang="el-GR" dirty="0"/>
              <a:t>.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8562BA69-9A30-9609-C910-91F016901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9186" y="1690688"/>
            <a:ext cx="5619378" cy="299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0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A172F032-7232-5989-53F6-B9EBCE453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2F6676-21E8-BD71-2D99-04BAB38E7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60462"/>
            <a:ext cx="10515600" cy="530226"/>
          </a:xfrm>
        </p:spPr>
        <p:txBody>
          <a:bodyPr>
            <a:normAutofit fontScale="90000"/>
          </a:bodyPr>
          <a:lstStyle/>
          <a:p>
            <a:r>
              <a:rPr lang="el-GR" sz="3200" dirty="0"/>
              <a:t>Γρήγορες Εκκινήσεις Αξιολόγησης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605CABD-B114-6C1E-CC7D-3151216147A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1958976"/>
            <a:ext cx="5865812" cy="2087562"/>
          </a:xfrm>
        </p:spPr>
        <p:txBody>
          <a:bodyPr>
            <a:noAutofit/>
          </a:bodyPr>
          <a:lstStyle/>
          <a:p>
            <a:pPr marL="114300" indent="0" algn="just">
              <a:lnSpc>
                <a:spcPct val="120000"/>
              </a:lnSpc>
              <a:buNone/>
            </a:pPr>
            <a:r>
              <a:rPr lang="el-GR" sz="1600" dirty="0"/>
              <a:t>Όταν ξεκινάμε με </a:t>
            </a:r>
            <a:r>
              <a:rPr lang="el-GR" sz="1600" b="1" dirty="0"/>
              <a:t>νέους συμμετέχοντες</a:t>
            </a:r>
            <a:r>
              <a:rPr lang="el-GR" sz="1600" dirty="0"/>
              <a:t>, είναι χρήσιμο οι εργασίες να είναι </a:t>
            </a:r>
            <a:r>
              <a:rPr lang="el-GR" sz="1600" b="1" dirty="0"/>
              <a:t>μικρές, απλές και ασφαλείς</a:t>
            </a:r>
            <a:r>
              <a:rPr lang="el-GR" sz="1600" dirty="0"/>
              <a:t>.</a:t>
            </a:r>
            <a:br>
              <a:rPr lang="el-GR" sz="1600" dirty="0"/>
            </a:br>
            <a:r>
              <a:rPr lang="el-GR" sz="1600" dirty="0"/>
              <a:t>Αυτές οι </a:t>
            </a:r>
            <a:r>
              <a:rPr lang="el-GR" sz="1600" b="1" dirty="0"/>
              <a:t>πρώτες δραστηριότητες</a:t>
            </a:r>
            <a:r>
              <a:rPr lang="el-GR" sz="1600" dirty="0"/>
              <a:t> δεν αφορούν την </a:t>
            </a:r>
            <a:r>
              <a:rPr lang="el-GR" sz="1600" b="1" dirty="0"/>
              <a:t>παραγωγικότητα</a:t>
            </a:r>
            <a:r>
              <a:rPr lang="el-GR" sz="1600" dirty="0"/>
              <a:t> – έχουν σκοπό να </a:t>
            </a:r>
            <a:r>
              <a:rPr lang="el-GR" sz="1600" b="1" dirty="0"/>
              <a:t>γνωρίσουμε τον ρυθμό, τα δυνατά σημεία</a:t>
            </a:r>
            <a:r>
              <a:rPr lang="el-GR" sz="1600" dirty="0"/>
              <a:t> και τα </a:t>
            </a:r>
            <a:r>
              <a:rPr lang="el-GR" sz="1600" b="1" dirty="0"/>
              <a:t>σημεία όπου μπορεί να χρειάζεται υποστήριξη</a:t>
            </a:r>
            <a:r>
              <a:rPr lang="el-GR" sz="1600" dirty="0"/>
              <a:t> κάθε ατόμου.</a:t>
            </a:r>
            <a:endParaRPr lang="sl-SI" sz="1600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184BDC42-1341-3EE3-8413-0084777BE4B4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39788" y="4046538"/>
            <a:ext cx="5865812" cy="2087562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l-GR" sz="1800" dirty="0"/>
              <a:t>Οι </a:t>
            </a:r>
            <a:r>
              <a:rPr lang="el-GR" sz="1800" b="1" dirty="0"/>
              <a:t>γρήγορες αρχικές δραστηριότητες</a:t>
            </a:r>
            <a:r>
              <a:rPr lang="el-GR" sz="1800" dirty="0"/>
              <a:t> είναι </a:t>
            </a:r>
            <a:r>
              <a:rPr lang="el-GR" sz="1800" b="1" dirty="0"/>
              <a:t>απλές, ασφαλείς και αποκαλυπτικές</a:t>
            </a:r>
            <a:r>
              <a:rPr lang="el-GR" sz="1800" dirty="0"/>
              <a:t> – βοηθούν στην </a:t>
            </a:r>
            <a:r>
              <a:rPr lang="el-GR" sz="1800" b="1" dirty="0"/>
              <a:t>ανάπτυξη εμπιστοσύνης</a:t>
            </a:r>
            <a:r>
              <a:rPr lang="el-GR" sz="1800" dirty="0"/>
              <a:t> και δίνουν στους </a:t>
            </a:r>
            <a:r>
              <a:rPr lang="el-GR" sz="1800" b="1" dirty="0"/>
              <a:t>εκπαιδευτές/μέντορες</a:t>
            </a:r>
            <a:r>
              <a:rPr lang="el-GR" sz="1800" dirty="0"/>
              <a:t> τις </a:t>
            </a:r>
            <a:r>
              <a:rPr lang="el-GR" sz="1800" b="1" dirty="0"/>
              <a:t>πληροφορίες που χρειάζονται</a:t>
            </a:r>
            <a:r>
              <a:rPr lang="el-GR" sz="1800" dirty="0"/>
              <a:t> για να </a:t>
            </a:r>
            <a:r>
              <a:rPr lang="el-GR" sz="1800" b="1" dirty="0"/>
              <a:t>αντιστοιχίσουν τους συμμετέχοντες με την κατάλληλη αγροτική εργασία</a:t>
            </a:r>
            <a:r>
              <a:rPr lang="el-GR" sz="1800" dirty="0"/>
              <a:t>.</a:t>
            </a:r>
            <a:endParaRPr lang="sl-SI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Označba mesta besedila 5">
            <a:extLst>
              <a:ext uri="{FF2B5EF4-FFF2-40B4-BE49-F238E27FC236}">
                <a16:creationId xmlns:a16="http://schemas.microsoft.com/office/drawing/2014/main" id="{29BBE6CA-0377-DB68-BBC6-8F4EF2F5878E}"/>
              </a:ext>
            </a:extLst>
          </p:cNvPr>
          <p:cNvSpPr txBox="1">
            <a:spLocks/>
          </p:cNvSpPr>
          <p:nvPr/>
        </p:nvSpPr>
        <p:spPr>
          <a:xfrm>
            <a:off x="7089775" y="4652965"/>
            <a:ext cx="4262437" cy="12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just">
              <a:lnSpc>
                <a:spcPct val="120000"/>
              </a:lnSpc>
              <a:buNone/>
            </a:pPr>
            <a:r>
              <a:rPr lang="el-GR" sz="1600" dirty="0"/>
              <a:t>Αυτές οι </a:t>
            </a:r>
            <a:r>
              <a:rPr lang="el-GR" sz="1600" b="1" dirty="0"/>
              <a:t>σύντομες δραστηριότητες</a:t>
            </a:r>
            <a:r>
              <a:rPr lang="el-GR" sz="1600" dirty="0"/>
              <a:t> δεν έχουν στόχο την </a:t>
            </a:r>
            <a:r>
              <a:rPr lang="el-GR" sz="1600" b="1" dirty="0"/>
              <a:t>παραγωγή έργου</a:t>
            </a:r>
            <a:r>
              <a:rPr lang="el-GR" sz="1600" dirty="0"/>
              <a:t>, αλλά την </a:t>
            </a:r>
            <a:r>
              <a:rPr lang="el-GR" sz="1600" b="1" dirty="0"/>
              <a:t>ανακάλυψη των δυνατοτήτων</a:t>
            </a:r>
            <a:r>
              <a:rPr lang="el-GR" sz="1600" dirty="0"/>
              <a:t> και την </a:t>
            </a:r>
            <a:r>
              <a:rPr lang="el-GR" sz="1600" b="1" dirty="0"/>
              <a:t>ενίσχυση της αυτοπεποίθησης</a:t>
            </a:r>
            <a:r>
              <a:rPr lang="el-GR" sz="1600" dirty="0"/>
              <a:t> από την </a:t>
            </a:r>
            <a:r>
              <a:rPr lang="el-GR" sz="1600" b="1" dirty="0"/>
              <a:t>πρώτη κιόλας μέρα</a:t>
            </a:r>
            <a:r>
              <a:rPr lang="el-GR" sz="1600" dirty="0"/>
              <a:t>.</a:t>
            </a:r>
            <a:endParaRPr lang="sl-SI" sz="1600" b="1" dirty="0">
              <a:solidFill>
                <a:schemeClr val="tx1"/>
              </a:solidFill>
            </a:endParaRPr>
          </a:p>
        </p:txBody>
      </p:sp>
      <p:pic>
        <p:nvPicPr>
          <p:cNvPr id="3076" name="Picture 4" descr="Ustvarjena slika">
            <a:extLst>
              <a:ext uri="{FF2B5EF4-FFF2-40B4-BE49-F238E27FC236}">
                <a16:creationId xmlns:a16="http://schemas.microsoft.com/office/drawing/2014/main" id="{0698D206-639E-ACA6-9A2B-74F0D6AAC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3" y="1863198"/>
            <a:ext cx="4184649" cy="27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značba mesta besedila 3">
            <a:extLst>
              <a:ext uri="{FF2B5EF4-FFF2-40B4-BE49-F238E27FC236}">
                <a16:creationId xmlns:a16="http://schemas.microsoft.com/office/drawing/2014/main" id="{E67096C6-C7D0-C4CD-7EFD-C00541E9D0E5}"/>
              </a:ext>
            </a:extLst>
          </p:cNvPr>
          <p:cNvSpPr txBox="1">
            <a:spLocks/>
          </p:cNvSpPr>
          <p:nvPr/>
        </p:nvSpPr>
        <p:spPr>
          <a:xfrm>
            <a:off x="7131049" y="1361546"/>
            <a:ext cx="4257675" cy="501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lnSpc>
                <a:spcPct val="120000"/>
              </a:lnSpc>
              <a:buFont typeface="Arial"/>
              <a:buNone/>
            </a:pPr>
            <a:r>
              <a:rPr lang="en-US" sz="5000" dirty="0"/>
              <a:t>Examples of quick starters:</a:t>
            </a:r>
          </a:p>
          <a:p>
            <a:pPr marL="114300" indent="0" algn="just">
              <a:buFont typeface="Arial"/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03144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00929447-F9A4-E02D-F6BD-15FF0C978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20FDF3-F514-AE43-C399-DC57821D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646" y="-1021975"/>
            <a:ext cx="8217741" cy="2463426"/>
          </a:xfrm>
        </p:spPr>
        <p:txBody>
          <a:bodyPr>
            <a:normAutofit/>
          </a:bodyPr>
          <a:lstStyle/>
          <a:p>
            <a:r>
              <a:rPr lang="el-GR" sz="3200" dirty="0"/>
              <a:t>Το Φάσμα των Εργασιών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5C6EBE1A-88E0-0CB8-CC40-645DAAFC3BF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1004047"/>
            <a:ext cx="5256212" cy="3836895"/>
          </a:xfrm>
        </p:spPr>
        <p:txBody>
          <a:bodyPr>
            <a:noAutofit/>
          </a:bodyPr>
          <a:lstStyle/>
          <a:p>
            <a:pPr marL="114300" indent="0" algn="just">
              <a:lnSpc>
                <a:spcPct val="120000"/>
              </a:lnSpc>
              <a:buNone/>
            </a:pPr>
            <a:r>
              <a:rPr lang="el-GR" sz="1800" dirty="0"/>
              <a:t>Σε ένα </a:t>
            </a:r>
            <a:r>
              <a:rPr lang="el-GR" sz="1800" b="1" dirty="0"/>
              <a:t>αγρόκτημα</a:t>
            </a:r>
            <a:r>
              <a:rPr lang="el-GR" sz="1800" dirty="0"/>
              <a:t> υπάρχουν </a:t>
            </a:r>
            <a:r>
              <a:rPr lang="el-GR" sz="1800" b="1" dirty="0"/>
              <a:t>πολλοί διαφορετικοί τύποι εργασιών</a:t>
            </a:r>
            <a:r>
              <a:rPr lang="el-GR" sz="1800" dirty="0"/>
              <a:t> – κάποιες είναι </a:t>
            </a:r>
            <a:r>
              <a:rPr lang="el-GR" sz="1800" b="1" dirty="0"/>
              <a:t>επαναλαμβανόμενες</a:t>
            </a:r>
            <a:r>
              <a:rPr lang="el-GR" sz="1800" dirty="0"/>
              <a:t>, άλλες </a:t>
            </a:r>
            <a:r>
              <a:rPr lang="el-GR" sz="1800" b="1" dirty="0"/>
              <a:t>απαιτούν ακρίβεια</a:t>
            </a:r>
            <a:r>
              <a:rPr lang="el-GR" sz="1800" dirty="0"/>
              <a:t>, μερικές είναι </a:t>
            </a:r>
            <a:r>
              <a:rPr lang="el-GR" sz="1800" b="1" dirty="0"/>
              <a:t>δημιουργικές</a:t>
            </a:r>
            <a:r>
              <a:rPr lang="el-GR" sz="1800" dirty="0"/>
              <a:t>, ενώ άλλες </a:t>
            </a:r>
            <a:r>
              <a:rPr lang="el-GR" sz="1800" b="1" dirty="0"/>
              <a:t>πιο απαιτητικές σωματικά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Κάθε κατηγορία προσφέρει </a:t>
            </a:r>
            <a:r>
              <a:rPr lang="el-GR" sz="1800" b="1" dirty="0"/>
              <a:t>ευκαιρίες σε διαφορετικούς ανθρώπους να ξεχωρίσουν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Αναγνωρίζοντας αυτό το </a:t>
            </a:r>
            <a:r>
              <a:rPr lang="el-GR" sz="1800" b="1" dirty="0"/>
              <a:t>φάσμα εργασιών</a:t>
            </a:r>
            <a:r>
              <a:rPr lang="el-GR" sz="1800" dirty="0"/>
              <a:t>, οι </a:t>
            </a:r>
            <a:r>
              <a:rPr lang="el-GR" sz="1800" b="1" dirty="0"/>
              <a:t>μέντορες</a:t>
            </a:r>
            <a:r>
              <a:rPr lang="el-GR" sz="1800" dirty="0"/>
              <a:t> μπορούν να </a:t>
            </a:r>
            <a:r>
              <a:rPr lang="el-GR" sz="1800" b="1" dirty="0"/>
              <a:t>αναθέτουν καθήκοντα που ταιριάζουν στα δυνατά σημεία των συμμετεχόντων</a:t>
            </a:r>
            <a:r>
              <a:rPr lang="el-GR" sz="1800" dirty="0"/>
              <a:t>, διασφαλίζοντας ότι </a:t>
            </a:r>
            <a:r>
              <a:rPr lang="el-GR" sz="1800" b="1" dirty="0"/>
              <a:t>όλοι παραμένουν ενεργοί και συμμετοχικοί</a:t>
            </a:r>
            <a:r>
              <a:rPr lang="el-GR" sz="1800" dirty="0"/>
              <a:t>.</a:t>
            </a:r>
            <a:endParaRPr lang="sl-SI" sz="1800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7AB5FE2D-4F57-24D1-BBB4-A39A1754CD1F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39788" y="5041900"/>
            <a:ext cx="10272712" cy="1092199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l-GR" sz="1800" dirty="0"/>
              <a:t>Κάθε </a:t>
            </a:r>
            <a:r>
              <a:rPr lang="el-GR" sz="1800" b="1" dirty="0"/>
              <a:t>αγροτική εργασία</a:t>
            </a:r>
            <a:r>
              <a:rPr lang="el-GR" sz="1800" dirty="0"/>
              <a:t> μπορεί να </a:t>
            </a:r>
            <a:r>
              <a:rPr lang="el-GR" sz="1800" b="1" dirty="0"/>
              <a:t>προσαρμοστεί</a:t>
            </a:r>
            <a:r>
              <a:rPr lang="el-GR" sz="1800" dirty="0"/>
              <a:t> και έχει τη </a:t>
            </a:r>
            <a:r>
              <a:rPr lang="el-GR" sz="1800" b="1" dirty="0"/>
              <a:t>δική της θέση στο φάσμα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Με την </a:t>
            </a:r>
            <a:r>
              <a:rPr lang="el-GR" sz="1800" b="1" dirty="0"/>
              <a:t>ισορροπία ανάμεσα στην πολυπλοκότητα και τη σωματική προσπάθεια</a:t>
            </a:r>
            <a:r>
              <a:rPr lang="el-GR" sz="1800" dirty="0"/>
              <a:t>, μπορούμε να διασφαλίσουμε ότι </a:t>
            </a:r>
            <a:r>
              <a:rPr lang="el-GR" sz="1800" b="1" dirty="0"/>
              <a:t>κάθε συμμετέχων συμβάλλει ουσιαστικά και με ασφάλεια</a:t>
            </a:r>
            <a:r>
              <a:rPr lang="el-GR" sz="1800" dirty="0"/>
              <a:t>.</a:t>
            </a:r>
            <a:endParaRPr lang="sl-SI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Slika 9" descr="Slika, ki vsebuje besede besedilo, oprema za kuhinjo&#10;&#10;Vsebina, ustvarjena z UI, morda ni pravilna.">
            <a:extLst>
              <a:ext uri="{FF2B5EF4-FFF2-40B4-BE49-F238E27FC236}">
                <a16:creationId xmlns:a16="http://schemas.microsoft.com/office/drawing/2014/main" id="{27F1409D-D4DF-43F5-578A-12B663C94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949" y="1441450"/>
            <a:ext cx="4156551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1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6F94FE3E-E4D3-FF52-51D1-BF7AFF66B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F4CE80-7C95-2F9F-E7D5-43E47BF9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l-GR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Πίνακας Αντιστοίχισης (</a:t>
            </a:r>
            <a:r>
              <a:rPr lang="el-GR" sz="3200" dirty="0" err="1">
                <a:solidFill>
                  <a:schemeClr val="accent6">
                    <a:lumMod val="75000"/>
                  </a:schemeClr>
                </a:solidFill>
              </a:rPr>
              <a:t>Μικροεργαλείο</a:t>
            </a: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A1F2C8C-4E72-3C32-1426-3D33265181C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59550" y="1380566"/>
            <a:ext cx="4316412" cy="2545975"/>
          </a:xfrm>
        </p:spPr>
        <p:txBody>
          <a:bodyPr>
            <a:noAutofit/>
          </a:bodyPr>
          <a:lstStyle/>
          <a:p>
            <a:pPr marL="114300" indent="0" algn="just">
              <a:lnSpc>
                <a:spcPct val="120000"/>
              </a:lnSpc>
              <a:buNone/>
            </a:pPr>
            <a:r>
              <a:rPr lang="el-GR" sz="1800" dirty="0"/>
              <a:t>Κάθε </a:t>
            </a:r>
            <a:r>
              <a:rPr lang="el-GR" sz="1800" b="1" dirty="0"/>
              <a:t>συμμετέχων</a:t>
            </a:r>
            <a:r>
              <a:rPr lang="el-GR" sz="1800" dirty="0"/>
              <a:t> έχει </a:t>
            </a:r>
            <a:r>
              <a:rPr lang="el-GR" sz="1800" b="1" dirty="0"/>
              <a:t>διαφορετικά δυνατά σημεία και ανάγκες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Μια </a:t>
            </a:r>
            <a:r>
              <a:rPr lang="el-GR" sz="1800" b="1" dirty="0"/>
              <a:t>αγροτική εργασία</a:t>
            </a:r>
            <a:r>
              <a:rPr lang="el-GR" sz="1800" dirty="0"/>
              <a:t> μπορεί να </a:t>
            </a:r>
            <a:r>
              <a:rPr lang="el-GR" sz="1800" b="1" dirty="0"/>
              <a:t>προσαρμοστεί με πολλούς τρόπους</a:t>
            </a:r>
            <a:r>
              <a:rPr lang="el-GR" sz="1800" dirty="0"/>
              <a:t>, ώστε </a:t>
            </a:r>
            <a:r>
              <a:rPr lang="el-GR" sz="1800" b="1" dirty="0"/>
              <a:t>όλοι να μπορούν να συμβάλλουν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Με την </a:t>
            </a:r>
            <a:r>
              <a:rPr lang="el-GR" sz="1800" b="1" dirty="0"/>
              <a:t>προσαρμογή του περιβάλλοντος, του χρόνου ή της μεθόδου</a:t>
            </a:r>
            <a:r>
              <a:rPr lang="el-GR" sz="1800" dirty="0"/>
              <a:t>, η ίδια εργασία γίνεται </a:t>
            </a:r>
            <a:r>
              <a:rPr lang="el-GR" sz="1800" b="1" dirty="0" err="1"/>
              <a:t>προσβάσιμη</a:t>
            </a:r>
            <a:r>
              <a:rPr lang="el-GR" sz="1800" b="1" dirty="0"/>
              <a:t> σε άτομα με διαφορετικές ικανότητες</a:t>
            </a:r>
            <a:r>
              <a:rPr lang="el-GR" sz="1800" dirty="0"/>
              <a:t>.</a:t>
            </a:r>
            <a:endParaRPr lang="sl-SI" sz="1800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ABE1F8BE-633A-ACC6-E035-DDFDE487F9E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559550" y="4410635"/>
            <a:ext cx="4316412" cy="1792941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αντιστοίχιση των εργασιών με τις ικανότητες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 δεν αφορά τη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μείωση των προσδοκιών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, αλλά το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άνοιγμα της πραγματικής αγροτικής εργασίας σε όλους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, μέσω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έξυπνης προσαρμογής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sl-SI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 descr="Ustvarjena slika">
            <a:extLst>
              <a:ext uri="{FF2B5EF4-FFF2-40B4-BE49-F238E27FC236}">
                <a16:creationId xmlns:a16="http://schemas.microsoft.com/office/drawing/2014/main" id="{4A0657D4-D9B5-055E-33D5-72A091303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038351"/>
            <a:ext cx="5353051" cy="35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46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82AB3028-A7C0-3901-BC12-8DFE5669F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14C1B8-CB3B-3AF9-D71F-C39BBF6F0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sz="3200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l-GR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dirty="0">
                <a:solidFill>
                  <a:schemeClr val="accent6">
                    <a:lumMod val="75000"/>
                  </a:schemeClr>
                </a:solidFill>
              </a:rPr>
              <a:t>Οι Οπτικές Οδηγίες Κερδίζουν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3881B1F-C2A0-D5E5-26B1-EFBB3414D4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6612" y="1690688"/>
            <a:ext cx="10039350" cy="1993806"/>
          </a:xfrm>
        </p:spPr>
        <p:txBody>
          <a:bodyPr>
            <a:noAutofit/>
          </a:bodyPr>
          <a:lstStyle/>
          <a:p>
            <a:pPr marL="114300" indent="0" algn="just">
              <a:lnSpc>
                <a:spcPct val="120000"/>
              </a:lnSpc>
              <a:buNone/>
            </a:pPr>
            <a:r>
              <a:rPr lang="el-GR" sz="1800" dirty="0"/>
              <a:t>Κάθε </a:t>
            </a:r>
            <a:r>
              <a:rPr lang="el-GR" sz="1800" b="1" dirty="0"/>
              <a:t>συμμετέχων</a:t>
            </a:r>
            <a:r>
              <a:rPr lang="el-GR" sz="1800" dirty="0"/>
              <a:t> έχει </a:t>
            </a:r>
            <a:r>
              <a:rPr lang="el-GR" sz="1800" b="1" dirty="0"/>
              <a:t>διαφορετικά δυνατά σημεία και ανάγκες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Μια </a:t>
            </a:r>
            <a:r>
              <a:rPr lang="el-GR" sz="1800" b="1" dirty="0"/>
              <a:t>αγροτική εργασία</a:t>
            </a:r>
            <a:r>
              <a:rPr lang="el-GR" sz="1800" dirty="0"/>
              <a:t> μπορεί να </a:t>
            </a:r>
            <a:r>
              <a:rPr lang="el-GR" sz="1800" b="1" dirty="0"/>
              <a:t>προσαρμοστεί με πολλούς τρόπους</a:t>
            </a:r>
            <a:r>
              <a:rPr lang="el-GR" sz="1800" dirty="0"/>
              <a:t>, ώστε </a:t>
            </a:r>
            <a:r>
              <a:rPr lang="el-GR" sz="1800" b="1" dirty="0"/>
              <a:t>όλοι να μπορούν να συμβάλλουν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Με την </a:t>
            </a:r>
            <a:r>
              <a:rPr lang="el-GR" sz="1800" b="1" dirty="0"/>
              <a:t>προσαρμογή του χώρου, του χρόνου ή της μεθόδου</a:t>
            </a:r>
            <a:r>
              <a:rPr lang="el-GR" sz="1800" dirty="0"/>
              <a:t>, η ίδια εργασία γίνεται </a:t>
            </a:r>
            <a:r>
              <a:rPr lang="el-GR" sz="1800" b="1" dirty="0" err="1"/>
              <a:t>προσβάσιμη</a:t>
            </a:r>
            <a:r>
              <a:rPr lang="el-GR" sz="1800" b="1" dirty="0"/>
              <a:t> σε άτομα με διαφορετικές ικανότητες</a:t>
            </a:r>
            <a:r>
              <a:rPr lang="el-GR" sz="1800" dirty="0"/>
              <a:t>.</a:t>
            </a:r>
            <a:endParaRPr lang="sl-SI" sz="1800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480B4F51-36D4-5345-740A-30DDA235E831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36612" y="5013897"/>
            <a:ext cx="10039350" cy="1225538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αντιστοίχιση των εργασιών με τις ικανότητες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δεν αφορά τη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μείωση των προσδοκιών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αλλά το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άνοιγμα της πραγματικής αγροτικής εργασίας σε όλους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μέσα από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έξυπνη προσαρμογή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Slika 4" descr="Slika, ki vsebuje besede ilustracija&#10;&#10;Vsebina, ustvarjena z UI, morda ni pravilna.">
            <a:extLst>
              <a:ext uri="{FF2B5EF4-FFF2-40B4-BE49-F238E27FC236}">
                <a16:creationId xmlns:a16="http://schemas.microsoft.com/office/drawing/2014/main" id="{DF422CF8-AEC1-5118-2F4B-8C3F99D87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481" y="3684495"/>
            <a:ext cx="5708650" cy="148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5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457CC8E0-F3F5-014D-3243-06529FB96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DE00CB-F4E2-CAC6-A49D-E143A6729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164" y="142688"/>
            <a:ext cx="7841223" cy="600262"/>
          </a:xfrm>
        </p:spPr>
        <p:txBody>
          <a:bodyPr>
            <a:normAutofit/>
          </a:bodyPr>
          <a:lstStyle/>
          <a:p>
            <a:r>
              <a:rPr lang="el-GR" sz="3200" dirty="0"/>
              <a:t>Η Καθημερινή Ρουτίνα = Ασφάλεια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56F7B7A5-CE42-BB33-8AD1-4FC988B5CC4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75250" y="878541"/>
            <a:ext cx="6176962" cy="3801409"/>
          </a:xfrm>
        </p:spPr>
        <p:txBody>
          <a:bodyPr>
            <a:noAutofit/>
          </a:bodyPr>
          <a:lstStyle/>
          <a:p>
            <a:r>
              <a:rPr lang="el-GR" sz="1800" dirty="0"/>
              <a:t>Οι </a:t>
            </a:r>
            <a:r>
              <a:rPr lang="el-GR" sz="1800" b="1" dirty="0"/>
              <a:t>καθημερινές </a:t>
            </a:r>
            <a:r>
              <a:rPr lang="el-GR" sz="1800" b="1" dirty="0" err="1"/>
              <a:t>ρουτίνες</a:t>
            </a:r>
            <a:r>
              <a:rPr lang="el-GR" sz="1800" dirty="0"/>
              <a:t> είναι κάτι περισσότερο από </a:t>
            </a:r>
            <a:r>
              <a:rPr lang="el-GR" sz="1800" b="1" dirty="0"/>
              <a:t>χρονοδιαγράμματα</a:t>
            </a:r>
            <a:r>
              <a:rPr lang="el-GR" sz="1800" dirty="0"/>
              <a:t> – δημιουργούν </a:t>
            </a:r>
            <a:r>
              <a:rPr lang="el-GR" sz="1800" b="1" dirty="0"/>
              <a:t>ηρεμία, τάξη και </a:t>
            </a:r>
            <a:r>
              <a:rPr lang="el-GR" sz="1800" b="1" dirty="0" err="1"/>
              <a:t>προβλεψιμότητα</a:t>
            </a:r>
            <a:r>
              <a:rPr lang="el-GR" sz="1800" dirty="0"/>
              <a:t> στο αγρόκτημα.</a:t>
            </a:r>
            <a:br>
              <a:rPr lang="el-GR" sz="1800" dirty="0"/>
            </a:br>
            <a:r>
              <a:rPr lang="el-GR" sz="1800" dirty="0"/>
              <a:t>Για τους </a:t>
            </a:r>
            <a:r>
              <a:rPr lang="el-GR" sz="1800" b="1" dirty="0"/>
              <a:t>συμμετέχοντες</a:t>
            </a:r>
            <a:r>
              <a:rPr lang="el-GR" sz="1800" dirty="0"/>
              <a:t> που δυσκολεύονται με το </a:t>
            </a:r>
            <a:r>
              <a:rPr lang="el-GR" sz="1800" b="1" dirty="0"/>
              <a:t>άγχος, τη μνήμη ή τη συγκέντρωση</a:t>
            </a:r>
            <a:r>
              <a:rPr lang="el-GR" sz="1800" dirty="0"/>
              <a:t>, το να γνωρίζουν </a:t>
            </a:r>
            <a:r>
              <a:rPr lang="el-GR" sz="1800" b="1" dirty="0"/>
              <a:t>τι ακολουθεί</a:t>
            </a:r>
            <a:r>
              <a:rPr lang="el-GR" sz="1800" dirty="0"/>
              <a:t> μειώνει το στρες, ενισχύει την εμπιστοσύνη και </a:t>
            </a:r>
            <a:r>
              <a:rPr lang="el-GR" sz="1800" b="1" dirty="0"/>
              <a:t>επαναφέρει καλές συνήθειες</a:t>
            </a:r>
            <a:r>
              <a:rPr lang="el-GR" sz="1800" dirty="0"/>
              <a:t> όπως η </a:t>
            </a:r>
            <a:r>
              <a:rPr lang="el-GR" sz="1800" b="1" dirty="0"/>
              <a:t>συνέπεια</a:t>
            </a:r>
            <a:r>
              <a:rPr lang="el-GR" sz="1800" dirty="0"/>
              <a:t> και η </a:t>
            </a:r>
            <a:r>
              <a:rPr lang="el-GR" sz="1800" b="1" dirty="0"/>
              <a:t>ομαδική συνεργασία</a:t>
            </a:r>
            <a:r>
              <a:rPr lang="el-GR" sz="1800" dirty="0"/>
              <a:t>.</a:t>
            </a:r>
          </a:p>
          <a:p>
            <a:r>
              <a:rPr lang="el-GR" sz="1800" dirty="0"/>
              <a:t>Οι </a:t>
            </a:r>
            <a:r>
              <a:rPr lang="el-GR" sz="1800" b="1" dirty="0"/>
              <a:t>σαφείς </a:t>
            </a:r>
            <a:r>
              <a:rPr lang="el-GR" sz="1800" b="1" dirty="0" err="1"/>
              <a:t>ρουτίνες</a:t>
            </a:r>
            <a:r>
              <a:rPr lang="el-GR" sz="1800" dirty="0"/>
              <a:t> βοηθούν επίσης τους </a:t>
            </a:r>
            <a:r>
              <a:rPr lang="el-GR" sz="1800" b="1" dirty="0"/>
              <a:t>μέντορες</a:t>
            </a:r>
            <a:r>
              <a:rPr lang="el-GR" sz="1800" dirty="0"/>
              <a:t>, παρέχοντας </a:t>
            </a:r>
            <a:r>
              <a:rPr lang="el-GR" sz="1800" b="1" dirty="0"/>
              <a:t>δομή</a:t>
            </a:r>
            <a:r>
              <a:rPr lang="el-GR" sz="1800" dirty="0"/>
              <a:t>, διευκολύνοντας την </a:t>
            </a:r>
            <a:r>
              <a:rPr lang="el-GR" sz="1800" b="1" dirty="0"/>
              <a:t>επίβλεψη</a:t>
            </a:r>
            <a:r>
              <a:rPr lang="el-GR" sz="1800" dirty="0"/>
              <a:t> και επιτρέποντας να εστιάσουν περισσότερο στην </a:t>
            </a:r>
            <a:r>
              <a:rPr lang="el-GR" sz="1800" b="1" dirty="0"/>
              <a:t>ενθάρρυνση</a:t>
            </a:r>
            <a:r>
              <a:rPr lang="el-GR" sz="1800" dirty="0"/>
              <a:t> – κάτι που </a:t>
            </a:r>
            <a:r>
              <a:rPr lang="el-GR" sz="1800" b="1" dirty="0"/>
              <a:t>ενδυναμώνει την εμπιστοσύνη</a:t>
            </a:r>
            <a:r>
              <a:rPr lang="el-GR" sz="1800" dirty="0"/>
              <a:t> και δημιουργεί ένα </a:t>
            </a:r>
            <a:r>
              <a:rPr lang="el-GR" sz="1800" b="1" dirty="0"/>
              <a:t>υποστηρικτικό μαθησιακό περιβάλλον</a:t>
            </a:r>
            <a:r>
              <a:rPr lang="el-GR" sz="1800" dirty="0"/>
              <a:t>.</a:t>
            </a:r>
          </a:p>
          <a:p>
            <a:pPr marL="114300" indent="0" algn="just">
              <a:lnSpc>
                <a:spcPct val="120000"/>
              </a:lnSpc>
              <a:buNone/>
            </a:pPr>
            <a:endParaRPr lang="sl-SI" sz="1800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1D9B9AE7-C6BC-3DAB-F295-2BEF9C6BB61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5175250" y="4536141"/>
            <a:ext cx="6176962" cy="2179171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Ένα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σαφές ημερήσιο πρόγραμμα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 ενισχύει την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αίσθηση ασφάλειας και αυτοπεποίθησης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 των συμμετεχόντων και προσφέρει στους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μέντορες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 ένα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δομημένο εργαλείο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 για να </a:t>
            </a:r>
            <a:r>
              <a:rPr lang="el-GR" sz="1800" b="1" dirty="0">
                <a:solidFill>
                  <a:schemeClr val="accent6">
                    <a:lumMod val="75000"/>
                  </a:schemeClr>
                </a:solidFill>
              </a:rPr>
              <a:t>καθοδηγούν, να υποστηρίζουν και να ενθαρρύνουν</a:t>
            </a:r>
            <a:r>
              <a:rPr lang="el-GR" sz="1800" dirty="0">
                <a:solidFill>
                  <a:schemeClr val="accent6">
                    <a:lumMod val="75000"/>
                  </a:schemeClr>
                </a:solidFill>
              </a:rPr>
              <a:t> όλους αποτελεσματικά.</a:t>
            </a:r>
          </a:p>
          <a:p>
            <a:pPr marL="114300" indent="0" algn="ctr">
              <a:lnSpc>
                <a:spcPct val="120000"/>
              </a:lnSpc>
              <a:buNone/>
            </a:pP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Slika 8" descr="Slika, ki vsebuje besede besedilo, oblačila, oseba, risanka&#10;&#10;Vsebina, ustvarjena z UI, morda ni pravilna.">
            <a:extLst>
              <a:ext uri="{FF2B5EF4-FFF2-40B4-BE49-F238E27FC236}">
                <a16:creationId xmlns:a16="http://schemas.microsoft.com/office/drawing/2014/main" id="{59D70E24-C0E8-20EB-F93D-0365D71AD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582" y="1873250"/>
            <a:ext cx="2922118" cy="395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0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FC3BF44-F675-B0D6-8C71-93146652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77F36B-9776-F302-9691-E879F3BFE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612" y="-484093"/>
            <a:ext cx="7446776" cy="1244907"/>
          </a:xfrm>
        </p:spPr>
        <p:txBody>
          <a:bodyPr>
            <a:normAutofit/>
          </a:bodyPr>
          <a:lstStyle/>
          <a:p>
            <a:br>
              <a:rPr lang="el-GR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b="1" dirty="0">
                <a:solidFill>
                  <a:schemeClr val="accent6">
                    <a:lumMod val="75000"/>
                  </a:schemeClr>
                </a:solidFill>
              </a:rPr>
              <a:t>Εβδομαδιαίο πλάνο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C7A444F3-301B-0029-F316-63B50FD3372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7" y="1201271"/>
            <a:ext cx="4607701" cy="4052046"/>
          </a:xfrm>
        </p:spPr>
        <p:txBody>
          <a:bodyPr>
            <a:noAutofit/>
          </a:bodyPr>
          <a:lstStyle/>
          <a:p>
            <a:pPr marL="114300" indent="0" algn="just">
              <a:lnSpc>
                <a:spcPct val="100000"/>
              </a:lnSpc>
              <a:buNone/>
            </a:pPr>
            <a:r>
              <a:rPr lang="el-GR" sz="1800" dirty="0"/>
              <a:t>Ένα </a:t>
            </a:r>
            <a:r>
              <a:rPr lang="el-GR" sz="1800" b="1" dirty="0"/>
              <a:t>εβδομαδιαίο πρόγραμμα</a:t>
            </a:r>
            <a:r>
              <a:rPr lang="el-GR" sz="1800" dirty="0"/>
              <a:t> προσφέρει </a:t>
            </a:r>
            <a:r>
              <a:rPr lang="el-GR" sz="1800" b="1" dirty="0"/>
              <a:t>δομή για αρκετές ημέρες</a:t>
            </a:r>
            <a:r>
              <a:rPr lang="el-GR" sz="1800" dirty="0"/>
              <a:t>, ενώ ταυτόχρονα αφήνει </a:t>
            </a:r>
            <a:r>
              <a:rPr lang="el-GR" sz="1800" b="1" dirty="0"/>
              <a:t>χώρο για ευελιξία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Η </a:t>
            </a:r>
            <a:r>
              <a:rPr lang="el-GR" sz="1800" b="1" dirty="0" err="1"/>
              <a:t>προβλεψιμότητα</a:t>
            </a:r>
            <a:r>
              <a:rPr lang="el-GR" sz="1800" dirty="0"/>
              <a:t> δίνει στους </a:t>
            </a:r>
            <a:r>
              <a:rPr lang="el-GR" sz="1800" b="1" dirty="0"/>
              <a:t>συμμετέχοντες</a:t>
            </a:r>
            <a:r>
              <a:rPr lang="el-GR" sz="1800" dirty="0"/>
              <a:t> μια </a:t>
            </a:r>
            <a:r>
              <a:rPr lang="el-GR" sz="1800" b="1" dirty="0"/>
              <a:t>αίσθηση ασφάλειας</a:t>
            </a:r>
            <a:r>
              <a:rPr lang="el-GR" sz="1800" dirty="0"/>
              <a:t>, ενώ η </a:t>
            </a:r>
            <a:r>
              <a:rPr lang="el-GR" sz="1800" b="1" dirty="0"/>
              <a:t>ευελιξία</a:t>
            </a:r>
            <a:r>
              <a:rPr lang="el-GR" sz="1800" dirty="0"/>
              <a:t> επιτρέπει στους </a:t>
            </a:r>
            <a:r>
              <a:rPr lang="el-GR" sz="1800" b="1" dirty="0"/>
              <a:t>μέντορες</a:t>
            </a:r>
            <a:r>
              <a:rPr lang="el-GR" sz="1800" dirty="0"/>
              <a:t> να </a:t>
            </a:r>
            <a:r>
              <a:rPr lang="el-GR" sz="1800" b="1" dirty="0"/>
              <a:t>προσαρμόζουν τις εργασίες</a:t>
            </a:r>
            <a:r>
              <a:rPr lang="el-GR" sz="1800" dirty="0"/>
              <a:t> ανάλογα με τις </a:t>
            </a:r>
            <a:r>
              <a:rPr lang="el-GR" sz="1800" b="1" dirty="0"/>
              <a:t>καιρικές συνθήκες</a:t>
            </a:r>
            <a:r>
              <a:rPr lang="el-GR" sz="1800" dirty="0"/>
              <a:t>, τα </a:t>
            </a:r>
            <a:r>
              <a:rPr lang="el-GR" sz="1800" b="1" dirty="0"/>
              <a:t>επίπεδα ενέργειας</a:t>
            </a:r>
            <a:r>
              <a:rPr lang="el-GR" sz="1800" dirty="0"/>
              <a:t> και τις </a:t>
            </a:r>
            <a:r>
              <a:rPr lang="el-GR" sz="1800" b="1" dirty="0"/>
              <a:t>ατομικές ανάγκες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Μικρές </a:t>
            </a:r>
            <a:r>
              <a:rPr lang="el-GR" sz="1800" b="1" dirty="0"/>
              <a:t>παραλλαγές</a:t>
            </a:r>
            <a:r>
              <a:rPr lang="el-GR" sz="1800" dirty="0"/>
              <a:t> κρατούν τις δραστηριότητες </a:t>
            </a:r>
            <a:r>
              <a:rPr lang="el-GR" sz="1800" b="1" dirty="0"/>
              <a:t>ενδιαφέρουσες</a:t>
            </a:r>
            <a:r>
              <a:rPr lang="el-GR" sz="1800" dirty="0"/>
              <a:t>, ενώ τα </a:t>
            </a:r>
            <a:r>
              <a:rPr lang="el-GR" sz="1800" b="1" dirty="0"/>
              <a:t>τακτικά ομαδικά τελετουργικά</a:t>
            </a:r>
            <a:r>
              <a:rPr lang="el-GR" sz="1800" dirty="0"/>
              <a:t> ενισχύουν την </a:t>
            </a:r>
            <a:r>
              <a:rPr lang="el-GR" sz="1800" b="1" dirty="0"/>
              <a:t>αίσθηση του </a:t>
            </a:r>
            <a:r>
              <a:rPr lang="el-GR" sz="1800" b="1" dirty="0" err="1"/>
              <a:t>ανήκειν</a:t>
            </a:r>
            <a:r>
              <a:rPr lang="el-GR" sz="1800" dirty="0"/>
              <a:t> και τη </a:t>
            </a:r>
            <a:r>
              <a:rPr lang="el-GR" sz="1800" b="1" dirty="0"/>
              <a:t>συλλογική ταυτότητα</a:t>
            </a:r>
            <a:r>
              <a:rPr lang="el-GR" sz="1800" dirty="0"/>
              <a:t> μέσα στο αγρόκτημα.</a:t>
            </a:r>
            <a:endParaRPr lang="sl-SI" sz="1800" b="1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6929951A-0575-1804-2AEF-061A361BC9DA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39786" y="5091952"/>
            <a:ext cx="10512425" cy="1230143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Ένα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εβδομαδιαίο πρόγραμμα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ισορροπεί ανάμεσα στη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δομή και την ευελιξία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– προσφέρει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σταθερότητα στους συμμετέχοντες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προσαρμοστικότητα στους μέντορες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και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τελετουργίες που ενισχύουν την κοινότητα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5" name="Slika 4" descr="Slika, ki vsebuje besede besedilo, posnetek zaslona, risanka, oblačila&#10;&#10;Vsebina, ustvarjena z UI, morda ni pravilna.">
            <a:extLst>
              <a:ext uri="{FF2B5EF4-FFF2-40B4-BE49-F238E27FC236}">
                <a16:creationId xmlns:a16="http://schemas.microsoft.com/office/drawing/2014/main" id="{285D5D6F-45FB-F8A8-3227-D291E7ACC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1829593"/>
            <a:ext cx="5256211" cy="274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27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5022FBD-3E23-B86E-1C12-8BE47855C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118816B-D075-D1C6-A0C7-3502B4FD5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1788" y="365125"/>
            <a:ext cx="8253600" cy="190687"/>
          </a:xfrm>
        </p:spPr>
        <p:txBody>
          <a:bodyPr>
            <a:normAutofit fontScale="90000"/>
          </a:bodyPr>
          <a:lstStyle/>
          <a:p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sl-SI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l-GR" sz="3200" b="1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l-GR" sz="3600" dirty="0">
                <a:solidFill>
                  <a:schemeClr val="accent6">
                    <a:lumMod val="75000"/>
                  </a:schemeClr>
                </a:solidFill>
              </a:rPr>
              <a:t>Διαχείριση Κινδύνου: 3 Επίπεδα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25E508ED-5354-DC19-215C-07CE608E9F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6611" y="1251625"/>
            <a:ext cx="5616173" cy="3483183"/>
          </a:xfrm>
        </p:spPr>
        <p:txBody>
          <a:bodyPr>
            <a:noAutofit/>
          </a:bodyPr>
          <a:lstStyle/>
          <a:p>
            <a:pPr marL="114300" indent="0" algn="just">
              <a:lnSpc>
                <a:spcPct val="100000"/>
              </a:lnSpc>
              <a:buNone/>
            </a:pPr>
            <a:r>
              <a:rPr lang="el-GR" sz="1800" dirty="0"/>
              <a:t>Η </a:t>
            </a:r>
            <a:r>
              <a:rPr lang="el-GR" sz="1800" b="1" dirty="0"/>
              <a:t>διαχείριση κινδύνου</a:t>
            </a:r>
            <a:r>
              <a:rPr lang="el-GR" sz="1800" dirty="0"/>
              <a:t> σε μια </a:t>
            </a:r>
            <a:r>
              <a:rPr lang="el-GR" sz="1800" b="1" dirty="0"/>
              <a:t>κοινωνική φάρμα</a:t>
            </a:r>
            <a:r>
              <a:rPr lang="el-GR" sz="1800" dirty="0"/>
              <a:t> δεν αφορά την </a:t>
            </a:r>
            <a:r>
              <a:rPr lang="el-GR" sz="1800" b="1" dirty="0"/>
              <a:t>εξάλειψη όλων των προκλήσεων</a:t>
            </a:r>
            <a:r>
              <a:rPr lang="el-GR" sz="1800" dirty="0"/>
              <a:t>, αλλά τη </a:t>
            </a:r>
            <a:r>
              <a:rPr lang="el-GR" sz="1800" b="1" dirty="0"/>
              <a:t>δημιουργία εργασίας που είναι ουσιαστική και ασφαλής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Οι </a:t>
            </a:r>
            <a:r>
              <a:rPr lang="el-GR" sz="1800" b="1" dirty="0"/>
              <a:t>ευάλωτες ομάδες</a:t>
            </a:r>
            <a:r>
              <a:rPr lang="el-GR" sz="1800" dirty="0"/>
              <a:t> μπορεί να αντιμετωπίζουν </a:t>
            </a:r>
            <a:r>
              <a:rPr lang="el-GR" sz="1800" b="1" dirty="0"/>
              <a:t>σωματικούς περιορισμούς</a:t>
            </a:r>
            <a:r>
              <a:rPr lang="el-GR" sz="1800" dirty="0"/>
              <a:t>, </a:t>
            </a:r>
            <a:r>
              <a:rPr lang="el-GR" sz="1800" b="1" dirty="0"/>
              <a:t>συναισθηματικό στρες</a:t>
            </a:r>
            <a:r>
              <a:rPr lang="el-GR" sz="1800" dirty="0"/>
              <a:t> ή </a:t>
            </a:r>
            <a:r>
              <a:rPr lang="el-GR" sz="1800" b="1" dirty="0"/>
              <a:t>σύγχυση</a:t>
            </a:r>
            <a:r>
              <a:rPr lang="el-GR" sz="1800" dirty="0"/>
              <a:t> σε νέα περιβάλλοντα.</a:t>
            </a:r>
            <a:br>
              <a:rPr lang="el-GR" sz="1800" dirty="0"/>
            </a:br>
            <a:r>
              <a:rPr lang="el-GR" sz="1800" dirty="0"/>
              <a:t>Με την </a:t>
            </a:r>
            <a:r>
              <a:rPr lang="el-GR" sz="1800" b="1" dirty="0"/>
              <a:t>αντιμετώπιση αυτών των κινδύνων σε τρία επίπεδα</a:t>
            </a:r>
            <a:r>
              <a:rPr lang="el-GR" sz="1800" dirty="0"/>
              <a:t> – </a:t>
            </a:r>
            <a:r>
              <a:rPr lang="el-GR" sz="1800" b="1" dirty="0"/>
              <a:t>σωματικό, συναισθηματικό και οργανωτικό</a:t>
            </a:r>
            <a:r>
              <a:rPr lang="el-GR" sz="1800" dirty="0"/>
              <a:t> – οι φάρμες δημιουργούν έναν </a:t>
            </a:r>
            <a:r>
              <a:rPr lang="el-GR" sz="1800" b="1" dirty="0"/>
              <a:t>ασφαλή και υποστηρικτικό χώρο</a:t>
            </a:r>
            <a:r>
              <a:rPr lang="el-GR" sz="1800" dirty="0"/>
              <a:t>, όπου </a:t>
            </a:r>
            <a:r>
              <a:rPr lang="el-GR" sz="1800" b="1" dirty="0"/>
              <a:t>όλοι μπορούν να συμβάλλουν χωρίς φόβο</a:t>
            </a:r>
            <a:r>
              <a:rPr lang="el-GR" sz="1800" dirty="0"/>
              <a:t>.</a:t>
            </a:r>
            <a:endParaRPr lang="sl-SI" sz="1800" b="1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9D7CD840-80B8-E448-9147-B9B86D1C0FFD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42963" y="4734808"/>
            <a:ext cx="10512425" cy="1758067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20000"/>
              </a:lnSpc>
              <a:buNone/>
            </a:pP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ασφάλεια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είναι το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θεμέλιο της ένταξης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– όταν οι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κίνδυνοι διαχειρίζονται σωστά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οι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συμμετέχοντες νιώθουν αυτοπεποίθηση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οι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οικογένειες εμπιστεύονται τη φάρμα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και οι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μέντορες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μπορούν να επικεντρωθούν στην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καθοδήγηση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αντί στην αντιμετώπιση εκτάκτων καταστάσεων.</a:t>
            </a:r>
            <a:endParaRPr lang="sl-SI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Slika 8" descr="Slika, ki vsebuje besede besedilo, pisava, logotip&#10;&#10;Vsebina, ustvarjena z UI, morda ni pravilna.">
            <a:extLst>
              <a:ext uri="{FF2B5EF4-FFF2-40B4-BE49-F238E27FC236}">
                <a16:creationId xmlns:a16="http://schemas.microsoft.com/office/drawing/2014/main" id="{8902E05A-D5B4-2616-CFE5-3B31F86FF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637" y="1251625"/>
            <a:ext cx="3483183" cy="34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10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5F272F22-C4DC-6F5B-0203-3DE4FFD33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F8E822-F476-E0FB-8061-A442EC1E6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482" y="-179294"/>
            <a:ext cx="7159906" cy="1541930"/>
          </a:xfrm>
        </p:spPr>
        <p:txBody>
          <a:bodyPr>
            <a:normAutofit/>
          </a:bodyPr>
          <a:lstStyle/>
          <a:p>
            <a:r>
              <a:rPr lang="el-GR" sz="3600" dirty="0">
                <a:solidFill>
                  <a:schemeClr val="accent6">
                    <a:lumMod val="75000"/>
                  </a:schemeClr>
                </a:solidFill>
              </a:rPr>
              <a:t>Άσκηση: Σκέψου και Προσαρμόσου</a:t>
            </a:r>
            <a:endParaRPr lang="sl-SI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D7F69E4-4133-FD6C-67CC-A6F5DBF80CD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1564121"/>
            <a:ext cx="4439089" cy="3378937"/>
          </a:xfrm>
        </p:spPr>
        <p:txBody>
          <a:bodyPr>
            <a:noAutofit/>
          </a:bodyPr>
          <a:lstStyle/>
          <a:p>
            <a:r>
              <a:rPr lang="el-GR" sz="1800" b="1" dirty="0"/>
              <a:t>Επίλεξε μία τρέχουσα αγροτική εργασία.</a:t>
            </a:r>
            <a:br>
              <a:rPr lang="el-GR" sz="1800" dirty="0"/>
            </a:br>
            <a:r>
              <a:rPr lang="el-GR" sz="1800" b="1" dirty="0" err="1"/>
              <a:t>Προσαρμόσε</a:t>
            </a:r>
            <a:r>
              <a:rPr lang="el-GR" sz="1800" b="1" dirty="0"/>
              <a:t> την για:</a:t>
            </a:r>
            <a:endParaRPr lang="el-GR" sz="1800" dirty="0"/>
          </a:p>
          <a:p>
            <a:r>
              <a:rPr lang="el-GR" sz="1800" dirty="0"/>
              <a:t>Χαμηλή αντοχή</a:t>
            </a:r>
          </a:p>
          <a:p>
            <a:r>
              <a:rPr lang="el-GR" sz="1800" dirty="0"/>
              <a:t>Μικρή διάρκεια συγκέντρωσης</a:t>
            </a:r>
          </a:p>
          <a:p>
            <a:r>
              <a:rPr lang="el-GR" sz="1800" dirty="0"/>
              <a:t>Έλλειψη αγροτικής εμπειρίας</a:t>
            </a:r>
          </a:p>
          <a:p>
            <a:r>
              <a:rPr lang="el-GR" sz="1800" b="1" dirty="0"/>
              <a:t>Συζήτησε σε ζευγάρια:</a:t>
            </a:r>
            <a:endParaRPr lang="el-GR" sz="1800" dirty="0"/>
          </a:p>
          <a:p>
            <a:r>
              <a:rPr lang="el-GR" sz="1800" dirty="0"/>
              <a:t>Τι </a:t>
            </a:r>
            <a:r>
              <a:rPr lang="el-GR" sz="1800" b="1" dirty="0"/>
              <a:t>παραμένει το ίδιο</a:t>
            </a:r>
            <a:r>
              <a:rPr lang="el-GR" sz="1800" dirty="0"/>
              <a:t>;</a:t>
            </a:r>
          </a:p>
          <a:p>
            <a:r>
              <a:rPr lang="el-GR" sz="1800" dirty="0"/>
              <a:t>Τι </a:t>
            </a:r>
            <a:r>
              <a:rPr lang="el-GR" sz="1800" b="1" dirty="0"/>
              <a:t>αλλάζει</a:t>
            </a:r>
            <a:r>
              <a:rPr lang="el-GR" sz="1800" dirty="0"/>
              <a:t>;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B9304BF7-612C-8ADA-C570-EFD97733DFF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90632" y="5144543"/>
            <a:ext cx="10661580" cy="1041104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Αυτή 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δραστηριότητα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συγκεντρώνει τις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κύριες κατευθύνσεις του Μαθήματος 1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– τη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δημιουργία μιας αγροτικής εργασίας χωρίς αποκλεισμούς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ασφαλούς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και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ουσιαστικής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όπου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όλοι μπορούν να συμβάλλουν και να εξελιχθούν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8" name="Označba mesta besedila 3">
            <a:extLst>
              <a:ext uri="{FF2B5EF4-FFF2-40B4-BE49-F238E27FC236}">
                <a16:creationId xmlns:a16="http://schemas.microsoft.com/office/drawing/2014/main" id="{497489FE-4D22-8F7A-3F0A-60DEFF80E7A9}"/>
              </a:ext>
            </a:extLst>
          </p:cNvPr>
          <p:cNvSpPr txBox="1">
            <a:spLocks/>
          </p:cNvSpPr>
          <p:nvPr/>
        </p:nvSpPr>
        <p:spPr>
          <a:xfrm>
            <a:off x="5573929" y="1237129"/>
            <a:ext cx="5778283" cy="3705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sz="1800" dirty="0"/>
              <a:t>Με αυτή την </a:t>
            </a:r>
            <a:r>
              <a:rPr lang="el-GR" sz="1800" b="1" dirty="0"/>
              <a:t>άσκηση</a:t>
            </a:r>
            <a:r>
              <a:rPr lang="el-GR" sz="1800" dirty="0"/>
              <a:t>, οι συμμετέχοντες </a:t>
            </a:r>
            <a:r>
              <a:rPr lang="el-GR" sz="1800" b="1" dirty="0"/>
              <a:t>εφαρμόζουν στην πράξη</a:t>
            </a:r>
            <a:r>
              <a:rPr lang="el-GR" sz="1800" dirty="0"/>
              <a:t> τις βασικές ιδέες του </a:t>
            </a:r>
            <a:r>
              <a:rPr lang="el-GR" sz="1800" b="1" dirty="0"/>
              <a:t>Μαθήματος 1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Έμαθαν πώς να:</a:t>
            </a:r>
          </a:p>
          <a:p>
            <a:r>
              <a:rPr lang="el-GR" sz="1800" b="1" dirty="0"/>
              <a:t>παρατηρούν και αξιολογούν</a:t>
            </a:r>
            <a:r>
              <a:rPr lang="el-GR" sz="1800" dirty="0"/>
              <a:t> διαφορετικές ανάγκες και ικανότητες,</a:t>
            </a:r>
          </a:p>
          <a:p>
            <a:r>
              <a:rPr lang="el-GR" sz="1800" b="1" dirty="0"/>
              <a:t>προσαρμόζουν πραγματικές αγροτικές εργασίες</a:t>
            </a:r>
            <a:r>
              <a:rPr lang="el-GR" sz="1800" dirty="0"/>
              <a:t> σε </a:t>
            </a:r>
            <a:r>
              <a:rPr lang="el-GR" sz="1800" b="1" dirty="0" err="1"/>
              <a:t>διαχειρίσιμα</a:t>
            </a:r>
            <a:r>
              <a:rPr lang="el-GR" sz="1800" b="1" dirty="0"/>
              <a:t> βήματα</a:t>
            </a:r>
            <a:r>
              <a:rPr lang="el-GR" sz="1800" dirty="0"/>
              <a:t>,</a:t>
            </a:r>
          </a:p>
          <a:p>
            <a:r>
              <a:rPr lang="el-GR" sz="1800" b="1" dirty="0"/>
              <a:t>αντιστοιχίζουν συμμετέχοντες</a:t>
            </a:r>
            <a:r>
              <a:rPr lang="el-GR" sz="1800" dirty="0"/>
              <a:t> με </a:t>
            </a:r>
            <a:r>
              <a:rPr lang="el-GR" sz="1800" b="1" dirty="0"/>
              <a:t>κατάλληλους ρόλους</a:t>
            </a:r>
            <a:r>
              <a:rPr lang="el-GR" sz="1800" dirty="0"/>
              <a:t>,</a:t>
            </a:r>
          </a:p>
          <a:p>
            <a:r>
              <a:rPr lang="el-GR" sz="1800" b="1" dirty="0"/>
              <a:t>σχεδιάζουν σαφείς </a:t>
            </a:r>
            <a:r>
              <a:rPr lang="el-GR" sz="1800" b="1" dirty="0" err="1"/>
              <a:t>ρουτίνες</a:t>
            </a:r>
            <a:r>
              <a:rPr lang="el-GR" sz="1800" dirty="0"/>
              <a:t> και </a:t>
            </a:r>
            <a:r>
              <a:rPr lang="el-GR" sz="1800" b="1" dirty="0"/>
              <a:t>οπτικές οδηγίες</a:t>
            </a:r>
            <a:r>
              <a:rPr lang="el-GR" sz="1800" dirty="0"/>
              <a:t>,</a:t>
            </a:r>
          </a:p>
          <a:p>
            <a:r>
              <a:rPr lang="el-GR" sz="1800" b="1" dirty="0"/>
              <a:t>εξασφαλίζουν την ασφάλεια</a:t>
            </a:r>
            <a:r>
              <a:rPr lang="el-GR" sz="1800" dirty="0"/>
              <a:t> μέσω </a:t>
            </a:r>
            <a:r>
              <a:rPr lang="el-GR" sz="1800" b="1" dirty="0"/>
              <a:t>προσεκτικών προσαρμογών</a:t>
            </a:r>
            <a:r>
              <a:rPr lang="el-G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5687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9B10C131-FA54-D044-1D30-825954A69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24EA14-3FBB-3094-6EF5-09368FFFB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412" y="-376517"/>
            <a:ext cx="8665976" cy="1909348"/>
          </a:xfrm>
        </p:spPr>
        <p:txBody>
          <a:bodyPr>
            <a:normAutofit/>
          </a:bodyPr>
          <a:lstStyle/>
          <a:p>
            <a:r>
              <a:rPr lang="el-GR" sz="3600" dirty="0"/>
              <a:t>Εργαλεία που Μπορείς να Χρησιμοποιήσεις από Αύριο</a:t>
            </a:r>
            <a:endParaRPr lang="sl-SI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AC59BEB-DBB3-CB3A-42F5-2DC7EDD65AD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2817" y="1624535"/>
            <a:ext cx="10616219" cy="1333818"/>
          </a:xfrm>
        </p:spPr>
        <p:txBody>
          <a:bodyPr>
            <a:noAutofit/>
          </a:bodyPr>
          <a:lstStyle/>
          <a:p>
            <a:pPr marL="114300" indent="0" algn="just">
              <a:lnSpc>
                <a:spcPct val="100000"/>
              </a:lnSpc>
              <a:buNone/>
            </a:pPr>
            <a:r>
              <a:rPr lang="el-GR" sz="1800" dirty="0"/>
              <a:t>Η </a:t>
            </a:r>
            <a:r>
              <a:rPr lang="el-GR" sz="1800" b="1" dirty="0"/>
              <a:t>προσαρμογή των αγροτικών εργασιών</a:t>
            </a:r>
            <a:r>
              <a:rPr lang="el-GR" sz="1800" dirty="0"/>
              <a:t> γίνεται πιο εύκολη όταν έχουμε στη διάθεσή μας </a:t>
            </a:r>
            <a:r>
              <a:rPr lang="el-GR" sz="1800" b="1" dirty="0"/>
              <a:t>απλά και πρακτικά εργαλεία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Αυτά τα εργαλεία βοηθούν τους </a:t>
            </a:r>
            <a:r>
              <a:rPr lang="el-GR" sz="1800" b="1" dirty="0"/>
              <a:t>μέντορες</a:t>
            </a:r>
            <a:r>
              <a:rPr lang="el-GR" sz="1800" dirty="0"/>
              <a:t> να </a:t>
            </a:r>
            <a:r>
              <a:rPr lang="el-GR" sz="1800" b="1" dirty="0"/>
              <a:t>παραμένουν οργανωμένοι</a:t>
            </a:r>
            <a:r>
              <a:rPr lang="el-GR" sz="1800" dirty="0"/>
              <a:t>, να </a:t>
            </a:r>
            <a:r>
              <a:rPr lang="el-GR" sz="1800" b="1" dirty="0"/>
              <a:t>υποστηρίζουν τους συμμετέχοντες με σαφήνεια</a:t>
            </a:r>
            <a:r>
              <a:rPr lang="el-GR" sz="1800" dirty="0"/>
              <a:t> και να </a:t>
            </a:r>
            <a:r>
              <a:rPr lang="el-GR" sz="1800" b="1" dirty="0"/>
              <a:t>καθιστούν την πρόοδο ορατή</a:t>
            </a:r>
            <a:r>
              <a:rPr lang="el-GR" sz="1800" dirty="0"/>
              <a:t>.</a:t>
            </a:r>
            <a:br>
              <a:rPr lang="el-GR" sz="1800" dirty="0"/>
            </a:br>
            <a:r>
              <a:rPr lang="el-GR" sz="1800" dirty="0"/>
              <a:t>Είναι </a:t>
            </a:r>
            <a:r>
              <a:rPr lang="el-GR" sz="1800" b="1" dirty="0"/>
              <a:t>έτοιμα προς χρήση</a:t>
            </a:r>
            <a:r>
              <a:rPr lang="el-GR" sz="1800" dirty="0"/>
              <a:t> και μπορούν να </a:t>
            </a:r>
            <a:r>
              <a:rPr lang="el-GR" sz="1800" b="1" dirty="0"/>
              <a:t>προσαρμοστούν σε οποιοδήποτε αγροτικό περιβάλλον</a:t>
            </a:r>
            <a:r>
              <a:rPr lang="el-GR" sz="1800" dirty="0"/>
              <a:t>.</a:t>
            </a:r>
            <a:endParaRPr lang="sl-SI" sz="1800" b="1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64B064C6-F68D-1E18-F5BB-0640E7D7E03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836612" y="5059210"/>
            <a:ext cx="10512425" cy="1049072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Με τα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κατάλληλα εργαλεία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ένταξη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 δεν είναι περίπλοκη – γίνεται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μέρος της καθημερινής ζωής του αγροκτήματος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, καθιστώντας την εργασία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πιο ασφαλή, πιο ξεκάθαρη και πιο παρακινητική για όλους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5" name="Slika 4" descr="Slika, ki vsebuje besede besedilo, pisava, zelena, oblikovanje&#10;&#10;Vsebina, ustvarjena z UI, morda ni pravilna.">
            <a:extLst>
              <a:ext uri="{FF2B5EF4-FFF2-40B4-BE49-F238E27FC236}">
                <a16:creationId xmlns:a16="http://schemas.microsoft.com/office/drawing/2014/main" id="{46D72904-5CBD-5A8D-985C-DDB2FB33A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240" y="3631396"/>
            <a:ext cx="6653719" cy="153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17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>
          <a:extLst>
            <a:ext uri="{FF2B5EF4-FFF2-40B4-BE49-F238E27FC236}">
              <a16:creationId xmlns:a16="http://schemas.microsoft.com/office/drawing/2014/main" id="{2AF2477D-255A-A34E-5801-A4519EFD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865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1284</Words>
  <Application>Microsoft Office PowerPoint</Application>
  <PresentationFormat>Ευρεία οθόνη</PresentationFormat>
  <Paragraphs>54</Paragraphs>
  <Slides>15</Slides>
  <Notes>15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6" baseType="lpstr">
      <vt:lpstr>Office Theme</vt:lpstr>
      <vt:lpstr>Παρουσίαση του PowerPoint</vt:lpstr>
      <vt:lpstr>Μάθημα 1: Σχεδιασμός και Προσαρμογή Αγροτικών Εργασιών</vt:lpstr>
      <vt:lpstr>Γιατί να προσαρμόσουμε;</vt:lpstr>
      <vt:lpstr>Ποιους Υποδεχόμαστε</vt:lpstr>
      <vt:lpstr>  Αξιολόγηση: 4 Οπτικές</vt:lpstr>
      <vt:lpstr>Γρήγορες Εκκινήσεις Αξιολόγησης</vt:lpstr>
      <vt:lpstr>Το Φάσμα των Εργασιών</vt:lpstr>
      <vt:lpstr> Πίνακας Αντιστοίχισης (Μικροεργαλείο)</vt:lpstr>
      <vt:lpstr>  Οι Οπτικές Οδηγίες Κερδίζουν</vt:lpstr>
      <vt:lpstr>Η Καθημερινή Ρουτίνα = Ασφάλεια</vt:lpstr>
      <vt:lpstr> Εβδομαδιαίο πλάνο</vt:lpstr>
      <vt:lpstr>          Διαχείριση Κινδύνου: 3 Επίπεδα</vt:lpstr>
      <vt:lpstr>Άσκηση: Σκέψου και Προσαρμόσου</vt:lpstr>
      <vt:lpstr>Εργαλεία που Μπορείς να Χρησιμοποιήσεις από Αύριο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Katja Sedonja</dc:creator>
  <cp:lastModifiedBy>Giorgos Grapsas</cp:lastModifiedBy>
  <cp:revision>14</cp:revision>
  <dcterms:modified xsi:type="dcterms:W3CDTF">2025-12-19T08:29:38Z</dcterms:modified>
</cp:coreProperties>
</file>