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3" r:id="rId6"/>
    <p:sldId id="268" r:id="rId7"/>
    <p:sldId id="269" r:id="rId8"/>
    <p:sldId id="270" r:id="rId9"/>
    <p:sldId id="271" r:id="rId10"/>
    <p:sldId id="273" r:id="rId11"/>
    <p:sldId id="274" r:id="rId12"/>
    <p:sldId id="275" r:id="rId13"/>
    <p:sldId id="277" r:id="rId14"/>
    <p:sldId id="276" r:id="rId15"/>
    <p:sldId id="280" r:id="rId16"/>
    <p:sldId id="279" r:id="rId17"/>
    <p:sldId id="281" r:id="rId18"/>
    <p:sldId id="282" r:id="rId19"/>
    <p:sldId id="283" r:id="rId20"/>
    <p:sldId id="266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A3FC8A8-8AB0-49C0-856B-4A6844B36400}">
  <a:tblStyle styleId="{BA3FC8A8-8AB0-49C0-856B-4A6844B3640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789ED28-2B51-487C-6B5F-9C7A4902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7BA60FA3-824C-9FE1-1757-B03F65915E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851EA17-22F9-89F6-EE90-4C75FB4B2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01750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0DF58231-1C4A-22B7-E52A-BAA8BDE7F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DC5DE5A2-A74D-49FD-BDB3-19287CAB3A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B136288-E731-942F-4B73-00B1A23420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5713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31BC6241-AFED-13CF-061D-DD9E702BB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F83DA56-DBE0-F571-574C-89397EC21B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5728599-093D-EEB8-CF2F-136428D5EE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8634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58E1F784-973D-828E-C805-87D8C7838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0167DA88-7FF5-9C8A-C074-77B64A40F0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074E52C5-2D04-6C81-9144-6D591A88E1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9976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5694E42A-6BD2-A472-6EF3-A591D9DAB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F311A693-F640-1A3F-D9B2-552214B884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64A7CAE2-7282-F5C1-1B0B-F19925F589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8742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76F2C9A5-73A2-4513-3D7A-DD5C3CA67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976AE831-FEE9-395C-0B57-EB68051271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3A608A43-4349-68FE-4858-EF428676D8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44587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F5B6A14A-9696-58F4-94E2-4CA468473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DB62EDA8-22E1-A4A5-E510-E56299CF00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A2401C05-953E-3AD9-B8E2-96E83CE98E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007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4A47ADB-ED1E-205F-1822-E6AAD953F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F3FD868C-F550-95B4-8934-4177CB8C38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E203282F-F920-3AA1-F38C-32EC57A3CE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1411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F1E3F845-E08C-110C-E101-2BC30895F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117BA775-C2CA-C206-62D1-8057E04114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A7B08B8-A8E0-D21F-63E7-5AFB900DAD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1356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9E09244-8343-84B8-2E15-441DB2B23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F30A50CC-F45B-93AF-C9CB-A4C1F41C47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95891C9-010F-A567-946D-F527D02F57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2481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D510EADF-DD1D-4D3D-126F-8FFCAF299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E23CC7C1-7DED-F07D-9D0F-DDA29FF7AF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7B50169-C5F9-F427-0261-F5804A5776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7950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C7F9A80-3879-B4B1-F9F6-0B369E6BC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2BA4BB4E-C786-29DA-0B74-E198534B9F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F5BE9EC-3836-4F2E-7A49-AE36C7E124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55040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770B9F23-4F37-246A-DFF4-0C6F696CA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BC2ABCE6-4AF7-1AB7-FC19-C67BC8F718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0EA4E995-A8E1-0EE3-0D35-0304C9D47F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248326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10F78C78-AF1A-E6FA-6840-C66CF70C9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12EE8D3B-AE3C-0A7E-2560-51188880D5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003A3C11-FBC9-FA33-6577-E030910E6F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37955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FED358F2-55E4-851D-EE0A-25A5CA23B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AC9EE013-7BB6-0CD6-0F48-F347BE2409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8FD6700F-963C-F12F-906D-A7BE0E0C4C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35827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B85DB27A-EBBB-2F5C-88B0-EF35C6127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CBEE0E3D-C323-61CE-F605-2BEADB9700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3D03831A-ADC8-A562-AFC5-9425C50395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3832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FD4A69A7-5297-9E07-BD30-F61E9DBD2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60EF2935-9AC3-959A-CBAB-DA07BD3D4C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46EE3DF5-BB39-B8D0-882D-FFC605FF0B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993791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D3CF9BF-AE9E-40F4-6D91-03949FDB5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636F9E05-4D78-95A4-A687-0116E2249F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F32EDEB-B340-716E-A8CA-360C8D0D59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2028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E9A90D-99D8-5CE1-292A-C420A1A51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95718"/>
            <a:ext cx="9144000" cy="302708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Μάθημα 2</a:t>
            </a:r>
            <a:r>
              <a:rPr lang="el-GR" dirty="0"/>
              <a:t>: </a:t>
            </a:r>
            <a:br>
              <a:rPr lang="el-GR" dirty="0"/>
            </a:br>
            <a:r>
              <a:rPr lang="el-GR" dirty="0"/>
              <a:t>Ανάπτυξη Έντονων και Συμπεριληπτικών Εργασιακών Περιβαλλόντων</a:t>
            </a:r>
            <a:endParaRPr lang="sl-S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55BD0B1-ED73-BDF1-A0EF-4D38C989F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slov 15">
            <a:extLst>
              <a:ext uri="{FF2B5EF4-FFF2-40B4-BE49-F238E27FC236}">
                <a16:creationId xmlns:a16="http://schemas.microsoft.com/office/drawing/2014/main" id="{7677913D-1688-14FB-3F0D-0D323DED4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3082"/>
            <a:ext cx="5497512" cy="1595718"/>
          </a:xfrm>
        </p:spPr>
        <p:txBody>
          <a:bodyPr/>
          <a:lstStyle/>
          <a:p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Αρχές της Ένταξης στις Φάρμες</a:t>
            </a:r>
            <a:endParaRPr lang="sl-SI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Označba mesta besedila 8">
            <a:extLst>
              <a:ext uri="{FF2B5EF4-FFF2-40B4-BE49-F238E27FC236}">
                <a16:creationId xmlns:a16="http://schemas.microsoft.com/office/drawing/2014/main" id="{077F6096-1E44-068F-E304-9B163F8B81E7}"/>
              </a:ext>
            </a:extLst>
          </p:cNvPr>
          <p:cNvSpPr txBox="1">
            <a:spLocks/>
          </p:cNvSpPr>
          <p:nvPr/>
        </p:nvSpPr>
        <p:spPr>
          <a:xfrm>
            <a:off x="7562851" y="2260206"/>
            <a:ext cx="3789361" cy="333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l-GR" sz="2400" dirty="0">
                <a:solidFill>
                  <a:schemeClr val="accent6">
                    <a:lumMod val="75000"/>
                  </a:schemeClr>
                </a:solidFill>
              </a:rPr>
              <a:t>Οι 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συμπεριληπτικές φάρμες</a:t>
            </a:r>
            <a:r>
              <a:rPr lang="el-GR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χτίζουν εμπιστοσύνη</a:t>
            </a:r>
            <a:r>
              <a:rPr lang="el-GR" sz="2400" dirty="0">
                <a:solidFill>
                  <a:schemeClr val="accent6">
                    <a:lumMod val="75000"/>
                  </a:schemeClr>
                </a:solidFill>
              </a:rPr>
              <a:t> με τις 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οικογένειες</a:t>
            </a:r>
            <a:r>
              <a:rPr lang="el-GR" sz="2400" dirty="0">
                <a:solidFill>
                  <a:schemeClr val="accent6">
                    <a:lumMod val="75000"/>
                  </a:schemeClr>
                </a:solidFill>
              </a:rPr>
              <a:t>, τους 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κοινωνικούς λειτουργούς</a:t>
            </a:r>
            <a:r>
              <a:rPr lang="el-GR" sz="2400" dirty="0">
                <a:solidFill>
                  <a:schemeClr val="accent6">
                    <a:lumMod val="75000"/>
                  </a:schemeClr>
                </a:solidFill>
              </a:rPr>
              <a:t> και τις 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τοπικές κοινότητες</a:t>
            </a:r>
            <a:r>
              <a:rPr lang="el-GR" sz="2400" dirty="0">
                <a:solidFill>
                  <a:schemeClr val="accent6">
                    <a:lumMod val="75000"/>
                  </a:schemeClr>
                </a:solidFill>
              </a:rPr>
              <a:t>, διασφαλίζοντας έτσι τη 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βιωσιμότητά τους</a:t>
            </a:r>
            <a:r>
              <a:rPr lang="el-GR" sz="24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algn="ctr">
              <a:lnSpc>
                <a:spcPct val="100000"/>
              </a:lnSpc>
            </a:pP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B40A0C-30E6-0BF1-6D14-C1631511B0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9788" y="2091956"/>
            <a:ext cx="6223000" cy="378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dirty="0"/>
              <a:t>Η </a:t>
            </a:r>
            <a:r>
              <a:rPr lang="el-GR" sz="1800" b="1" dirty="0"/>
              <a:t>ένταξη</a:t>
            </a:r>
            <a:r>
              <a:rPr lang="el-GR" sz="1800" dirty="0"/>
              <a:t> ξεπερνά την </a:t>
            </a:r>
            <a:r>
              <a:rPr lang="el-GR" sz="1800" b="1" dirty="0"/>
              <a:t>απλή φυσική πρόσβαση</a:t>
            </a:r>
            <a:r>
              <a:rPr lang="el-GR" sz="1800" dirty="0"/>
              <a:t> → σημαίνει </a:t>
            </a:r>
            <a:r>
              <a:rPr lang="el-GR" sz="1800" b="1" dirty="0"/>
              <a:t>πλήρη συμμετοχή και σεβασμό</a:t>
            </a:r>
            <a:r>
              <a:rPr lang="el-GR" sz="1800" dirty="0"/>
              <a:t>.</a:t>
            </a:r>
          </a:p>
          <a:p>
            <a:r>
              <a:rPr lang="el-GR" sz="1800" dirty="0"/>
              <a:t>Μια </a:t>
            </a:r>
            <a:r>
              <a:rPr lang="el-GR" sz="1800" b="1" dirty="0"/>
              <a:t>πραγματικά συμπεριληπτική φάρμα</a:t>
            </a:r>
            <a:r>
              <a:rPr lang="el-GR" sz="1800" dirty="0"/>
              <a:t>:</a:t>
            </a:r>
          </a:p>
          <a:p>
            <a:r>
              <a:rPr lang="el-GR" sz="1800" b="1" dirty="0"/>
              <a:t>Υποδέχεται ανθρώπους</a:t>
            </a:r>
            <a:r>
              <a:rPr lang="el-GR" sz="1800" dirty="0"/>
              <a:t> διαφορετικών ηλικιών, ικανοτήτων και καταβολών.</a:t>
            </a:r>
          </a:p>
          <a:p>
            <a:r>
              <a:rPr lang="el-GR" sz="1800" b="1" dirty="0"/>
              <a:t>Δημιουργεί συνθήκες</a:t>
            </a:r>
            <a:r>
              <a:rPr lang="el-GR" sz="1800" dirty="0"/>
              <a:t> μέσα στις οποίες </a:t>
            </a:r>
            <a:r>
              <a:rPr lang="el-GR" sz="1800" b="1" dirty="0"/>
              <a:t>όλοι μπορούν να ευημερήσουν</a:t>
            </a:r>
            <a:r>
              <a:rPr lang="el-GR" sz="1800" dirty="0"/>
              <a:t>.</a:t>
            </a:r>
          </a:p>
          <a:p>
            <a:r>
              <a:rPr lang="el-GR" sz="1800" dirty="0"/>
              <a:t>🎯</a:t>
            </a:r>
            <a:r>
              <a:rPr lang="el-GR" sz="1800" b="1" dirty="0"/>
              <a:t>Κύριος στόχος:</a:t>
            </a:r>
            <a:br>
              <a:rPr lang="el-GR" sz="1800" dirty="0"/>
            </a:br>
            <a:r>
              <a:rPr lang="el-GR" sz="1800" dirty="0"/>
              <a:t>Ο </a:t>
            </a:r>
            <a:r>
              <a:rPr lang="el-GR" sz="1800" b="1" dirty="0"/>
              <a:t>σχεδιασμός χώρων, διαδικασιών και σχέσεων</a:t>
            </a:r>
            <a:r>
              <a:rPr lang="el-GR" sz="1800" dirty="0"/>
              <a:t> που </a:t>
            </a:r>
            <a:r>
              <a:rPr lang="el-GR" sz="1800" b="1" dirty="0"/>
              <a:t>μειώνουν τα εμπόδια</a:t>
            </a:r>
            <a:r>
              <a:rPr lang="el-GR" sz="1800" dirty="0"/>
              <a:t> και </a:t>
            </a:r>
            <a:r>
              <a:rPr lang="el-GR" sz="1800" b="1" dirty="0"/>
              <a:t>προάγουν την ισότιμη συμμετοχή</a:t>
            </a:r>
            <a:r>
              <a:rPr lang="el-GR" sz="1800" dirty="0"/>
              <a:t> όλων.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l-SI" altLang="sl-SI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198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D0EAF0AC-5DD4-BF22-4C5F-79E1BC2FA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D30CD044-263E-CA34-8866-EE036FE8F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834" y="161365"/>
            <a:ext cx="4966448" cy="1578535"/>
          </a:xfrm>
        </p:spPr>
        <p:txBody>
          <a:bodyPr>
            <a:normAutofit/>
          </a:bodyPr>
          <a:lstStyle/>
          <a:p>
            <a:r>
              <a:rPr lang="el-GR" dirty="0"/>
              <a:t>Κεντρικές Αρχές της Συμπερίληψης</a:t>
            </a:r>
            <a:endParaRPr lang="sl-SI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2F06A7B6-35DA-1F23-90F7-E5919F6A4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19975" y="1928811"/>
            <a:ext cx="3932237" cy="3749675"/>
          </a:xfrm>
        </p:spPr>
        <p:txBody>
          <a:bodyPr>
            <a:normAutofit fontScale="85000" lnSpcReduction="20000"/>
          </a:bodyPr>
          <a:lstStyle/>
          <a:p>
            <a:pPr marL="25400" indent="0" algn="ctr">
              <a:lnSpc>
                <a:spcPct val="150000"/>
              </a:lnSpc>
              <a:buNone/>
            </a:pP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ένταξη στις φάρμες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σημαίνει κάτι πολύ περισσότερο από την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απλή φυσική πρόσβαση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— αφορά τη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δημιουργία ενός ασφαλούς, με σεβασμό και ενδυναμωτικού περιβάλλοντος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όπου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όλοι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ανεξάρτητα από τις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ικανότητες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ή το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υπόβαθρό τους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μπορούν να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συμμετέχουν ουσιαστικά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να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νιώθουν ότι ανήκουν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και να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αναπτύσσονται μέσα από τη συλλογική συμμετοχή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" name="Slika 11" descr="Slika, ki vsebuje besede besedilo, sadje&#10;&#10;Vsebina, ustvarjena z UI, morda ni pravilna.">
            <a:extLst>
              <a:ext uri="{FF2B5EF4-FFF2-40B4-BE49-F238E27FC236}">
                <a16:creationId xmlns:a16="http://schemas.microsoft.com/office/drawing/2014/main" id="{38A14F94-8BCE-E844-0F52-7A862E27A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788" y="2286052"/>
            <a:ext cx="6521921" cy="291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87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425FFEFB-D75E-4356-3398-E9E551391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8DF2A0-BFDF-1015-FA69-8E108090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                      Είδη Εμποδίων στις Φάρμες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7C14D96-E163-92A4-D07B-A0351444BA19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72331" y="1641957"/>
            <a:ext cx="10447338" cy="80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000" dirty="0"/>
              <a:t>Τα </a:t>
            </a:r>
            <a:r>
              <a:rPr lang="el-GR" sz="2000" b="1" dirty="0"/>
              <a:t>εμπόδια</a:t>
            </a:r>
            <a:r>
              <a:rPr lang="el-GR" sz="2000" dirty="0"/>
              <a:t> είναι συχνά </a:t>
            </a:r>
            <a:r>
              <a:rPr lang="el-GR" sz="2000" b="1" dirty="0"/>
              <a:t>αόρατα</a:t>
            </a:r>
            <a:r>
              <a:rPr lang="el-GR" sz="2000" dirty="0"/>
              <a:t> για εκείνους που </a:t>
            </a:r>
            <a:r>
              <a:rPr lang="el-GR" sz="2000" b="1" dirty="0"/>
              <a:t>αισθάνονται άνετα</a:t>
            </a:r>
            <a:r>
              <a:rPr lang="el-GR" sz="2000" dirty="0"/>
              <a:t> στο περιβάλλον.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Slika 4" descr="Slika, ki vsebuje besede besedilo, posnetek zaslona, pisava, številka&#10;&#10;Vsebina, ustvarjena z UI, morda ni pravilna.">
            <a:extLst>
              <a:ext uri="{FF2B5EF4-FFF2-40B4-BE49-F238E27FC236}">
                <a16:creationId xmlns:a16="http://schemas.microsoft.com/office/drawing/2014/main" id="{FC171A4A-398D-A968-212A-8452D5621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156" y="2277035"/>
            <a:ext cx="6261100" cy="394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0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A172F032-7232-5989-53F6-B9EBCE453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2F6676-21E8-BD71-2D99-04BAB38E7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60611"/>
            <a:ext cx="10515600" cy="1129553"/>
          </a:xfrm>
        </p:spPr>
        <p:txBody>
          <a:bodyPr>
            <a:normAutofit/>
          </a:bodyPr>
          <a:lstStyle/>
          <a:p>
            <a:r>
              <a:rPr lang="el-GR" sz="3600" dirty="0">
                <a:solidFill>
                  <a:schemeClr val="accent6">
                    <a:lumMod val="75000"/>
                  </a:schemeClr>
                </a:solidFill>
              </a:rPr>
              <a:t>Απομάκρυνση Εμποδίων: Στρατηγικές και Οφέλη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184BDC42-1341-3EE3-8413-0084777BE4B4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832600" y="1593147"/>
            <a:ext cx="4418012" cy="149860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l-GR" sz="1800" dirty="0"/>
              <a:t>Πρακτικό παράδειγμα:</a:t>
            </a:r>
          </a:p>
          <a:p>
            <a:r>
              <a:rPr lang="el-GR" sz="1800" dirty="0"/>
              <a:t>Ένας </a:t>
            </a:r>
            <a:r>
              <a:rPr lang="el-GR" sz="1800" b="1" dirty="0"/>
              <a:t>νεοεισερχόμενος</a:t>
            </a:r>
            <a:r>
              <a:rPr lang="el-GR" sz="1800" dirty="0"/>
              <a:t> αποφεύγει τη </a:t>
            </a:r>
            <a:r>
              <a:rPr lang="el-GR" sz="1800" b="1" dirty="0"/>
              <a:t>σύγχυση</a:t>
            </a:r>
            <a:r>
              <a:rPr lang="el-GR" sz="1800" dirty="0"/>
              <a:t> όταν του παρέχεται </a:t>
            </a:r>
            <a:r>
              <a:rPr lang="el-GR" sz="1800" b="1" dirty="0"/>
              <a:t>μια σύντομη ξενάγηση προσανατολισμού</a:t>
            </a:r>
            <a:r>
              <a:rPr lang="el-GR" sz="1800" dirty="0"/>
              <a:t> και ένας </a:t>
            </a:r>
            <a:r>
              <a:rPr lang="el-GR" sz="1800" b="1" dirty="0"/>
              <a:t>οπτικός χάρτης της φάρμας</a:t>
            </a:r>
            <a:r>
              <a:rPr lang="el-GR" sz="1800" dirty="0"/>
              <a:t>.</a:t>
            </a:r>
          </a:p>
          <a:p>
            <a:pPr marL="114300" indent="0" algn="ctr">
              <a:lnSpc>
                <a:spcPct val="120000"/>
              </a:lnSpc>
              <a:buNone/>
            </a:pPr>
            <a:endParaRPr lang="sl-SI" sz="2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B98A60A-9DD8-025B-476F-E670711CF9D4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165253"/>
            <a:ext cx="5992812" cy="3125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b="1" dirty="0"/>
              <a:t>Να είσαι </a:t>
            </a:r>
            <a:r>
              <a:rPr lang="el-GR" sz="1800" b="1" dirty="0" err="1"/>
              <a:t>προδραστικός</a:t>
            </a:r>
            <a:r>
              <a:rPr lang="el-GR" sz="1800" b="1" dirty="0"/>
              <a:t>:</a:t>
            </a:r>
            <a:r>
              <a:rPr lang="el-GR" sz="1800" dirty="0"/>
              <a:t> παρατήρησε, άκου και </a:t>
            </a:r>
            <a:r>
              <a:rPr lang="el-GR" sz="1800" b="1" dirty="0"/>
              <a:t>συμπερίλαβε τους συμμετέχοντες</a:t>
            </a:r>
            <a:r>
              <a:rPr lang="el-GR" sz="1800" dirty="0"/>
              <a:t> στην επίλυση προβλημάτων.</a:t>
            </a:r>
          </a:p>
          <a:p>
            <a:r>
              <a:rPr lang="el-GR" sz="1800" b="1" dirty="0"/>
              <a:t>Γρήγορες νίκες πρώτα:</a:t>
            </a:r>
            <a:r>
              <a:rPr lang="el-GR" sz="1800" dirty="0"/>
              <a:t> χρησιμοποίησε </a:t>
            </a:r>
            <a:r>
              <a:rPr lang="el-GR" sz="1800" b="1" dirty="0"/>
              <a:t>ελαφρύτερα εργαλεία</a:t>
            </a:r>
            <a:r>
              <a:rPr lang="el-GR" sz="1800" dirty="0"/>
              <a:t>, </a:t>
            </a:r>
            <a:r>
              <a:rPr lang="el-GR" sz="1800" b="1" dirty="0"/>
              <a:t>πιο σαφείς οδηγίες</a:t>
            </a:r>
            <a:r>
              <a:rPr lang="el-GR" sz="1800" dirty="0"/>
              <a:t> και </a:t>
            </a:r>
            <a:r>
              <a:rPr lang="el-GR" sz="1800" b="1" dirty="0"/>
              <a:t>οπτικά βοηθήματα</a:t>
            </a:r>
            <a:r>
              <a:rPr lang="el-GR" sz="1800" dirty="0"/>
              <a:t>.</a:t>
            </a:r>
          </a:p>
          <a:p>
            <a:r>
              <a:rPr lang="el-GR" sz="1800" b="1" dirty="0"/>
              <a:t>Συστηματική προσέγγιση:</a:t>
            </a:r>
            <a:r>
              <a:rPr lang="el-GR" sz="1800" dirty="0"/>
              <a:t> κάνε </a:t>
            </a:r>
            <a:r>
              <a:rPr lang="el-GR" sz="1800" b="1" dirty="0"/>
              <a:t>τακτική ανασκόπηση</a:t>
            </a:r>
            <a:r>
              <a:rPr lang="el-GR" sz="1800" dirty="0"/>
              <a:t>, καθώς οι </a:t>
            </a:r>
            <a:r>
              <a:rPr lang="el-GR" sz="1800" b="1" dirty="0"/>
              <a:t>ομάδες</a:t>
            </a:r>
            <a:r>
              <a:rPr lang="el-GR" sz="1800" dirty="0"/>
              <a:t> και οι </a:t>
            </a:r>
            <a:r>
              <a:rPr lang="el-GR" sz="1800" b="1" dirty="0"/>
              <a:t>ανάγκες</a:t>
            </a:r>
            <a:r>
              <a:rPr lang="el-GR" sz="1800" dirty="0"/>
              <a:t> αλλάζουν.</a:t>
            </a:r>
          </a:p>
          <a:p>
            <a:r>
              <a:rPr lang="el-GR" sz="1800" b="1" dirty="0"/>
              <a:t>Κοινή ευθύνη:</a:t>
            </a:r>
            <a:r>
              <a:rPr lang="el-GR" sz="1800" dirty="0"/>
              <a:t> ρώτα — </a:t>
            </a:r>
            <a:r>
              <a:rPr lang="el-GR" sz="1800" i="1" dirty="0"/>
              <a:t>«Τι θα το έκανε αυτό πιο εύκολο για εσένα;»</a:t>
            </a:r>
            <a:endParaRPr lang="el-GR" sz="18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9" name="Picture 3" descr="Ustvarjena slika">
            <a:extLst>
              <a:ext uri="{FF2B5EF4-FFF2-40B4-BE49-F238E27FC236}">
                <a16:creationId xmlns:a16="http://schemas.microsoft.com/office/drawing/2014/main" id="{AD6C8E9C-30A1-84F6-C9DF-0DAF476A7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429000"/>
            <a:ext cx="4275138" cy="241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144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00929447-F9A4-E02D-F6BD-15FF0C978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20FDF3-F514-AE43-C399-DC57821D9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11289"/>
            <a:ext cx="10515600" cy="948049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                   Συμμετοχή: Δημιουργία Ευκαιριών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7AB5FE2D-4F57-24D1-BBB4-A39A1754CD1F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839788" y="5113402"/>
            <a:ext cx="10272712" cy="779398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Practical example: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indent="0"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group plants seedlings → later they share a meal from those vegetables → clear link between effort &amp; reward.</a:t>
            </a:r>
          </a:p>
          <a:p>
            <a:pPr marL="114300" indent="0" algn="ctr">
              <a:lnSpc>
                <a:spcPct val="120000"/>
              </a:lnSpc>
              <a:buNone/>
            </a:pP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E236A38-CEB8-2756-5BA3-0A3153C3919E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250215"/>
            <a:ext cx="10272712" cy="2357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dirty="0"/>
              <a:t>Η </a:t>
            </a:r>
            <a:r>
              <a:rPr lang="el-GR" sz="1800" b="1" dirty="0"/>
              <a:t>ένταξη</a:t>
            </a:r>
            <a:r>
              <a:rPr lang="el-GR" sz="1800" dirty="0"/>
              <a:t> είναι </a:t>
            </a:r>
            <a:r>
              <a:rPr lang="el-GR" sz="1800" b="1" dirty="0"/>
              <a:t>ατελής χωρίς ενεργή συμμετοχή</a:t>
            </a:r>
            <a:r>
              <a:rPr lang="el-GR" sz="1800" dirty="0"/>
              <a:t>.</a:t>
            </a:r>
          </a:p>
          <a:p>
            <a:r>
              <a:rPr lang="el-GR" sz="1800" dirty="0"/>
              <a:t>Οι </a:t>
            </a:r>
            <a:r>
              <a:rPr lang="el-GR" sz="1800" b="1" dirty="0"/>
              <a:t>φάρμες</a:t>
            </a:r>
            <a:r>
              <a:rPr lang="el-GR" sz="1800" dirty="0"/>
              <a:t> μπορούν να ενθαρρύνουν τη </a:t>
            </a:r>
            <a:r>
              <a:rPr lang="el-GR" sz="1800" b="1" dirty="0"/>
              <a:t>συμμετοχή</a:t>
            </a:r>
            <a:r>
              <a:rPr lang="el-GR" sz="1800" dirty="0"/>
              <a:t> μέσω:</a:t>
            </a:r>
          </a:p>
          <a:p>
            <a:r>
              <a:rPr lang="el-GR" sz="1800" b="1" dirty="0"/>
              <a:t>Συλλογικής λήψης αποφάσεων</a:t>
            </a:r>
            <a:r>
              <a:rPr lang="el-GR" sz="1800" dirty="0"/>
              <a:t> – π.χ. ψηφοφορία για τις καλλιέργειες ή τη διαμόρφωση της αγοράς.</a:t>
            </a:r>
          </a:p>
          <a:p>
            <a:r>
              <a:rPr lang="el-GR" sz="1800" b="1" dirty="0"/>
              <a:t>Ανάληψης ευθύνης για εργασίες</a:t>
            </a:r>
            <a:r>
              <a:rPr lang="el-GR" sz="1800" dirty="0"/>
              <a:t> – π.χ. υπευθυνότητα για το θερμοκήπιο ή τον </a:t>
            </a:r>
            <a:r>
              <a:rPr lang="el-GR" sz="1800" dirty="0" err="1"/>
              <a:t>κομποστοποιητή</a:t>
            </a:r>
            <a:r>
              <a:rPr lang="el-GR" sz="1800" dirty="0"/>
              <a:t>.</a:t>
            </a:r>
          </a:p>
          <a:p>
            <a:r>
              <a:rPr lang="el-GR" sz="1800" b="1" dirty="0"/>
              <a:t>Ορατότητας της συμβολής</a:t>
            </a:r>
            <a:r>
              <a:rPr lang="el-GR" sz="1800" dirty="0"/>
              <a:t> – οι συμμετέχοντες βλέπουν τα αποτελέσματα της δικής τους δουλειάς.</a:t>
            </a:r>
          </a:p>
          <a:p>
            <a:r>
              <a:rPr lang="el-GR" sz="1800" b="1" dirty="0"/>
              <a:t>Ευκαιριών διδασκαλίας</a:t>
            </a:r>
            <a:r>
              <a:rPr lang="el-GR" sz="1800" dirty="0"/>
              <a:t> – οι πιο έμπειροι συμμετέχοντες καθοδηγούν τους νεοεισερχόμενους.</a:t>
            </a:r>
          </a:p>
        </p:txBody>
      </p:sp>
    </p:spTree>
    <p:extLst>
      <p:ext uri="{BB962C8B-B14F-4D97-AF65-F5344CB8AC3E}">
        <p14:creationId xmlns:p14="http://schemas.microsoft.com/office/powerpoint/2010/main" val="3859512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6F94FE3E-E4D3-FF52-51D1-BF7AFF66B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AF4CE80-7C95-2F9F-E7D5-43E47BF96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776" y="365125"/>
            <a:ext cx="8504612" cy="1325563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Αίσθηση του </a:t>
            </a:r>
            <a:r>
              <a:rPr lang="el-GR" sz="3200" dirty="0" err="1">
                <a:solidFill>
                  <a:schemeClr val="accent6">
                    <a:lumMod val="75000"/>
                  </a:schemeClr>
                </a:solidFill>
              </a:rPr>
              <a:t>Ανήκειν</a:t>
            </a: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: Δημιουργία Κοινότητας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ABE1F8BE-633A-ACC6-E035-DDFDE487F9E0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048500" y="2000250"/>
            <a:ext cx="4540250" cy="3289300"/>
          </a:xfrm>
        </p:spPr>
        <p:txBody>
          <a:bodyPr>
            <a:noAutofit/>
          </a:bodyPr>
          <a:lstStyle/>
          <a:p>
            <a:pPr marL="114300" indent="0">
              <a:lnSpc>
                <a:spcPct val="150000"/>
              </a:lnSpc>
              <a:buNone/>
            </a:pPr>
            <a:r>
              <a:rPr lang="el-GR" sz="1800" b="1" dirty="0"/>
              <a:t>Υπέρβαση εμποδίων:</a:t>
            </a:r>
            <a:br>
              <a:rPr lang="el-GR" sz="1800" dirty="0"/>
            </a:br>
            <a:r>
              <a:rPr lang="el-GR" sz="1800" b="1" dirty="0"/>
              <a:t>Σταδιακή ένταξη</a:t>
            </a:r>
            <a:r>
              <a:rPr lang="el-GR" sz="1800" dirty="0"/>
              <a:t>, </a:t>
            </a:r>
            <a:r>
              <a:rPr lang="el-GR" sz="1800" b="1" dirty="0"/>
              <a:t>ομότιμη καθοδήγηση</a:t>
            </a:r>
            <a:r>
              <a:rPr lang="el-GR" sz="1800" dirty="0"/>
              <a:t> (</a:t>
            </a:r>
            <a:r>
              <a:rPr lang="el-GR" sz="1800" dirty="0" err="1"/>
              <a:t>peer</a:t>
            </a:r>
            <a:r>
              <a:rPr lang="el-GR" sz="1800" dirty="0"/>
              <a:t> </a:t>
            </a:r>
            <a:r>
              <a:rPr lang="el-GR" sz="1800" dirty="0" err="1"/>
              <a:t>mentoring</a:t>
            </a:r>
            <a:r>
              <a:rPr lang="el-GR" sz="1800" dirty="0"/>
              <a:t>) και </a:t>
            </a:r>
            <a:r>
              <a:rPr lang="el-GR" sz="1800" b="1" dirty="0"/>
              <a:t>ασφαλείς χώροι επικοινωνίας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b="1" dirty="0"/>
              <a:t>Αντιμετώπιση του στίγματος</a:t>
            </a:r>
            <a:r>
              <a:rPr lang="el-GR" sz="1800" dirty="0"/>
              <a:t> μέσω της </a:t>
            </a:r>
            <a:r>
              <a:rPr lang="el-GR" sz="1800" b="1" dirty="0"/>
              <a:t>εκπαίδευσης</a:t>
            </a:r>
            <a:r>
              <a:rPr lang="el-GR" sz="1800" dirty="0"/>
              <a:t> και της </a:t>
            </a:r>
            <a:r>
              <a:rPr lang="el-GR" sz="1800" b="1" dirty="0"/>
              <a:t>παραδειγματικής στάσης των μεντόρων</a:t>
            </a:r>
            <a:r>
              <a:rPr lang="el-GR" sz="1800" dirty="0"/>
              <a:t>.</a:t>
            </a:r>
            <a:endParaRPr lang="sl-SI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5F868C9-E659-C27F-7B2A-82413E81E1E3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2" y="1887665"/>
            <a:ext cx="5434012" cy="385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dirty="0"/>
              <a:t>Η </a:t>
            </a:r>
            <a:r>
              <a:rPr lang="el-GR" sz="1800" b="1" dirty="0"/>
              <a:t>αίσθηση του </a:t>
            </a:r>
            <a:r>
              <a:rPr lang="el-GR" sz="1800" b="1" dirty="0" err="1"/>
              <a:t>ανήκειν</a:t>
            </a:r>
            <a:r>
              <a:rPr lang="el-GR" sz="1800" dirty="0"/>
              <a:t> είναι το </a:t>
            </a:r>
            <a:r>
              <a:rPr lang="el-GR" sz="1800" b="1" dirty="0"/>
              <a:t>συναισθηματικό αποτέλεσμα της συμμετοχής</a:t>
            </a:r>
            <a:r>
              <a:rPr lang="el-GR" sz="1800" dirty="0"/>
              <a:t>.</a:t>
            </a:r>
          </a:p>
          <a:p>
            <a:r>
              <a:rPr lang="el-GR" sz="1800" dirty="0"/>
              <a:t>Ενισχύεται μέσα από </a:t>
            </a:r>
            <a:r>
              <a:rPr lang="el-GR" sz="1800" b="1" dirty="0"/>
              <a:t>καθημερινές, σταθερές πρακτικές</a:t>
            </a:r>
            <a:r>
              <a:rPr lang="el-GR" sz="1800" dirty="0"/>
              <a:t>, όπως:</a:t>
            </a:r>
          </a:p>
          <a:p>
            <a:r>
              <a:rPr lang="el-GR" sz="1800" b="1" dirty="0"/>
              <a:t>Ομαδικά τελετουργικά</a:t>
            </a:r>
            <a:r>
              <a:rPr lang="el-GR" sz="1800" dirty="0"/>
              <a:t> – κύκλος καλωσορίσματος, </a:t>
            </a:r>
            <a:r>
              <a:rPr lang="el-GR" sz="1800" dirty="0" err="1"/>
              <a:t>αναστοχασμός</a:t>
            </a:r>
            <a:r>
              <a:rPr lang="el-GR" sz="1800" dirty="0"/>
              <a:t> στο τέλος της ημέρας.</a:t>
            </a:r>
          </a:p>
          <a:p>
            <a:r>
              <a:rPr lang="el-GR" sz="1800" b="1" dirty="0"/>
              <a:t>Κοινά γεύματα και διαλείμματα</a:t>
            </a:r>
            <a:r>
              <a:rPr lang="el-GR" sz="1800" dirty="0"/>
              <a:t> – </a:t>
            </a:r>
            <a:r>
              <a:rPr lang="el-GR" sz="1800" b="1" dirty="0"/>
              <a:t>ισότητα</a:t>
            </a:r>
            <a:r>
              <a:rPr lang="el-GR" sz="1800" dirty="0"/>
              <a:t> στο ίδιο τραπέζι.</a:t>
            </a:r>
          </a:p>
          <a:p>
            <a:r>
              <a:rPr lang="el-GR" sz="1800" b="1" dirty="0"/>
              <a:t>Γιορτές</a:t>
            </a:r>
            <a:r>
              <a:rPr lang="el-GR" sz="1800" dirty="0"/>
              <a:t> – γιορτές συγκομιδής, γενέθλια, σημαντικά ορόσημα.</a:t>
            </a:r>
          </a:p>
          <a:p>
            <a:r>
              <a:rPr lang="el-GR" sz="1800" b="1" dirty="0"/>
              <a:t>Αφήγηση ιστοριών και πολιτισμική ανταλλαγή</a:t>
            </a:r>
            <a:r>
              <a:rPr lang="el-GR" sz="1800" dirty="0"/>
              <a:t> – η </a:t>
            </a:r>
            <a:r>
              <a:rPr lang="el-GR" sz="1800" b="1" dirty="0"/>
              <a:t>ποικιλομορφία ως δύναμη</a:t>
            </a:r>
            <a:r>
              <a:rPr lang="el-GR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046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2AB3028-A7C0-3901-BC12-8DFE5669F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C14C1B8-CB3B-3AF9-D71F-C39BBF6F0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28699"/>
            <a:ext cx="10515600" cy="751903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Ευρύτερος Αντίκτυπος και Οφέλη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480B4F51-36D4-5345-740A-30DDA235E831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54050" y="4876800"/>
            <a:ext cx="5441950" cy="952500"/>
          </a:xfrm>
        </p:spPr>
        <p:txBody>
          <a:bodyPr>
            <a:noAutofit/>
          </a:bodyPr>
          <a:lstStyle/>
          <a:p>
            <a:pPr marL="114300" indent="0" algn="just"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Practical example:</a:t>
            </a:r>
            <a:endParaRPr lang="sl-SI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4300" indent="0">
              <a:buNone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participant demonstrates farm tasks to school visitors → confidence grows &amp; stigma decreases.</a:t>
            </a:r>
          </a:p>
          <a:p>
            <a:pPr marL="114300" indent="0" algn="ctr">
              <a:lnSpc>
                <a:spcPct val="120000"/>
              </a:lnSpc>
              <a:buNone/>
            </a:pP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16EE1DF-14A0-93C5-0070-350C63346A77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2" y="1598502"/>
            <a:ext cx="5513388" cy="3226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dirty="0"/>
              <a:t>Οι </a:t>
            </a:r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μέντορες</a:t>
            </a:r>
            <a:r>
              <a:rPr lang="el-GR" sz="1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l-GR" sz="1800" dirty="0"/>
              <a:t>έχουν </a:t>
            </a:r>
            <a:r>
              <a:rPr lang="el-GR" sz="1800" b="1" dirty="0"/>
              <a:t>κεντρικό ρόλο</a:t>
            </a:r>
            <a:r>
              <a:rPr lang="el-GR" sz="1800" dirty="0"/>
              <a:t> – </a:t>
            </a:r>
            <a:r>
              <a:rPr lang="el-GR" sz="1800" b="1" dirty="0"/>
              <a:t>ακούν</a:t>
            </a:r>
            <a:r>
              <a:rPr lang="el-GR" sz="1800" dirty="0"/>
              <a:t>, </a:t>
            </a:r>
            <a:r>
              <a:rPr lang="el-GR" sz="1800" b="1" dirty="0"/>
              <a:t>αναγνωρίζουν την πρόοδο</a:t>
            </a:r>
            <a:r>
              <a:rPr lang="el-GR" sz="1800" dirty="0"/>
              <a:t> και </a:t>
            </a:r>
            <a:r>
              <a:rPr lang="el-GR" sz="1800" b="1" dirty="0"/>
              <a:t>διατηρούν την ισορροπία</a:t>
            </a:r>
            <a:r>
              <a:rPr lang="el-GR" sz="1800" dirty="0"/>
              <a:t> μέσα στην ομάδα.</a:t>
            </a:r>
          </a:p>
          <a:p>
            <a:r>
              <a:rPr lang="el-GR" sz="1800" dirty="0"/>
              <a:t>Η </a:t>
            </a:r>
            <a:r>
              <a:rPr lang="el-GR" sz="1800" b="1" dirty="0"/>
              <a:t>ευρύτερη συμμετοχή της κοινότητας</a:t>
            </a:r>
            <a:r>
              <a:rPr lang="el-GR" sz="1800" dirty="0"/>
              <a:t> ενισχύει την </a:t>
            </a:r>
            <a:r>
              <a:rPr lang="el-GR" sz="1800" b="1" dirty="0"/>
              <a:t>αξιοπρέπεια</a:t>
            </a:r>
            <a:r>
              <a:rPr lang="el-GR" sz="1800" dirty="0"/>
              <a:t>:</a:t>
            </a:r>
          </a:p>
          <a:p>
            <a:r>
              <a:rPr lang="el-GR" sz="1800" b="1" dirty="0"/>
              <a:t>Ημέρες ανοιχτής φάρμας</a:t>
            </a:r>
            <a:r>
              <a:rPr lang="el-GR" sz="1800" dirty="0"/>
              <a:t> και </a:t>
            </a:r>
            <a:r>
              <a:rPr lang="el-GR" sz="1800" b="1" dirty="0"/>
              <a:t>τοπικές αγορές</a:t>
            </a:r>
            <a:endParaRPr lang="el-GR" sz="1800" dirty="0"/>
          </a:p>
          <a:p>
            <a:r>
              <a:rPr lang="el-GR" sz="1800" b="1" dirty="0"/>
              <a:t>Επισκέψεις σχολείων</a:t>
            </a:r>
            <a:r>
              <a:rPr lang="el-GR" sz="1800" dirty="0"/>
              <a:t> και </a:t>
            </a:r>
            <a:r>
              <a:rPr lang="el-GR" sz="1800" b="1" dirty="0"/>
              <a:t>μάθηση από τους συμμετέχοντες</a:t>
            </a:r>
            <a:endParaRPr lang="el-GR" sz="1800" dirty="0"/>
          </a:p>
          <a:p>
            <a:r>
              <a:rPr lang="el-GR" sz="1800" b="1" dirty="0"/>
              <a:t>Συμμετοχή οικογενειών και γειτόνων</a:t>
            </a:r>
            <a:r>
              <a:rPr lang="el-GR" sz="1800" dirty="0"/>
              <a:t> σε κοινές δραστηριότητες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A4C841B-9B29-481F-CCAB-D63B0C2E8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562" y="878470"/>
            <a:ext cx="4565650" cy="2499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Οφέλη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endParaRPr lang="sl-SI" sz="1800" b="1" dirty="0"/>
          </a:p>
          <a:p>
            <a:r>
              <a:rPr lang="el-GR" sz="1800" b="1" dirty="0"/>
              <a:t>Αύξηση κινήτρου (↑), μείωση εγκατάλειψης (↓).</a:t>
            </a:r>
            <a:endParaRPr lang="el-GR" sz="1800" dirty="0"/>
          </a:p>
          <a:p>
            <a:r>
              <a:rPr lang="el-GR" sz="1800" b="1" dirty="0"/>
              <a:t>Βελτίωση ψυχικής υγείας</a:t>
            </a:r>
            <a:r>
              <a:rPr lang="el-GR" sz="1800" dirty="0"/>
              <a:t> και </a:t>
            </a:r>
            <a:r>
              <a:rPr lang="el-GR" sz="1800" b="1" dirty="0"/>
              <a:t>ανθεκτικότητας</a:t>
            </a:r>
            <a:r>
              <a:rPr lang="el-GR" sz="1800" dirty="0"/>
              <a:t>.</a:t>
            </a:r>
          </a:p>
          <a:p>
            <a:r>
              <a:rPr lang="el-GR" sz="1800" b="1" dirty="0"/>
              <a:t>Ενισχυμένη αναγνώριση από την κοινότητα</a:t>
            </a:r>
            <a:r>
              <a:rPr lang="el-GR" sz="1800" dirty="0"/>
              <a:t> και </a:t>
            </a:r>
            <a:r>
              <a:rPr lang="el-GR" sz="1800" b="1" dirty="0"/>
              <a:t>περισσότερες ευκαιρίες χρηματοδότησης</a:t>
            </a:r>
            <a:r>
              <a:rPr lang="el-GR" sz="1800" dirty="0"/>
              <a:t>.</a:t>
            </a:r>
          </a:p>
        </p:txBody>
      </p:sp>
      <p:pic>
        <p:nvPicPr>
          <p:cNvPr id="10" name="Slika 9" descr="Slika, ki vsebuje besede oblačila, oseba, fant, risanka&#10;&#10;Vsebina, ustvarjena z UI, morda ni pravilna.">
            <a:extLst>
              <a:ext uri="{FF2B5EF4-FFF2-40B4-BE49-F238E27FC236}">
                <a16:creationId xmlns:a16="http://schemas.microsoft.com/office/drawing/2014/main" id="{BF01A8F4-B40A-F35C-4FC5-8FD407DBA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6562" y="3689385"/>
            <a:ext cx="4567238" cy="249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450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457CC8E0-F3F5-014D-3243-06529FB96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DE00CB-F4E2-CAC6-A49D-E143A6729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l-GR" sz="3200" dirty="0"/>
            </a:br>
            <a:br>
              <a:rPr lang="el-GR" sz="3200" dirty="0"/>
            </a:br>
            <a:r>
              <a:rPr lang="el-GR" sz="3200" dirty="0"/>
              <a:t>                     Γιατί η Ομαδική Συνοχή Έχει Σημασία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1D9B9AE7-C6BC-3DAB-F295-2BEF9C6BB61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50888" y="5484721"/>
            <a:ext cx="10515600" cy="541429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Practical example: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Dividing a planting field into small groups → every participant contributes without being overwhelmed.</a:t>
            </a:r>
            <a:endParaRPr lang="sl-SI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5221C12-6940-EEB4-BBD1-B9CA4160EF4E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1876267"/>
            <a:ext cx="7816532" cy="3105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dirty="0"/>
              <a:t>Η </a:t>
            </a:r>
            <a:r>
              <a:rPr lang="el-GR" sz="1800" b="1" dirty="0"/>
              <a:t>γεωργία</a:t>
            </a:r>
            <a:r>
              <a:rPr lang="el-GR" sz="1800" dirty="0"/>
              <a:t> σημαίνει </a:t>
            </a:r>
            <a:r>
              <a:rPr lang="el-GR" sz="1800" b="1" dirty="0"/>
              <a:t>συνεργασία</a:t>
            </a:r>
            <a:r>
              <a:rPr lang="el-GR" sz="1800" dirty="0"/>
              <a:t> → η </a:t>
            </a:r>
            <a:r>
              <a:rPr lang="el-GR" sz="1800" b="1" dirty="0"/>
              <a:t>ομαδική εργασία</a:t>
            </a:r>
            <a:r>
              <a:rPr lang="el-GR" sz="1800" dirty="0"/>
              <a:t> βελτιώνει την </a:t>
            </a:r>
            <a:r>
              <a:rPr lang="el-GR" sz="1800" b="1" dirty="0"/>
              <a:t>παραγωγικότητα</a:t>
            </a:r>
            <a:r>
              <a:rPr lang="el-GR" sz="1800" dirty="0"/>
              <a:t> και την </a:t>
            </a:r>
            <a:r>
              <a:rPr lang="el-GR" sz="1800" b="1" dirty="0"/>
              <a:t>ένταξη</a:t>
            </a:r>
            <a:r>
              <a:rPr lang="el-GR" sz="1800" dirty="0"/>
              <a:t>.</a:t>
            </a:r>
          </a:p>
          <a:p>
            <a:r>
              <a:rPr lang="el-GR" sz="1800" dirty="0"/>
              <a:t>Πολλοί συμμετέχοντες έχουν </a:t>
            </a:r>
            <a:r>
              <a:rPr lang="el-GR" sz="1800" b="1" dirty="0"/>
              <a:t>ελάχιστη ή καθόλου θετική εμπειρία</a:t>
            </a:r>
            <a:r>
              <a:rPr lang="el-GR" sz="1800" dirty="0"/>
              <a:t> ομαδικής συνεργασίας.</a:t>
            </a:r>
          </a:p>
          <a:p>
            <a:r>
              <a:rPr lang="el-GR" sz="1800" b="1" dirty="0"/>
              <a:t>Οφέλη της ομαδικής εργασίας:</a:t>
            </a:r>
            <a:endParaRPr lang="el-GR" sz="1800" dirty="0"/>
          </a:p>
          <a:p>
            <a:r>
              <a:rPr lang="el-GR" sz="1800" b="1" dirty="0"/>
              <a:t>Κοινωνική μάθηση</a:t>
            </a:r>
            <a:r>
              <a:rPr lang="el-GR" sz="1800" dirty="0"/>
              <a:t> και </a:t>
            </a:r>
            <a:r>
              <a:rPr lang="el-GR" sz="1800" b="1" dirty="0"/>
              <a:t>δεξιότητες επικοινωνίας</a:t>
            </a:r>
            <a:r>
              <a:rPr lang="el-GR" sz="1800" dirty="0"/>
              <a:t>.</a:t>
            </a:r>
          </a:p>
          <a:p>
            <a:r>
              <a:rPr lang="el-GR" sz="1800" b="1" dirty="0"/>
              <a:t>Αυτοπεποίθηση</a:t>
            </a:r>
            <a:r>
              <a:rPr lang="el-GR" sz="1800" dirty="0"/>
              <a:t> και </a:t>
            </a:r>
            <a:r>
              <a:rPr lang="el-GR" sz="1800" b="1" dirty="0"/>
              <a:t>ανθεκτικότητα</a:t>
            </a:r>
            <a:r>
              <a:rPr lang="el-GR" sz="1800" dirty="0"/>
              <a:t> μέσα από την </a:t>
            </a:r>
            <a:r>
              <a:rPr lang="el-GR" sz="1800" b="1" dirty="0"/>
              <a:t>κοινή επιτυχία</a:t>
            </a:r>
            <a:r>
              <a:rPr lang="el-GR" sz="1800" dirty="0"/>
              <a:t>.</a:t>
            </a:r>
          </a:p>
          <a:p>
            <a:r>
              <a:rPr lang="el-GR" sz="1800" b="1" dirty="0"/>
              <a:t>Μείωση του άγχους των μεντόρων</a:t>
            </a:r>
            <a:r>
              <a:rPr lang="el-GR" sz="1800" dirty="0"/>
              <a:t> → οι συμμετέχοντες </a:t>
            </a:r>
            <a:r>
              <a:rPr lang="el-GR" sz="1800" b="1" dirty="0"/>
              <a:t>στηρίζονται μεταξύ τους</a:t>
            </a:r>
            <a:r>
              <a:rPr lang="el-GR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8601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2FC3BF44-F675-B0D6-8C71-931466521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77F36B-9776-F302-9691-E879F3BFE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                   Στρατηγικές για Δυνατές Ομάδες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FBA16C4-4E37-8A73-3A31-D7105BBE083F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1557189"/>
            <a:ext cx="5849938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l-GR" sz="1800" b="1" dirty="0"/>
              <a:t>Μικρές ομάδες:</a:t>
            </a:r>
            <a:r>
              <a:rPr lang="el-GR" sz="1800" dirty="0"/>
              <a:t> ευκολότερη συμμετοχή, λιγότερο άγχος.</a:t>
            </a:r>
            <a:br>
              <a:rPr lang="el-GR" sz="1800" dirty="0"/>
            </a:br>
            <a:r>
              <a:rPr lang="el-GR" sz="1800" b="1" dirty="0"/>
              <a:t>Σαφής κατανομή ρόλων:</a:t>
            </a:r>
            <a:r>
              <a:rPr lang="el-GR" sz="1800" dirty="0"/>
              <a:t> αποτρέπει τη σύγχυση, ενισχύει την υπευθυνότητα.</a:t>
            </a:r>
            <a:br>
              <a:rPr lang="el-GR" sz="1800" dirty="0"/>
            </a:br>
            <a:r>
              <a:rPr lang="el-GR" sz="1800" b="1" dirty="0"/>
              <a:t>Εναλλαγή ρόλων:</a:t>
            </a:r>
            <a:r>
              <a:rPr lang="el-GR" sz="1800" dirty="0"/>
              <a:t> καλλιεργεί ευελιξία, αποτρέπει τη μονοτονία.</a:t>
            </a:r>
            <a:br>
              <a:rPr lang="el-GR" sz="1800" dirty="0"/>
            </a:br>
            <a:r>
              <a:rPr lang="el-GR" sz="1800" b="1" dirty="0"/>
              <a:t>Δραστηριότητες επίλυσης προβλημάτων:</a:t>
            </a:r>
            <a:r>
              <a:rPr lang="el-GR" sz="1800" dirty="0"/>
              <a:t> π.χ. σχεδιασμός συστήματος </a:t>
            </a:r>
            <a:r>
              <a:rPr lang="el-GR" sz="1800" dirty="0" err="1"/>
              <a:t>κομποστοποίησης</a:t>
            </a:r>
            <a:r>
              <a:rPr lang="el-GR" sz="1800" dirty="0"/>
              <a:t> ή πάγκου πώλησης – ενισχύεται η εμπιστοσύνη.</a:t>
            </a:r>
            <a:br>
              <a:rPr lang="el-GR" sz="1800" dirty="0"/>
            </a:br>
            <a:r>
              <a:rPr lang="el-GR" sz="1800" b="1" dirty="0"/>
              <a:t>Γιορτασμός ομαδικών επιτευγμάτων:</a:t>
            </a:r>
            <a:r>
              <a:rPr lang="el-GR" sz="1800" dirty="0"/>
              <a:t> κοινό γεύμα, ομαδική φωτογραφία, λόγια εκτίμησης.</a:t>
            </a: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Slika 7" descr="Slika, ki vsebuje besede besedilo, človeški obraz, fant, oseba&#10;&#10;Vsebina, ustvarjena z UI, morda ni pravilna.">
            <a:extLst>
              <a:ext uri="{FF2B5EF4-FFF2-40B4-BE49-F238E27FC236}">
                <a16:creationId xmlns:a16="http://schemas.microsoft.com/office/drawing/2014/main" id="{05E6FA89-9B96-656B-AFC1-404B09CA6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1050" y="1697266"/>
            <a:ext cx="3967162" cy="396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27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55022FBD-3E23-B86E-1C12-8BE47855C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118816B-D075-D1C6-A0C7-3502B4FD5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88" y="365125"/>
            <a:ext cx="7948800" cy="1325563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Αντιμετώπιση Προκλήσεων: Ο Ρόλος του Μέντορα στις Δυσκολίες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B687DA4-0D43-C3E8-3CC9-94D6A46EA7A8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583330"/>
            <a:ext cx="5259388" cy="2869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Εργαλεία επίλυσης συγκρούσεων:</a:t>
            </a:r>
            <a:br>
              <a:rPr lang="el-GR" sz="1800" dirty="0"/>
            </a:br>
            <a:r>
              <a:rPr lang="el-GR" sz="1800" dirty="0"/>
              <a:t>• </a:t>
            </a:r>
            <a:r>
              <a:rPr lang="el-GR" sz="1800" b="1" dirty="0"/>
              <a:t>Έγκαιρη παρέμβαση</a:t>
            </a:r>
            <a:r>
              <a:rPr lang="el-GR" sz="1800" dirty="0"/>
              <a:t> πριν η κατάσταση κλιμακωθεί.</a:t>
            </a:r>
            <a:br>
              <a:rPr lang="el-GR" sz="1800" dirty="0"/>
            </a:br>
            <a:r>
              <a:rPr lang="el-GR" sz="1800" dirty="0"/>
              <a:t>• </a:t>
            </a:r>
            <a:r>
              <a:rPr lang="el-GR" sz="1800" b="1" dirty="0"/>
              <a:t>Εστίαση στη συμπεριφορά</a:t>
            </a:r>
            <a:r>
              <a:rPr lang="el-GR" sz="1800" dirty="0"/>
              <a:t>, όχι στην προσωπικότητα.</a:t>
            </a:r>
            <a:br>
              <a:rPr lang="el-GR" sz="1800" dirty="0"/>
            </a:br>
            <a:r>
              <a:rPr lang="el-GR" sz="1800" dirty="0"/>
              <a:t>• </a:t>
            </a:r>
            <a:r>
              <a:rPr lang="el-GR" sz="1800" b="1" dirty="0"/>
              <a:t>Ενθάρρυνση του συμβιβασμού</a:t>
            </a:r>
            <a:r>
              <a:rPr lang="el-GR" sz="1800" dirty="0"/>
              <a:t> και της </a:t>
            </a:r>
            <a:r>
              <a:rPr lang="el-GR" sz="1800" b="1" dirty="0"/>
              <a:t>ενεργητικής ακρόασης</a:t>
            </a:r>
            <a:r>
              <a:rPr lang="el-GR" sz="1800" dirty="0"/>
              <a:t>.</a:t>
            </a:r>
          </a:p>
          <a:p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Ενίσχυση της ένταξης</a:t>
            </a:r>
            <a:r>
              <a:rPr lang="el-GR" sz="1800" b="1" dirty="0"/>
              <a:t>:</a:t>
            </a:r>
            <a:r>
              <a:rPr lang="el-GR" sz="1800" dirty="0"/>
              <a:t> ζήτησε τη γνώμη των </a:t>
            </a:r>
            <a:r>
              <a:rPr lang="el-GR" sz="1800" b="1" dirty="0"/>
              <a:t>πιο ήσυχων συμμετεχόντων</a:t>
            </a:r>
            <a:r>
              <a:rPr lang="el-GR" sz="1800" dirty="0"/>
              <a:t>, </a:t>
            </a:r>
            <a:r>
              <a:rPr lang="el-GR" sz="1800" b="1" dirty="0" err="1"/>
              <a:t>εναλλάσσε</a:t>
            </a:r>
            <a:r>
              <a:rPr lang="el-GR" sz="1800" b="1" dirty="0"/>
              <a:t> την ηγεσία</a:t>
            </a:r>
            <a:r>
              <a:rPr lang="el-GR" sz="1800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l-SI" altLang="sl-SI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Označba mesta besedila 5">
            <a:extLst>
              <a:ext uri="{FF2B5EF4-FFF2-40B4-BE49-F238E27FC236}">
                <a16:creationId xmlns:a16="http://schemas.microsoft.com/office/drawing/2014/main" id="{56CBA29F-A8CA-6AA8-89A5-D0AF48977C0E}"/>
              </a:ext>
            </a:extLst>
          </p:cNvPr>
          <p:cNvSpPr txBox="1">
            <a:spLocks/>
          </p:cNvSpPr>
          <p:nvPr/>
        </p:nvSpPr>
        <p:spPr>
          <a:xfrm>
            <a:off x="6140450" y="2382030"/>
            <a:ext cx="5480050" cy="383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l-GR" sz="1600" b="1" dirty="0">
                <a:solidFill>
                  <a:schemeClr val="accent6">
                    <a:lumMod val="75000"/>
                  </a:schemeClr>
                </a:solidFill>
              </a:rPr>
              <a:t>Ρόλος του μέντορα:</a:t>
            </a:r>
            <a:endParaRPr lang="el-GR" sz="16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l-GR" sz="1600" b="1" dirty="0"/>
              <a:t>Θέτει το κλίμα:</a:t>
            </a:r>
            <a:r>
              <a:rPr lang="el-GR" sz="1600" dirty="0"/>
              <a:t> προωθεί </a:t>
            </a:r>
            <a:r>
              <a:rPr lang="el-GR" sz="1600" b="1" dirty="0"/>
              <a:t>σεβαστική επικοινωνία</a:t>
            </a:r>
            <a:r>
              <a:rPr lang="el-GR" sz="1600" dirty="0"/>
              <a:t> και </a:t>
            </a:r>
            <a:r>
              <a:rPr lang="el-GR" sz="1600" b="1" dirty="0"/>
              <a:t>ήρεμη ηγεσία</a:t>
            </a:r>
            <a:r>
              <a:rPr lang="el-GR" sz="1600" dirty="0"/>
              <a:t>.</a:t>
            </a:r>
          </a:p>
          <a:p>
            <a:r>
              <a:rPr lang="el-GR" sz="1600" b="1" dirty="0"/>
              <a:t>Παρατηρεί τη δυναμική της ομάδας:</a:t>
            </a:r>
            <a:r>
              <a:rPr lang="el-GR" sz="1600" dirty="0"/>
              <a:t> υποστηρίζει τις </a:t>
            </a:r>
            <a:r>
              <a:rPr lang="el-GR" sz="1600" b="1" dirty="0"/>
              <a:t>πιο ήσυχες φωνές</a:t>
            </a:r>
            <a:r>
              <a:rPr lang="el-GR" sz="1600" dirty="0"/>
              <a:t>, διαχειρίζεται τις </a:t>
            </a:r>
            <a:r>
              <a:rPr lang="el-GR" sz="1600" b="1" dirty="0"/>
              <a:t>κυρίαρχες προσωπικότητες</a:t>
            </a:r>
            <a:r>
              <a:rPr lang="el-GR" sz="1600" dirty="0"/>
              <a:t>.</a:t>
            </a:r>
          </a:p>
          <a:p>
            <a:r>
              <a:rPr lang="el-GR" sz="1600" b="1" dirty="0"/>
              <a:t>Χτίζει εμπιστοσύνη:</a:t>
            </a:r>
            <a:r>
              <a:rPr lang="el-GR" sz="1600" dirty="0"/>
              <a:t> τηρεί τις υποσχέσεις του και αποτελεί </a:t>
            </a:r>
            <a:r>
              <a:rPr lang="el-GR" sz="1600" b="1" dirty="0"/>
              <a:t>πρότυπο ένταξης</a:t>
            </a:r>
            <a:r>
              <a:rPr lang="el-GR" sz="1600" dirty="0"/>
              <a:t>.</a:t>
            </a:r>
          </a:p>
          <a:p>
            <a:r>
              <a:rPr lang="el-GR" sz="1600" b="1" dirty="0"/>
              <a:t>Μακροπρόθεσμος αντίκτυπος του μέντορα:</a:t>
            </a:r>
            <a:endParaRPr lang="el-GR" sz="1600" dirty="0"/>
          </a:p>
          <a:p>
            <a:r>
              <a:rPr lang="el-GR" sz="1600" b="1" dirty="0"/>
              <a:t>Εμπιστοσύνη και σταθερότητα</a:t>
            </a:r>
            <a:r>
              <a:rPr lang="el-GR" sz="1600" dirty="0"/>
              <a:t> μέσα στην ομάδα.</a:t>
            </a:r>
          </a:p>
          <a:p>
            <a:r>
              <a:rPr lang="el-GR" sz="1600" b="1" dirty="0"/>
              <a:t>Συνεχής βελτίωση</a:t>
            </a:r>
            <a:r>
              <a:rPr lang="el-GR" sz="1600" dirty="0"/>
              <a:t> μέσα από τον </a:t>
            </a:r>
            <a:r>
              <a:rPr lang="el-GR" sz="1600" b="1" dirty="0" err="1"/>
              <a:t>αναστοχασμό</a:t>
            </a:r>
            <a:r>
              <a:rPr lang="el-GR" sz="1600" dirty="0"/>
              <a:t>.</a:t>
            </a:r>
          </a:p>
          <a:p>
            <a:r>
              <a:rPr lang="el-GR" sz="1600" b="1" dirty="0"/>
              <a:t>Δημιουργία μιας ασφαλούς και ανθεκτικής αγροτικής κουλτούρας</a:t>
            </a:r>
            <a:r>
              <a:rPr lang="el-GR" sz="1600" dirty="0"/>
              <a:t>.</a:t>
            </a:r>
          </a:p>
          <a:p>
            <a:endParaRPr lang="en-US" sz="1800" dirty="0"/>
          </a:p>
          <a:p>
            <a:pPr marL="114300" indent="0">
              <a:lnSpc>
                <a:spcPct val="120000"/>
              </a:lnSpc>
              <a:buFont typeface="Arial"/>
              <a:buNone/>
            </a:pP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3CC66619-D7E3-BA34-7D31-C597EC4F8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105" y="1912158"/>
            <a:ext cx="9983789" cy="469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l-GR" sz="1800" dirty="0"/>
              <a:t>Οι </a:t>
            </a:r>
            <a:r>
              <a:rPr lang="el-GR" sz="1800" b="1" dirty="0"/>
              <a:t>συγκρούσεις συμβαίνουν</a:t>
            </a:r>
            <a:r>
              <a:rPr lang="el-GR" sz="1800" dirty="0"/>
              <a:t> → οι </a:t>
            </a:r>
            <a:r>
              <a:rPr lang="el-GR" sz="1800" b="1" dirty="0"/>
              <a:t>μέντορες καθοδηγούν</a:t>
            </a:r>
            <a:r>
              <a:rPr lang="el-GR" sz="1800" dirty="0"/>
              <a:t> προς μια </a:t>
            </a:r>
            <a:r>
              <a:rPr lang="el-GR" sz="1800" b="1" dirty="0"/>
              <a:t>εποικοδομητική επίλυση</a:t>
            </a:r>
            <a:r>
              <a:rPr lang="el-GR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6610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9B10C131-FA54-D044-1D30-825954A69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24EA14-3FBB-3094-6EF5-09368FFFB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555811"/>
            <a:ext cx="5581649" cy="2587812"/>
          </a:xfrm>
        </p:spPr>
        <p:txBody>
          <a:bodyPr>
            <a:normAutofit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sz="3600" dirty="0">
                <a:solidFill>
                  <a:schemeClr val="accent6">
                    <a:lumMod val="75000"/>
                  </a:schemeClr>
                </a:solidFill>
              </a:rPr>
              <a:t>Επίλυση Συγκρούσεων στις Φάρμες: Εποικοδομητική Διαχείριση Διαφωνιών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64B064C6-F68D-1E18-F5BB-0640E7D7E03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591300" y="1810837"/>
            <a:ext cx="4886325" cy="1481068"/>
          </a:xfrm>
        </p:spPr>
        <p:txBody>
          <a:bodyPr>
            <a:noAutofit/>
          </a:bodyPr>
          <a:lstStyle/>
          <a:p>
            <a:pPr marL="114300" indent="0">
              <a:lnSpc>
                <a:spcPct val="120000"/>
              </a:lnSpc>
              <a:buNone/>
            </a:pPr>
            <a:r>
              <a:rPr lang="el-GR" sz="1600" b="1" dirty="0"/>
              <a:t>Πρακτικό παράδειγμα:</a:t>
            </a:r>
            <a:br>
              <a:rPr lang="el-GR" sz="1600" dirty="0"/>
            </a:br>
            <a:r>
              <a:rPr lang="el-GR" sz="1600" dirty="0"/>
              <a:t>Δύο </a:t>
            </a:r>
            <a:r>
              <a:rPr lang="el-GR" sz="1600" b="1" dirty="0"/>
              <a:t>συμμετέχοντες</a:t>
            </a:r>
            <a:r>
              <a:rPr lang="el-GR" sz="1600" dirty="0"/>
              <a:t> διαφωνούν σχετικά με τη </a:t>
            </a:r>
            <a:r>
              <a:rPr lang="el-GR" sz="1600" b="1" dirty="0"/>
              <a:t>χρήση ενός εργαλείου</a:t>
            </a:r>
            <a:r>
              <a:rPr lang="el-GR" sz="1600" dirty="0"/>
              <a:t> → ο </a:t>
            </a:r>
            <a:r>
              <a:rPr lang="el-GR" sz="1600" b="1" dirty="0"/>
              <a:t>μέντορας</a:t>
            </a:r>
            <a:r>
              <a:rPr lang="el-GR" sz="1600" dirty="0"/>
              <a:t> </a:t>
            </a:r>
            <a:r>
              <a:rPr lang="el-GR" sz="1600" b="1" dirty="0"/>
              <a:t>ξεκαθαρίζει τους ρόλους</a:t>
            </a:r>
            <a:r>
              <a:rPr lang="el-GR" sz="1600" dirty="0"/>
              <a:t> με </a:t>
            </a:r>
            <a:r>
              <a:rPr lang="el-GR" sz="1600" b="1" dirty="0"/>
              <a:t>ηρεμία</a:t>
            </a:r>
            <a:r>
              <a:rPr lang="el-GR" sz="1600" dirty="0"/>
              <a:t> και τους </a:t>
            </a:r>
            <a:r>
              <a:rPr lang="el-GR" sz="1600" b="1" dirty="0"/>
              <a:t>ενθαρρύνει να βρουν μια μέση λύση</a:t>
            </a:r>
            <a:r>
              <a:rPr lang="el-GR" sz="1600" dirty="0"/>
              <a:t>.</a:t>
            </a:r>
            <a:endParaRPr lang="sl-SI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D5A13D5-AB5B-EFF7-ADAF-5C3A6C4EE32D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42963" y="1810837"/>
            <a:ext cx="5253037" cy="4255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600" dirty="0"/>
              <a:t>Οι </a:t>
            </a:r>
            <a:r>
              <a:rPr lang="el-GR" sz="1600" b="1" dirty="0"/>
              <a:t>συγκρούσεις είναι φυσικές</a:t>
            </a:r>
            <a:r>
              <a:rPr lang="el-GR" sz="1600" dirty="0"/>
              <a:t> → ιδιαίτερα σε </a:t>
            </a:r>
            <a:r>
              <a:rPr lang="el-GR" sz="1600" b="1" dirty="0"/>
              <a:t>ποικιλόμορφες ή ευάλωτες ομάδες</a:t>
            </a:r>
            <a:r>
              <a:rPr lang="el-GR" sz="1600" dirty="0"/>
              <a:t>.</a:t>
            </a:r>
          </a:p>
          <a:p>
            <a:r>
              <a:rPr lang="el-GR" sz="1600" b="1" dirty="0"/>
              <a:t>Κύριες αιτίες:</a:t>
            </a:r>
            <a:endParaRPr lang="el-GR" sz="1600" dirty="0"/>
          </a:p>
          <a:p>
            <a:r>
              <a:rPr lang="el-GR" sz="1600" b="1" dirty="0"/>
              <a:t>Διαφωνίες στις εργασίες</a:t>
            </a:r>
            <a:r>
              <a:rPr lang="el-GR" sz="1600" dirty="0"/>
              <a:t> (ταχύτητα έναντι ακρίβειας).</a:t>
            </a:r>
          </a:p>
          <a:p>
            <a:r>
              <a:rPr lang="el-GR" sz="1600" b="1" dirty="0"/>
              <a:t>Σύγχυση ρόλων</a:t>
            </a:r>
            <a:r>
              <a:rPr lang="el-GR" sz="1600" dirty="0"/>
              <a:t> (κυριαρχία κάποιων ή παραμέληση άλλων).</a:t>
            </a:r>
          </a:p>
          <a:p>
            <a:r>
              <a:rPr lang="el-GR" sz="1600" b="1" dirty="0"/>
              <a:t>Σύγκρουση προσωπικοτήτων</a:t>
            </a:r>
            <a:r>
              <a:rPr lang="el-GR" sz="1600" dirty="0"/>
              <a:t>, </a:t>
            </a:r>
            <a:r>
              <a:rPr lang="el-GR" sz="1600" b="1" dirty="0"/>
              <a:t>στρες</a:t>
            </a:r>
            <a:r>
              <a:rPr lang="el-GR" sz="1600" dirty="0"/>
              <a:t> και </a:t>
            </a:r>
            <a:r>
              <a:rPr lang="el-GR" sz="1600" b="1" dirty="0"/>
              <a:t>κόπωση</a:t>
            </a:r>
            <a:r>
              <a:rPr lang="el-GR" sz="1600" dirty="0"/>
              <a:t>.</a:t>
            </a:r>
          </a:p>
          <a:p>
            <a:r>
              <a:rPr lang="el-GR" sz="1600" b="1" dirty="0"/>
              <a:t>Ρόλος του μέντορα:</a:t>
            </a:r>
            <a:endParaRPr lang="el-GR" sz="1600" dirty="0"/>
          </a:p>
          <a:p>
            <a:r>
              <a:rPr lang="el-GR" sz="1600" b="1" dirty="0"/>
              <a:t>Παρέμβαση έγκαιρα</a:t>
            </a:r>
            <a:r>
              <a:rPr lang="el-GR" sz="1600" dirty="0"/>
              <a:t>, πριν υπάρξει </a:t>
            </a:r>
            <a:r>
              <a:rPr lang="el-GR" sz="1600" b="1" dirty="0"/>
              <a:t>κλιμάκωση</a:t>
            </a:r>
            <a:r>
              <a:rPr lang="el-GR" sz="1600" dirty="0"/>
              <a:t>.</a:t>
            </a:r>
          </a:p>
          <a:p>
            <a:r>
              <a:rPr lang="el-GR" sz="1600" b="1" dirty="0"/>
              <a:t>Ενθάρρυνση ενεργητικής ακρόασης</a:t>
            </a:r>
            <a:r>
              <a:rPr lang="el-GR" sz="1600" dirty="0"/>
              <a:t> και </a:t>
            </a:r>
            <a:r>
              <a:rPr lang="el-GR" sz="1600" b="1" dirty="0"/>
              <a:t>σεβαστικού διαλόγου</a:t>
            </a:r>
            <a:r>
              <a:rPr lang="el-GR" sz="1600" dirty="0"/>
              <a:t>.</a:t>
            </a:r>
          </a:p>
          <a:p>
            <a:r>
              <a:rPr lang="el-GR" sz="1600" b="1" dirty="0"/>
              <a:t>Εστίαση στη συμπεριφορά</a:t>
            </a:r>
            <a:r>
              <a:rPr lang="el-GR" sz="1600" dirty="0"/>
              <a:t>, όχι στην προσωπικότητα.</a:t>
            </a:r>
          </a:p>
          <a:p>
            <a:r>
              <a:rPr lang="el-GR" sz="1600" b="1" dirty="0"/>
              <a:t>Καθοδήγηση προς συμβιβασμό</a:t>
            </a:r>
            <a:r>
              <a:rPr lang="el-GR" sz="1600" dirty="0"/>
              <a:t> και </a:t>
            </a:r>
            <a:r>
              <a:rPr lang="el-GR" sz="1600" b="1" dirty="0"/>
              <a:t>κοινές λύσεις</a:t>
            </a:r>
            <a:r>
              <a:rPr lang="el-GR" sz="1600" dirty="0"/>
              <a:t>.</a:t>
            </a:r>
          </a:p>
        </p:txBody>
      </p:sp>
      <p:pic>
        <p:nvPicPr>
          <p:cNvPr id="8" name="Slika 7" descr="Slika, ki vsebuje besede človeški obraz, besedilo, oblačila, klobuk&#10;&#10;Vsebina, ustvarjena z UI, morda ni pravilna.">
            <a:extLst>
              <a:ext uri="{FF2B5EF4-FFF2-40B4-BE49-F238E27FC236}">
                <a16:creationId xmlns:a16="http://schemas.microsoft.com/office/drawing/2014/main" id="{043A3D0A-D1EE-2EF2-73A6-D676530C9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300" y="3711387"/>
            <a:ext cx="4757737" cy="235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17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5F272F22-C4DC-6F5B-0203-3DE4FFD33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4F8E822-F476-E0FB-8061-A442EC1E6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6282" y="0"/>
            <a:ext cx="8379106" cy="484094"/>
          </a:xfrm>
        </p:spPr>
        <p:txBody>
          <a:bodyPr>
            <a:normAutofit fontScale="90000"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Δημιουργία Κουλτούρας </a:t>
            </a:r>
            <a:r>
              <a:rPr lang="el-GR" sz="3200" dirty="0" err="1">
                <a:solidFill>
                  <a:schemeClr val="accent6">
                    <a:lumMod val="75000"/>
                  </a:schemeClr>
                </a:solidFill>
              </a:rPr>
              <a:t>Ενσυναίσθησης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Označba mesta besedila 3">
            <a:extLst>
              <a:ext uri="{FF2B5EF4-FFF2-40B4-BE49-F238E27FC236}">
                <a16:creationId xmlns:a16="http://schemas.microsoft.com/office/drawing/2014/main" id="{497489FE-4D22-8F7A-3F0A-60DEFF80E7A9}"/>
              </a:ext>
            </a:extLst>
          </p:cNvPr>
          <p:cNvSpPr txBox="1">
            <a:spLocks/>
          </p:cNvSpPr>
          <p:nvPr/>
        </p:nvSpPr>
        <p:spPr>
          <a:xfrm>
            <a:off x="6642100" y="1147482"/>
            <a:ext cx="4713288" cy="1964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just">
              <a:lnSpc>
                <a:spcPct val="100000"/>
              </a:lnSpc>
              <a:buNone/>
            </a:pPr>
            <a:r>
              <a:rPr lang="el-GR" sz="1800" b="1" dirty="0"/>
              <a:t>Πρακτικό παράδειγμα:</a:t>
            </a:r>
            <a:br>
              <a:rPr lang="el-GR" sz="1800" dirty="0"/>
            </a:br>
            <a:r>
              <a:rPr lang="el-GR" sz="1800" dirty="0"/>
              <a:t>Στο </a:t>
            </a:r>
            <a:r>
              <a:rPr lang="el-GR" sz="1800" b="1" dirty="0"/>
              <a:t>τέλος της ημέρας</a:t>
            </a:r>
            <a:r>
              <a:rPr lang="el-GR" sz="1800" dirty="0"/>
              <a:t>, οι </a:t>
            </a:r>
            <a:r>
              <a:rPr lang="el-GR" sz="1800" b="1" dirty="0"/>
              <a:t>συμμετέχοντες</a:t>
            </a:r>
            <a:r>
              <a:rPr lang="el-GR" sz="1800" dirty="0"/>
              <a:t> μοιράζονται </a:t>
            </a:r>
            <a:r>
              <a:rPr lang="el-GR" sz="1800" b="1" dirty="0"/>
              <a:t>ένα θετικό πράγμα που έκανε κάποιος άλλος</a:t>
            </a:r>
            <a:r>
              <a:rPr lang="el-GR" sz="1800" dirty="0"/>
              <a:t> → αυτό </a:t>
            </a:r>
            <a:r>
              <a:rPr lang="el-GR" sz="1800" b="1" dirty="0"/>
              <a:t>ενισχύει την εκτίμηση</a:t>
            </a:r>
            <a:r>
              <a:rPr lang="el-GR" sz="1800" dirty="0"/>
              <a:t> και την </a:t>
            </a:r>
            <a:r>
              <a:rPr lang="el-GR" sz="1800" b="1" dirty="0"/>
              <a:t>αναγνώριση της </a:t>
            </a:r>
            <a:r>
              <a:rPr lang="el-GR" sz="1800" b="1" dirty="0" err="1"/>
              <a:t>ενσυναίσθησης</a:t>
            </a:r>
            <a:r>
              <a:rPr lang="el-GR" sz="1800" dirty="0"/>
              <a:t> μέσα στην ομάδα.</a:t>
            </a:r>
            <a:endParaRPr lang="en-US" sz="18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A3ADACC-85C9-366C-B2BE-FD1562DD1935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2" y="1277140"/>
            <a:ext cx="5474542" cy="4920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600" dirty="0"/>
              <a:t>Η </a:t>
            </a:r>
            <a:r>
              <a:rPr lang="el-GR" sz="1600" b="1" dirty="0" err="1"/>
              <a:t>ενσυναίσθηση</a:t>
            </a:r>
            <a:r>
              <a:rPr lang="el-GR" sz="1600" dirty="0"/>
              <a:t> είναι το </a:t>
            </a:r>
            <a:r>
              <a:rPr lang="el-GR" sz="1600" b="1" dirty="0"/>
              <a:t>θεμέλιο για την πρόληψη και επίλυση συγκρούσεων</a:t>
            </a:r>
            <a:r>
              <a:rPr lang="el-GR" sz="1600" dirty="0"/>
              <a:t>.</a:t>
            </a:r>
          </a:p>
          <a:p>
            <a:r>
              <a:rPr lang="el-GR" sz="1600" b="1" dirty="0"/>
              <a:t>Στρατηγικές:</a:t>
            </a:r>
            <a:endParaRPr lang="el-GR" sz="1600" dirty="0"/>
          </a:p>
          <a:p>
            <a:r>
              <a:rPr lang="el-GR" sz="1600" b="1" dirty="0"/>
              <a:t>Ασκήσεις αντιστροφής ρόλων</a:t>
            </a:r>
            <a:r>
              <a:rPr lang="el-GR" sz="1600" dirty="0"/>
              <a:t> – </a:t>
            </a:r>
            <a:r>
              <a:rPr lang="el-GR" sz="1600" i="1" dirty="0"/>
              <a:t>«Πώς θα ένιωθες εσύ;»</a:t>
            </a:r>
            <a:endParaRPr lang="el-GR" sz="1600" dirty="0"/>
          </a:p>
          <a:p>
            <a:r>
              <a:rPr lang="el-GR" sz="1600" b="1" dirty="0"/>
              <a:t>Μοίρασμα ιστοριών</a:t>
            </a:r>
            <a:r>
              <a:rPr lang="el-GR" sz="1600" dirty="0"/>
              <a:t> – οι προσωπικές εμπειρίες </a:t>
            </a:r>
            <a:r>
              <a:rPr lang="el-GR" sz="1600" b="1" dirty="0"/>
              <a:t>μειώνουν το στίγμα</a:t>
            </a:r>
            <a:r>
              <a:rPr lang="el-GR" sz="1600" dirty="0"/>
              <a:t>.</a:t>
            </a:r>
          </a:p>
          <a:p>
            <a:r>
              <a:rPr lang="el-GR" sz="1600" b="1" dirty="0"/>
              <a:t>Παράδειγμα από τον μέντορα</a:t>
            </a:r>
            <a:r>
              <a:rPr lang="el-GR" sz="1600" dirty="0"/>
              <a:t> – </a:t>
            </a:r>
            <a:r>
              <a:rPr lang="el-GR" sz="1600" b="1" dirty="0"/>
              <a:t>σεβασμός</a:t>
            </a:r>
            <a:r>
              <a:rPr lang="el-GR" sz="1600" dirty="0"/>
              <a:t>, </a:t>
            </a:r>
            <a:r>
              <a:rPr lang="el-GR" sz="1600" b="1" dirty="0"/>
              <a:t>υπομονή</a:t>
            </a:r>
            <a:r>
              <a:rPr lang="el-GR" sz="1600" dirty="0"/>
              <a:t>, </a:t>
            </a:r>
            <a:r>
              <a:rPr lang="el-GR" sz="1600" b="1" dirty="0"/>
              <a:t>αναγνώριση λαθών</a:t>
            </a:r>
            <a:r>
              <a:rPr lang="el-GR" sz="1600" dirty="0"/>
              <a:t> όταν χρειάζεται.</a:t>
            </a:r>
          </a:p>
          <a:p>
            <a:r>
              <a:rPr lang="el-GR" sz="1600" b="1" dirty="0"/>
              <a:t>Καθημερινός ομαδικός </a:t>
            </a:r>
            <a:r>
              <a:rPr lang="el-GR" sz="1600" b="1" dirty="0" err="1"/>
              <a:t>αναστοχασμός</a:t>
            </a:r>
            <a:r>
              <a:rPr lang="el-GR" sz="1600" dirty="0"/>
              <a:t> – ανάδειξη </a:t>
            </a:r>
            <a:r>
              <a:rPr lang="el-GR" sz="1600" b="1" dirty="0"/>
              <a:t>θετικών ενεργειών</a:t>
            </a:r>
            <a:r>
              <a:rPr lang="el-GR" sz="1600" dirty="0"/>
              <a:t> από άλλα μέλη της ομάδας.</a:t>
            </a:r>
          </a:p>
          <a:p>
            <a:r>
              <a:rPr lang="el-GR" sz="1600" b="1" dirty="0">
                <a:solidFill>
                  <a:schemeClr val="accent6">
                    <a:lumMod val="75000"/>
                  </a:schemeClr>
                </a:solidFill>
              </a:rPr>
              <a:t>Μακροπρόθεσμος αντίκτυπος:</a:t>
            </a:r>
            <a:endParaRPr lang="el-GR" sz="16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l-GR" sz="1600" b="1" dirty="0"/>
              <a:t>Αύξηση εμπιστοσύνης (↑)</a:t>
            </a:r>
            <a:r>
              <a:rPr lang="el-GR" sz="1600" dirty="0"/>
              <a:t> και </a:t>
            </a:r>
            <a:r>
              <a:rPr lang="el-GR" sz="1600" b="1" dirty="0"/>
              <a:t>συνεργασίας (↑)</a:t>
            </a:r>
            <a:r>
              <a:rPr lang="el-GR" sz="1600" dirty="0"/>
              <a:t>.</a:t>
            </a:r>
          </a:p>
          <a:p>
            <a:r>
              <a:rPr lang="el-GR" sz="1600" b="1" dirty="0"/>
              <a:t>Μείωση στίγματος (↓)</a:t>
            </a:r>
            <a:r>
              <a:rPr lang="el-GR" sz="1600" dirty="0"/>
              <a:t> και </a:t>
            </a:r>
            <a:r>
              <a:rPr lang="el-GR" sz="1600" b="1" dirty="0"/>
              <a:t>ενίσχυση αίσθησης ασφάλειας (↑)</a:t>
            </a:r>
            <a:r>
              <a:rPr lang="el-GR" sz="1600" dirty="0"/>
              <a:t>.</a:t>
            </a:r>
          </a:p>
          <a:p>
            <a:r>
              <a:rPr lang="el-GR" sz="1600" b="1" dirty="0"/>
              <a:t>Πιο θετικό εργασιακό περιβάλλον</a:t>
            </a:r>
            <a:r>
              <a:rPr lang="el-GR" sz="1600" dirty="0"/>
              <a:t> για </a:t>
            </a:r>
            <a:r>
              <a:rPr lang="el-GR" sz="1600" b="1" dirty="0"/>
              <a:t>μέντορες και συμμετέχοντες</a:t>
            </a:r>
            <a:r>
              <a:rPr lang="el-GR" sz="1600" dirty="0"/>
              <a:t>.</a:t>
            </a:r>
          </a:p>
        </p:txBody>
      </p:sp>
      <p:pic>
        <p:nvPicPr>
          <p:cNvPr id="10" name="Slika 9" descr="Slika, ki vsebuje besede besedilo, človeški obraz, oseba, fant&#10;&#10;Vsebina, ustvarjena z UI, morda ni pravilna.">
            <a:extLst>
              <a:ext uri="{FF2B5EF4-FFF2-40B4-BE49-F238E27FC236}">
                <a16:creationId xmlns:a16="http://schemas.microsoft.com/office/drawing/2014/main" id="{6BE43F89-F94E-7690-8BC6-1D66474DF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805" y="3111501"/>
            <a:ext cx="4523583" cy="301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87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3481C2A-C798-97BF-353A-2377B3F9D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586274C-1340-DAFE-A1E8-C80F6FD03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                     Διεθνή και Ευρωπαϊκά Μοντέλα Ένταξης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B38C1194-A1FE-686A-2B7C-16A3866670D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33412" y="5289108"/>
            <a:ext cx="10922000" cy="983968"/>
          </a:xfrm>
        </p:spPr>
        <p:txBody>
          <a:bodyPr>
            <a:noAutofit/>
          </a:bodyPr>
          <a:lstStyle/>
          <a:p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Διαφορετικά περιβάλλοντα, ίδιος στόχος</a:t>
            </a:r>
            <a:r>
              <a:rPr lang="el-GR" sz="2400" dirty="0">
                <a:solidFill>
                  <a:schemeClr val="accent6">
                    <a:lumMod val="75000"/>
                  </a:schemeClr>
                </a:solidFill>
              </a:rPr>
              <a:t> → 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αξιοπρέπεια, αίσθηση του </a:t>
            </a:r>
            <a:r>
              <a:rPr lang="el-GR" sz="2400" b="1" dirty="0" err="1">
                <a:solidFill>
                  <a:schemeClr val="accent6">
                    <a:lumMod val="75000"/>
                  </a:schemeClr>
                </a:solidFill>
              </a:rPr>
              <a:t>ανήκειν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 και συμμετοχή</a:t>
            </a:r>
            <a:r>
              <a:rPr lang="el-GR" sz="2400" dirty="0">
                <a:solidFill>
                  <a:schemeClr val="accent6">
                    <a:lumMod val="75000"/>
                  </a:schemeClr>
                </a:solidFill>
              </a:rPr>
              <a:t> για τις 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ευάλωτες ομάδες</a:t>
            </a:r>
            <a:r>
              <a:rPr lang="el-GR" sz="24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F9B1275-BCD4-0A06-B8AB-9124DF39F2D1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2" y="2062584"/>
            <a:ext cx="10515600" cy="3226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b="1" dirty="0" err="1"/>
              <a:t>Kerry</a:t>
            </a:r>
            <a:r>
              <a:rPr lang="el-GR" sz="1800" b="1" dirty="0"/>
              <a:t> Social </a:t>
            </a:r>
            <a:r>
              <a:rPr lang="el-GR" sz="1800" b="1" dirty="0" err="1"/>
              <a:t>Farming</a:t>
            </a:r>
            <a:r>
              <a:rPr lang="el-GR" sz="1800" b="1" dirty="0"/>
              <a:t> (Ιρλανδία):</a:t>
            </a:r>
            <a:r>
              <a:rPr lang="el-GR" sz="1800" dirty="0"/>
              <a:t> καθημερινή αγροτική ζωή, προσαρμοσμένες εργασίες, κύκλοι </a:t>
            </a:r>
            <a:r>
              <a:rPr lang="el-GR" sz="1800" dirty="0" err="1"/>
              <a:t>αναστοχασμού</a:t>
            </a:r>
            <a:r>
              <a:rPr lang="el-GR" sz="1800" dirty="0"/>
              <a:t> → </a:t>
            </a:r>
            <a:r>
              <a:rPr lang="el-GR" sz="1800" b="1" dirty="0"/>
              <a:t>ένταξη βασισμένη στις καθημερινές </a:t>
            </a:r>
            <a:r>
              <a:rPr lang="el-GR" sz="1800" b="1" dirty="0" err="1"/>
              <a:t>ρουτίνες</a:t>
            </a:r>
            <a:r>
              <a:rPr lang="el-GR" sz="1800" dirty="0"/>
              <a:t>.</a:t>
            </a:r>
          </a:p>
          <a:p>
            <a:r>
              <a:rPr lang="el-GR" sz="1800" b="1" dirty="0"/>
              <a:t>Μοντέλο </a:t>
            </a:r>
            <a:r>
              <a:rPr lang="el-GR" sz="1800" b="1" dirty="0" err="1"/>
              <a:t>IPS</a:t>
            </a:r>
            <a:r>
              <a:rPr lang="el-GR" sz="1800" b="1" dirty="0"/>
              <a:t> (Ε.Ε.):</a:t>
            </a:r>
            <a:r>
              <a:rPr lang="el-GR" sz="1800" dirty="0"/>
              <a:t> εστίαση στα </a:t>
            </a:r>
            <a:r>
              <a:rPr lang="el-GR" sz="1800" b="1" dirty="0"/>
              <a:t>δυνατά σημεία</a:t>
            </a:r>
            <a:r>
              <a:rPr lang="el-GR" sz="1800" dirty="0"/>
              <a:t>, </a:t>
            </a:r>
            <a:r>
              <a:rPr lang="el-GR" sz="1800" b="1" dirty="0"/>
              <a:t>στενή καθοδήγηση</a:t>
            </a:r>
            <a:r>
              <a:rPr lang="el-GR" sz="1800" dirty="0"/>
              <a:t> και </a:t>
            </a:r>
            <a:r>
              <a:rPr lang="el-GR" sz="1800" b="1" dirty="0"/>
              <a:t>διαμεσολάβηση</a:t>
            </a:r>
            <a:r>
              <a:rPr lang="el-GR" sz="1800" dirty="0"/>
              <a:t>, που μετατρέπει τις συγκρούσεις σε </a:t>
            </a:r>
            <a:r>
              <a:rPr lang="el-GR" sz="1800" b="1" dirty="0"/>
              <a:t>ευκαιρίες ανάπτυξης</a:t>
            </a:r>
            <a:r>
              <a:rPr lang="el-GR" sz="1800" dirty="0"/>
              <a:t>.</a:t>
            </a:r>
          </a:p>
          <a:p>
            <a:r>
              <a:rPr lang="el-GR" sz="1800" b="1" dirty="0"/>
              <a:t>Ιταλία – Κοινωνικοί Συνεταιρισμοί:</a:t>
            </a:r>
            <a:r>
              <a:rPr lang="el-GR" sz="1800" dirty="0"/>
              <a:t> συνδυασμός </a:t>
            </a:r>
            <a:r>
              <a:rPr lang="el-GR" sz="1800" b="1" dirty="0"/>
              <a:t>γεωργίας και κοινωνικών υπηρεσιών</a:t>
            </a:r>
            <a:r>
              <a:rPr lang="el-GR" sz="1800" dirty="0"/>
              <a:t>, </a:t>
            </a:r>
            <a:r>
              <a:rPr lang="el-GR" sz="1800" b="1" dirty="0"/>
              <a:t>ομαδικές εργασίες</a:t>
            </a:r>
            <a:r>
              <a:rPr lang="el-GR" sz="1800" dirty="0"/>
              <a:t> και </a:t>
            </a:r>
            <a:r>
              <a:rPr lang="el-GR" sz="1800" b="1" dirty="0"/>
              <a:t>ισχυρή αλληλοϋποστήριξη</a:t>
            </a:r>
            <a:r>
              <a:rPr lang="el-GR" sz="1800" dirty="0"/>
              <a:t> μεταξύ των μελών.</a:t>
            </a:r>
          </a:p>
          <a:p>
            <a:r>
              <a:rPr lang="el-GR" sz="1800" b="1" dirty="0"/>
              <a:t>Σλοβενία – </a:t>
            </a:r>
            <a:r>
              <a:rPr lang="el-GR" sz="1800" b="1" dirty="0" err="1"/>
              <a:t>Korenika</a:t>
            </a:r>
            <a:r>
              <a:rPr lang="el-GR" sz="1800" b="1" dirty="0"/>
              <a:t>:</a:t>
            </a:r>
            <a:r>
              <a:rPr lang="el-GR" sz="1800" dirty="0"/>
              <a:t> </a:t>
            </a:r>
            <a:r>
              <a:rPr lang="el-GR" sz="1800" b="1" dirty="0" err="1"/>
              <a:t>διαγενεακό</a:t>
            </a:r>
            <a:r>
              <a:rPr lang="el-GR" sz="1800" b="1" dirty="0"/>
              <a:t> κέντρο</a:t>
            </a:r>
            <a:r>
              <a:rPr lang="el-GR" sz="1800" dirty="0"/>
              <a:t> με </a:t>
            </a:r>
            <a:r>
              <a:rPr lang="el-GR" sz="1800" b="1" dirty="0"/>
              <a:t>παραγωγή τροφίμων</a:t>
            </a:r>
            <a:r>
              <a:rPr lang="el-GR" sz="1800" dirty="0"/>
              <a:t>, </a:t>
            </a:r>
            <a:r>
              <a:rPr lang="el-GR" sz="1800" b="1" dirty="0"/>
              <a:t>εργαστήρια</a:t>
            </a:r>
            <a:r>
              <a:rPr lang="el-GR" sz="1800" dirty="0"/>
              <a:t>, </a:t>
            </a:r>
            <a:r>
              <a:rPr lang="el-GR" sz="1800" b="1" dirty="0"/>
              <a:t>θεραπευτικούς κήπους</a:t>
            </a:r>
            <a:r>
              <a:rPr lang="el-GR" sz="1800" dirty="0"/>
              <a:t> και </a:t>
            </a:r>
            <a:r>
              <a:rPr lang="el-GR" sz="1800" b="1" dirty="0"/>
              <a:t>διατήρηση σπόρων</a:t>
            </a:r>
            <a:r>
              <a:rPr lang="el-GR" sz="1800" dirty="0"/>
              <a:t>.</a:t>
            </a:r>
          </a:p>
          <a:p>
            <a:r>
              <a:rPr lang="el-GR" sz="1800" b="1" dirty="0"/>
              <a:t>Ολλανδία – Φάρμες Φροντίδας:</a:t>
            </a:r>
            <a:r>
              <a:rPr lang="el-GR" sz="1800" dirty="0"/>
              <a:t> </a:t>
            </a:r>
            <a:r>
              <a:rPr lang="el-GR" sz="1800" b="1" dirty="0"/>
              <a:t>φροντίδα ηλικιωμένων και ατόμων με άνοια</a:t>
            </a:r>
            <a:r>
              <a:rPr lang="el-GR" sz="1800" dirty="0"/>
              <a:t>, </a:t>
            </a:r>
            <a:r>
              <a:rPr lang="el-GR" sz="1800" b="1" dirty="0"/>
              <a:t>θεραπευτική κηπουρική</a:t>
            </a:r>
            <a:r>
              <a:rPr lang="el-GR" sz="1800" dirty="0"/>
              <a:t> και </a:t>
            </a:r>
            <a:r>
              <a:rPr lang="el-GR" sz="1800" b="1" dirty="0"/>
              <a:t>δομημένες καθημερινές </a:t>
            </a:r>
            <a:r>
              <a:rPr lang="el-GR" sz="1800" b="1" dirty="0" err="1"/>
              <a:t>ρουτίνες</a:t>
            </a:r>
            <a:r>
              <a:rPr lang="el-GR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7848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68CB3815-7E2D-9E8A-7F14-66E03018D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C3E2C6-4D25-06BF-D8D1-16BC93231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188" y="-466164"/>
            <a:ext cx="10387200" cy="1416424"/>
          </a:xfrm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accent6">
                    <a:lumMod val="75000"/>
                  </a:schemeClr>
                </a:solidFill>
              </a:rPr>
              <a:t>		Πρακτικές λύσεις στις φάρμες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8DD8A45-C8F4-E6A4-F8AF-B0AE5777D58F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736599" y="1584538"/>
            <a:ext cx="5743575" cy="475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b="1" dirty="0"/>
              <a:t>Δομημένη ένταξη:</a:t>
            </a:r>
            <a:r>
              <a:rPr lang="el-GR" sz="1800" dirty="0"/>
              <a:t> ξενάγηση προσανατολισμού + απλές αρχικές εργασίες → ενισχύουν την αυτοπεποίθηση.</a:t>
            </a:r>
          </a:p>
          <a:p>
            <a:r>
              <a:rPr lang="el-GR" sz="1800" b="1" dirty="0"/>
              <a:t>Εργασίες φύτευσης:</a:t>
            </a:r>
            <a:r>
              <a:rPr lang="el-GR" sz="1800" dirty="0"/>
              <a:t> κατανομή ρόλων + εναλλαγή → αποφυγή μονοτονίας, υποστήριξη διαφορετικών ικανοτήτων.</a:t>
            </a:r>
          </a:p>
          <a:p>
            <a:r>
              <a:rPr lang="el-GR" sz="1800" b="1" dirty="0"/>
              <a:t>Γραμμές συσκευασίας:</a:t>
            </a:r>
            <a:r>
              <a:rPr lang="el-GR" sz="1800" dirty="0"/>
              <a:t> τραπέζια σε σχήμα U, μικρο-ρόλοι, οπτικά δείγματα → όλοι συμβάλλουν.</a:t>
            </a:r>
          </a:p>
          <a:p>
            <a:r>
              <a:rPr lang="el-GR" sz="1800" b="1" dirty="0"/>
              <a:t>Αγορές:</a:t>
            </a:r>
            <a:r>
              <a:rPr lang="el-GR" sz="1800" dirty="0"/>
              <a:t> ρόλοι καλωσορίσματος / συσκευασίας / ανεφοδιασμού, πίνακες τιμών, ήσυχη γωνιά → μείωση του άγχους.</a:t>
            </a:r>
          </a:p>
          <a:p>
            <a:r>
              <a:rPr lang="el-GR" sz="1800" b="1" dirty="0"/>
              <a:t>Ευελιξία σε καιρικές συνθήκες:</a:t>
            </a:r>
            <a:r>
              <a:rPr lang="el-GR" sz="1800" dirty="0"/>
              <a:t> εσωτερικό «</a:t>
            </a:r>
            <a:r>
              <a:rPr lang="el-GR" sz="1800" dirty="0" err="1"/>
              <a:t>plan</a:t>
            </a:r>
            <a:r>
              <a:rPr lang="el-GR" sz="1800" dirty="0"/>
              <a:t> B» διασφαλίζει σταθερότητα και ρουτίνα.</a:t>
            </a:r>
          </a:p>
          <a:p>
            <a:r>
              <a:rPr lang="el-GR" sz="1800" b="1" dirty="0"/>
              <a:t>Φιλική επικοινωνία:</a:t>
            </a:r>
            <a:r>
              <a:rPr lang="el-GR" sz="1800" dirty="0"/>
              <a:t> κάρτες οδηγιών, εργαλεία με χρωματική κωδικοποίηση, επίδειξη + εξάσκηση.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9949F21-2339-CC13-9BDA-9A9353FC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0176" y="3181853"/>
            <a:ext cx="5460812" cy="287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</a:pPr>
            <a:endParaRPr lang="sl-SI" altLang="sl-SI" sz="1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el-GR" sz="1800" b="1" dirty="0"/>
              <a:t>Ευαισθησία στο τραύμα:</a:t>
            </a:r>
            <a:r>
              <a:rPr lang="el-GR" sz="1800" dirty="0"/>
              <a:t> προβλέψιμες </a:t>
            </a:r>
            <a:r>
              <a:rPr lang="el-GR" sz="1800" dirty="0" err="1"/>
              <a:t>ρουτίνες</a:t>
            </a:r>
            <a:r>
              <a:rPr lang="el-GR" sz="1800" dirty="0"/>
              <a:t>, δυνατότητα επιλογής εργασιών, μη λεκτικά σήματα για διάλειμμα.</a:t>
            </a:r>
          </a:p>
          <a:p>
            <a:r>
              <a:rPr lang="el-GR" sz="1800" b="1" dirty="0"/>
              <a:t>Σύστημα ελέγχου ενέργειας:</a:t>
            </a:r>
            <a:r>
              <a:rPr lang="el-GR" sz="1800" dirty="0"/>
              <a:t> σήματα </a:t>
            </a:r>
            <a:r>
              <a:rPr lang="el-GR" sz="1800" b="1" dirty="0"/>
              <a:t>κόκκινο–κίτρινο–πράσινο</a:t>
            </a:r>
            <a:r>
              <a:rPr lang="el-GR" sz="1800" dirty="0"/>
              <a:t> → προσαρμογή του φόρτου εργασίας ανάλογα με την ευεξία.</a:t>
            </a:r>
          </a:p>
          <a:p>
            <a:r>
              <a:rPr lang="el-GR" sz="1800" b="1" dirty="0"/>
              <a:t>Απολογισμός (</a:t>
            </a:r>
            <a:r>
              <a:rPr lang="el-GR" sz="1800" b="1" dirty="0" err="1"/>
              <a:t>debriefing</a:t>
            </a:r>
            <a:r>
              <a:rPr lang="el-GR" sz="1800" b="1" dirty="0"/>
              <a:t>):</a:t>
            </a:r>
            <a:r>
              <a:rPr lang="el-GR" sz="1800" dirty="0"/>
              <a:t> μετά από περιστατικά → </a:t>
            </a:r>
            <a:r>
              <a:rPr lang="el-GR" sz="1800" b="1" dirty="0"/>
              <a:t>μάθηση, ενίσχυση εμπιστοσύνης και αναγνώριση</a:t>
            </a:r>
            <a:r>
              <a:rPr lang="el-GR" sz="1800" dirty="0"/>
              <a:t>.</a:t>
            </a:r>
          </a:p>
        </p:txBody>
      </p:sp>
      <p:pic>
        <p:nvPicPr>
          <p:cNvPr id="5" name="Slika 4" descr="Slika, ki vsebuje besede besedilo, človeški obraz, risanka&#10;&#10;Vsebina, ustvarjena z UI, morda ni pravilna.">
            <a:extLst>
              <a:ext uri="{FF2B5EF4-FFF2-40B4-BE49-F238E27FC236}">
                <a16:creationId xmlns:a16="http://schemas.microsoft.com/office/drawing/2014/main" id="{9B73CC98-4E3B-A6EE-0725-3D5B09EAF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519" y="627529"/>
            <a:ext cx="4200525" cy="245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81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BA0117E9-DF03-AA19-C4EB-627065C84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DC5C0D-7021-F6FA-75DE-C2592A208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4753"/>
            <a:ext cx="10515600" cy="1344706"/>
          </a:xfrm>
        </p:spPr>
        <p:txBody>
          <a:bodyPr>
            <a:normAutofit fontScale="90000"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   </a:t>
            </a:r>
            <a:br>
              <a:rPr lang="el-GR" sz="3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Πρακτικές Κατευθυντήριες Οδηγίες για Συμπεριληπτικές Φάρμες: Από τη Θεωρία στην Καθημερινή Πράξη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6A8E2C4-D5A8-E1D0-2EA2-206C3A13B2B9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2" y="2268357"/>
            <a:ext cx="4715936" cy="3589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b="1" dirty="0"/>
              <a:t>Φυσικό περιβάλλον:</a:t>
            </a:r>
            <a:br>
              <a:rPr lang="el-GR" sz="1800" dirty="0"/>
            </a:br>
            <a:r>
              <a:rPr lang="el-GR" sz="1800" dirty="0" err="1"/>
              <a:t>Προσβάσιμα</a:t>
            </a:r>
            <a:r>
              <a:rPr lang="el-GR" sz="1800" dirty="0"/>
              <a:t> μονοπάτια, ράμπες, εργαλεία σε κατάλληλο ύψος, ευδιάκριτες πινακίδες.</a:t>
            </a:r>
            <a:br>
              <a:rPr lang="el-GR" sz="1800" dirty="0"/>
            </a:br>
            <a:r>
              <a:rPr lang="el-GR" sz="1800" dirty="0"/>
              <a:t>Οι </a:t>
            </a:r>
            <a:r>
              <a:rPr lang="el-GR" sz="1800" b="1" dirty="0"/>
              <a:t>οργανωμένοι χώροι</a:t>
            </a:r>
            <a:r>
              <a:rPr lang="el-GR" sz="1800" dirty="0"/>
              <a:t> μειώνουν το </a:t>
            </a:r>
            <a:r>
              <a:rPr lang="el-GR" sz="1800" b="1" dirty="0"/>
              <a:t>άγχος</a:t>
            </a:r>
            <a:r>
              <a:rPr lang="el-GR" sz="1800" dirty="0"/>
              <a:t> και τη </a:t>
            </a:r>
            <a:r>
              <a:rPr lang="el-GR" sz="1800" b="1" dirty="0"/>
              <a:t>σύγχυση</a:t>
            </a:r>
            <a:r>
              <a:rPr lang="el-GR" sz="1800" dirty="0"/>
              <a:t>.</a:t>
            </a:r>
          </a:p>
          <a:p>
            <a:r>
              <a:rPr lang="el-GR" sz="1800" b="1" dirty="0"/>
              <a:t>Οργάνωση εργασίας:</a:t>
            </a:r>
            <a:br>
              <a:rPr lang="el-GR" sz="1800" dirty="0"/>
            </a:br>
            <a:r>
              <a:rPr lang="el-GR" sz="1800" dirty="0"/>
              <a:t>Καθορισμένοι ρόλοι = </a:t>
            </a:r>
            <a:r>
              <a:rPr lang="el-GR" sz="1800" b="1" dirty="0" err="1"/>
              <a:t>προβλεψιμότητα</a:t>
            </a:r>
            <a:r>
              <a:rPr lang="el-GR" sz="1800" b="1" dirty="0"/>
              <a:t> και ασφάλεια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Οι εργασίες </a:t>
            </a:r>
            <a:r>
              <a:rPr lang="el-GR" sz="1800" b="1" dirty="0"/>
              <a:t>προσαρμόζονται στις ικανότητες</a:t>
            </a:r>
            <a:r>
              <a:rPr lang="el-GR" sz="1800" dirty="0"/>
              <a:t>, με </a:t>
            </a:r>
            <a:r>
              <a:rPr lang="el-GR" sz="1800" b="1" dirty="0"/>
              <a:t>βήμα-βήμα προσέγγιση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Η </a:t>
            </a:r>
            <a:r>
              <a:rPr lang="el-GR" sz="1800" b="1" dirty="0"/>
              <a:t>ορατή συμβολή</a:t>
            </a:r>
            <a:r>
              <a:rPr lang="el-GR" sz="1800" dirty="0"/>
              <a:t> ενισχύει την </a:t>
            </a:r>
            <a:r>
              <a:rPr lang="el-GR" sz="1800" b="1" dirty="0"/>
              <a:t>αυτοπεποίθηση</a:t>
            </a:r>
            <a:r>
              <a:rPr lang="el-GR" sz="1800" dirty="0"/>
              <a:t>.</a:t>
            </a:r>
          </a:p>
        </p:txBody>
      </p:sp>
      <p:pic>
        <p:nvPicPr>
          <p:cNvPr id="5" name="Slika 4" descr="Slika, ki vsebuje besede besedilo, človeški obraz, risanka&#10;&#10;Vsebina, ustvarjena z UI, morda ni pravilna.">
            <a:extLst>
              <a:ext uri="{FF2B5EF4-FFF2-40B4-BE49-F238E27FC236}">
                <a16:creationId xmlns:a16="http://schemas.microsoft.com/office/drawing/2014/main" id="{2A18FBE0-DA5E-566A-A46E-A7EA84748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962400"/>
            <a:ext cx="5259388" cy="2222984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F95AD37C-AE4B-38F3-3138-09B9A6A50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769888"/>
            <a:ext cx="60960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</a:pP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l-GR" sz="1800" b="1" dirty="0"/>
              <a:t>Ρόλος των μεντόρων:</a:t>
            </a:r>
            <a:br>
              <a:rPr lang="el-GR" sz="1800" dirty="0"/>
            </a:br>
            <a:r>
              <a:rPr lang="el-GR" sz="1800" dirty="0"/>
              <a:t>Δεν είναι απλώς </a:t>
            </a:r>
            <a:r>
              <a:rPr lang="el-GR" sz="1800" b="1" dirty="0"/>
              <a:t>επόπτες</a:t>
            </a:r>
            <a:r>
              <a:rPr lang="el-GR" sz="1800" dirty="0"/>
              <a:t>, αλλά </a:t>
            </a:r>
            <a:r>
              <a:rPr lang="el-GR" sz="1800" b="1" dirty="0"/>
              <a:t>ο βασικός πυλώνας της ένταξης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Απαιτούνται </a:t>
            </a:r>
            <a:r>
              <a:rPr lang="el-GR" sz="1800" b="1" dirty="0"/>
              <a:t>ευελιξία</a:t>
            </a:r>
            <a:r>
              <a:rPr lang="el-GR" sz="1800" dirty="0"/>
              <a:t>, </a:t>
            </a:r>
            <a:r>
              <a:rPr lang="el-GR" sz="1800" b="1" dirty="0"/>
              <a:t>υπομονή</a:t>
            </a:r>
            <a:r>
              <a:rPr lang="el-GR" sz="1800" dirty="0"/>
              <a:t> και </a:t>
            </a:r>
            <a:r>
              <a:rPr lang="el-GR" sz="1800" b="1" dirty="0"/>
              <a:t>ισορροπία</a:t>
            </a:r>
            <a:r>
              <a:rPr lang="el-GR" sz="1800" dirty="0"/>
              <a:t> ανάμεσα στην </a:t>
            </a:r>
            <a:r>
              <a:rPr lang="el-GR" sz="1800" b="1" dirty="0"/>
              <a:t>καθοδήγηση</a:t>
            </a:r>
            <a:r>
              <a:rPr lang="el-GR" sz="1800" dirty="0"/>
              <a:t> και την </a:t>
            </a:r>
            <a:r>
              <a:rPr lang="el-GR" sz="1800" b="1" dirty="0"/>
              <a:t>υποστήριξη</a:t>
            </a:r>
            <a:r>
              <a:rPr lang="el-GR" sz="1800" dirty="0"/>
              <a:t>.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241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586E44BB-EDB2-CBA8-DE3F-839317431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BA6A3B2-6F4E-D1E2-8584-FB1322B6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34447"/>
            <a:ext cx="10515600" cy="640353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                     </a:t>
            </a:r>
            <a:r>
              <a:rPr lang="el-GR" sz="3200" dirty="0" err="1">
                <a:solidFill>
                  <a:schemeClr val="accent6">
                    <a:lumMod val="75000"/>
                  </a:schemeClr>
                </a:solidFill>
              </a:rPr>
              <a:t>Ρουτίνες</a:t>
            </a: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 και Εργαλεία για Σταθερότητα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0859418-F402-B23B-48E8-02D414A510D1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1360764"/>
            <a:ext cx="6224400" cy="487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b="1" dirty="0"/>
              <a:t>Καθημερινές </a:t>
            </a:r>
            <a:r>
              <a:rPr lang="el-GR" sz="1800" b="1" dirty="0" err="1"/>
              <a:t>ρουτίνες</a:t>
            </a:r>
            <a:r>
              <a:rPr lang="el-GR" sz="1800" b="1" dirty="0"/>
              <a:t>:</a:t>
            </a:r>
            <a:br>
              <a:rPr lang="el-GR" sz="1800" dirty="0"/>
            </a:br>
            <a:r>
              <a:rPr lang="el-GR" sz="1800" dirty="0"/>
              <a:t>Πρωινή εισαγωγή = </a:t>
            </a:r>
            <a:r>
              <a:rPr lang="el-GR" sz="1800" b="1" dirty="0"/>
              <a:t>σαφήνεια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Απογευματινός </a:t>
            </a:r>
            <a:r>
              <a:rPr lang="el-GR" sz="1800" dirty="0" err="1"/>
              <a:t>αναστοχασμός</a:t>
            </a:r>
            <a:r>
              <a:rPr lang="el-GR" sz="1800" dirty="0"/>
              <a:t> = </a:t>
            </a:r>
            <a:r>
              <a:rPr lang="el-GR" sz="1800" b="1" dirty="0"/>
              <a:t>αναγνώριση και υποστήριξη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Η </a:t>
            </a:r>
            <a:r>
              <a:rPr lang="el-GR" sz="1800" b="1" dirty="0"/>
              <a:t>συνέπεια</a:t>
            </a:r>
            <a:r>
              <a:rPr lang="el-GR" sz="1800" dirty="0"/>
              <a:t> δημιουργεί </a:t>
            </a:r>
            <a:r>
              <a:rPr lang="el-GR" sz="1800" b="1" dirty="0"/>
              <a:t>εμπιστοσύνη και ασφάλεια</a:t>
            </a:r>
            <a:r>
              <a:rPr lang="el-GR" sz="1800" dirty="0"/>
              <a:t>.</a:t>
            </a:r>
          </a:p>
          <a:p>
            <a:r>
              <a:rPr lang="el-GR" sz="1800" b="1" dirty="0"/>
              <a:t>Λίστες ελέγχου (</a:t>
            </a:r>
            <a:r>
              <a:rPr lang="el-GR" sz="1800" b="1" dirty="0" err="1"/>
              <a:t>checklists</a:t>
            </a:r>
            <a:r>
              <a:rPr lang="el-GR" sz="1800" b="1" dirty="0"/>
              <a:t>) ως εργαλεία:</a:t>
            </a:r>
            <a:endParaRPr lang="el-GR" sz="1800" dirty="0"/>
          </a:p>
          <a:p>
            <a:r>
              <a:rPr lang="el-GR" sz="1800" b="1" dirty="0"/>
              <a:t>Χώρος:</a:t>
            </a:r>
            <a:r>
              <a:rPr lang="el-GR" sz="1800" dirty="0"/>
              <a:t> </a:t>
            </a:r>
            <a:r>
              <a:rPr lang="el-GR" sz="1800" dirty="0" err="1"/>
              <a:t>προσβάσιμα</a:t>
            </a:r>
            <a:r>
              <a:rPr lang="el-GR" sz="1800" dirty="0"/>
              <a:t> μονοπάτια, εργαλεία με ετικέτες, χώροι ξεκούρασης.</a:t>
            </a:r>
          </a:p>
          <a:p>
            <a:r>
              <a:rPr lang="el-GR" sz="1800" b="1" dirty="0"/>
              <a:t>Οργάνωση εργασίας:</a:t>
            </a:r>
            <a:r>
              <a:rPr lang="el-GR" sz="1800" dirty="0"/>
              <a:t> σαφείς ρόλοι, προσαρμοσμένες εργασίες, τακτικά διαλείμματα.</a:t>
            </a:r>
          </a:p>
          <a:p>
            <a:r>
              <a:rPr lang="el-GR" sz="1800" b="1" dirty="0"/>
              <a:t>Προσωπικό:</a:t>
            </a:r>
            <a:r>
              <a:rPr lang="el-GR" sz="1800" dirty="0"/>
              <a:t> εκπαιδευμένοι μέντορες, ανταλλαγή εμπειριών μεταξύ </a:t>
            </a:r>
            <a:r>
              <a:rPr lang="el-GR" sz="1800" dirty="0" err="1"/>
              <a:t>ομοτίμων</a:t>
            </a:r>
            <a:r>
              <a:rPr lang="el-GR" sz="1800" dirty="0"/>
              <a:t>, πρωτόκολλα κρίσεων.</a:t>
            </a:r>
          </a:p>
          <a:p>
            <a:r>
              <a:rPr lang="el-GR" sz="1800" b="1" dirty="0"/>
              <a:t>Η ευελιξία είναι το κλειδί:</a:t>
            </a:r>
            <a:br>
              <a:rPr lang="el-GR" sz="1800" dirty="0"/>
            </a:br>
            <a:r>
              <a:rPr lang="el-GR" sz="1800" dirty="0"/>
              <a:t>Η </a:t>
            </a:r>
            <a:r>
              <a:rPr lang="el-GR" sz="1800" b="1" dirty="0"/>
              <a:t>δομή καθοδηγεί</a:t>
            </a:r>
            <a:r>
              <a:rPr lang="el-GR" sz="1800" dirty="0"/>
              <a:t>, η </a:t>
            </a:r>
            <a:r>
              <a:rPr lang="el-GR" sz="1800" b="1" dirty="0" err="1"/>
              <a:t>ενσυναίσθηση</a:t>
            </a:r>
            <a:r>
              <a:rPr lang="el-GR" sz="1800" dirty="0"/>
              <a:t> κάνει το σύστημα να λειτουργεί.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Slika 4" descr="Slika, ki vsebuje besede besedilo, risanka, ilustracija&#10;&#10;Vsebina, ustvarjena z UI, morda ni pravilna.">
            <a:extLst>
              <a:ext uri="{FF2B5EF4-FFF2-40B4-BE49-F238E27FC236}">
                <a16:creationId xmlns:a16="http://schemas.microsoft.com/office/drawing/2014/main" id="{C2B1F846-E0F7-E1D0-BBD2-A69A4700A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3745" y="1547259"/>
            <a:ext cx="3262655" cy="450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69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6985E232-E80C-3564-F816-49944BD9F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38EAA7-AC73-8341-FDA4-CCF55582F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646" y="365125"/>
            <a:ext cx="8217741" cy="1209675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Κύρια Μαθήματα από το Μάθημα 2  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0C18D90-45C1-EB87-EBBC-5BED3D89607F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1" y="1550691"/>
            <a:ext cx="6183843" cy="448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1800" b="1" dirty="0"/>
              <a:t>Ένταξη = πέρα από την πρόσβαση → σεβασμός, συμμετοχή, αίσθηση του </a:t>
            </a:r>
            <a:r>
              <a:rPr lang="el-GR" sz="1800" b="1" dirty="0" err="1"/>
              <a:t>ανήκειν</a:t>
            </a:r>
            <a:r>
              <a:rPr lang="el-GR" sz="1800" b="1" dirty="0"/>
              <a:t>.</a:t>
            </a:r>
            <a:endParaRPr lang="el-GR" sz="1800" dirty="0"/>
          </a:p>
          <a:p>
            <a:r>
              <a:rPr lang="el-GR" sz="1800" dirty="0"/>
              <a:t>Τα </a:t>
            </a:r>
            <a:r>
              <a:rPr lang="el-GR" sz="1800" b="1" dirty="0"/>
              <a:t>εμπόδια πρέπει να εντοπίζονται και να αφαιρούνται</a:t>
            </a:r>
            <a:r>
              <a:rPr lang="el-GR" sz="1800" dirty="0"/>
              <a:t> → φυσικά, κοινωνικά, επικοινωνιακά, οργανωτικά.</a:t>
            </a:r>
          </a:p>
          <a:p>
            <a:r>
              <a:rPr lang="el-GR" sz="1800" b="1" dirty="0"/>
              <a:t>Συμμετοχή + αίσθηση του </a:t>
            </a:r>
            <a:r>
              <a:rPr lang="el-GR" sz="1800" b="1" dirty="0" err="1"/>
              <a:t>ανήκειν</a:t>
            </a:r>
            <a:r>
              <a:rPr lang="el-GR" sz="1800" b="1" dirty="0"/>
              <a:t> = αυτοπεποίθηση, σταθερότητα και ανθεκτικότητα.</a:t>
            </a:r>
            <a:endParaRPr lang="el-GR" sz="1800" dirty="0"/>
          </a:p>
          <a:p>
            <a:r>
              <a:rPr lang="el-GR" sz="1800" dirty="0"/>
              <a:t>Η </a:t>
            </a:r>
            <a:r>
              <a:rPr lang="el-GR" sz="1800" b="1" dirty="0"/>
              <a:t>οικοδόμηση ομάδας</a:t>
            </a:r>
            <a:r>
              <a:rPr lang="el-GR" sz="1800" dirty="0"/>
              <a:t> ενισχύει την </a:t>
            </a:r>
            <a:r>
              <a:rPr lang="el-GR" sz="1800" b="1" dirty="0"/>
              <a:t>παραγωγικότητα</a:t>
            </a:r>
            <a:r>
              <a:rPr lang="el-GR" sz="1800" dirty="0"/>
              <a:t> και τη </a:t>
            </a:r>
            <a:r>
              <a:rPr lang="el-GR" sz="1800" b="1" dirty="0"/>
              <a:t>συνοχή</a:t>
            </a:r>
            <a:r>
              <a:rPr lang="el-GR" sz="1800" dirty="0"/>
              <a:t> → ο </a:t>
            </a:r>
            <a:r>
              <a:rPr lang="el-GR" sz="1800" b="1" dirty="0"/>
              <a:t>μέντορας</a:t>
            </a:r>
            <a:r>
              <a:rPr lang="el-GR" sz="1800" dirty="0"/>
              <a:t> έχει </a:t>
            </a:r>
            <a:r>
              <a:rPr lang="el-GR" sz="1800" b="1" dirty="0"/>
              <a:t>κεντρικό ρόλο</a:t>
            </a:r>
            <a:r>
              <a:rPr lang="el-GR" sz="1800" dirty="0"/>
              <a:t>.</a:t>
            </a:r>
          </a:p>
          <a:p>
            <a:r>
              <a:rPr lang="el-GR" sz="1800" dirty="0"/>
              <a:t>Η </a:t>
            </a:r>
            <a:r>
              <a:rPr lang="el-GR" sz="1800" b="1" dirty="0"/>
              <a:t>επίλυση συγκρούσεων</a:t>
            </a:r>
            <a:r>
              <a:rPr lang="el-GR" sz="1800" dirty="0"/>
              <a:t> και η </a:t>
            </a:r>
            <a:r>
              <a:rPr lang="el-GR" sz="1800" b="1" dirty="0" err="1"/>
              <a:t>ενσυναίσθηση</a:t>
            </a:r>
            <a:r>
              <a:rPr lang="el-GR" sz="1800" dirty="0"/>
              <a:t> μετατρέπουν τα προβλήματα σε </a:t>
            </a:r>
            <a:r>
              <a:rPr lang="el-GR" sz="1800" b="1" dirty="0"/>
              <a:t>ευκαιρίες ανάπτυξης</a:t>
            </a:r>
            <a:r>
              <a:rPr lang="el-GR" sz="1800" dirty="0"/>
              <a:t>.</a:t>
            </a:r>
          </a:p>
          <a:p>
            <a:r>
              <a:rPr lang="el-GR" sz="1800" b="1" dirty="0"/>
              <a:t>Παραδείγματα από την πράξη</a:t>
            </a:r>
            <a:r>
              <a:rPr lang="el-GR" sz="1800" dirty="0"/>
              <a:t> δείχνουν ότι οι </a:t>
            </a:r>
            <a:r>
              <a:rPr lang="el-GR" sz="1800" b="1" dirty="0"/>
              <a:t>μικρές προσαρμογές</a:t>
            </a:r>
            <a:r>
              <a:rPr lang="el-GR" sz="1800" dirty="0"/>
              <a:t> μπορούν να έχουν </a:t>
            </a:r>
            <a:r>
              <a:rPr lang="el-GR" sz="1800" b="1" dirty="0"/>
              <a:t>μεγάλο αντίκτυπο</a:t>
            </a:r>
            <a:r>
              <a:rPr lang="el-GR" sz="1800" dirty="0"/>
              <a:t>.</a:t>
            </a:r>
          </a:p>
          <a:p>
            <a:r>
              <a:rPr lang="el-GR" sz="1800" dirty="0"/>
              <a:t>Οι </a:t>
            </a:r>
            <a:r>
              <a:rPr lang="el-GR" sz="1800" b="1" dirty="0"/>
              <a:t>πρακτικές κατευθύνσεις</a:t>
            </a:r>
            <a:r>
              <a:rPr lang="el-GR" sz="1800" dirty="0"/>
              <a:t> (</a:t>
            </a:r>
            <a:r>
              <a:rPr lang="el-GR" sz="1800" dirty="0" err="1"/>
              <a:t>ρουτίνες</a:t>
            </a:r>
            <a:r>
              <a:rPr lang="el-GR" sz="1800" dirty="0"/>
              <a:t> + λίστες ελέγχου) προσφέρουν </a:t>
            </a:r>
            <a:r>
              <a:rPr lang="el-GR" sz="1800" b="1" dirty="0"/>
              <a:t>ασφάλεια, αξιοπρέπεια και ανάπτυξη</a:t>
            </a:r>
            <a:r>
              <a:rPr lang="el-GR" sz="1800" dirty="0"/>
              <a:t>.</a:t>
            </a:r>
          </a:p>
        </p:txBody>
      </p:sp>
      <p:pic>
        <p:nvPicPr>
          <p:cNvPr id="9" name="Slika 8" descr="Slika, ki vsebuje besede besedilo, človeški obraz, risanka, fant&#10;&#10;Vsebina, ustvarjena z UI, morda ni pravilna.">
            <a:extLst>
              <a:ext uri="{FF2B5EF4-FFF2-40B4-BE49-F238E27FC236}">
                <a16:creationId xmlns:a16="http://schemas.microsoft.com/office/drawing/2014/main" id="{8226D8B4-A780-D0A8-530D-E6C5C422C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454" y="2274693"/>
            <a:ext cx="4548293" cy="303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00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2AF2477D-255A-A34E-5801-A4519EFD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4865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1981</TotalTime>
  <Words>1702</Words>
  <Application>Microsoft Office PowerPoint</Application>
  <PresentationFormat>Ευρεία οθόνη</PresentationFormat>
  <Paragraphs>132</Paragraphs>
  <Slides>20</Slides>
  <Notes>20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1" baseType="lpstr">
      <vt:lpstr>Office Theme</vt:lpstr>
      <vt:lpstr>Παρουσίαση του PowerPoint</vt:lpstr>
      <vt:lpstr>Μάθημα 2:  Ανάπτυξη Έντονων και Συμπεριληπτικών Εργασιακών Περιβαλλόντων</vt:lpstr>
      <vt:lpstr>Αρχές της Ένταξης στις Φάρμες</vt:lpstr>
      <vt:lpstr>Κεντρικές Αρχές της Συμπερίληψης</vt:lpstr>
      <vt:lpstr>                       Είδη Εμποδίων στις Φάρμες</vt:lpstr>
      <vt:lpstr>Απομάκρυνση Εμποδίων: Στρατηγικές και Οφέλη</vt:lpstr>
      <vt:lpstr>                    Συμμετοχή: Δημιουργία Ευκαιριών</vt:lpstr>
      <vt:lpstr>Αίσθηση του Ανήκειν: Δημιουργία Κοινότητας</vt:lpstr>
      <vt:lpstr>Ευρύτερος Αντίκτυπος και Οφέλη</vt:lpstr>
      <vt:lpstr>                       Γιατί η Ομαδική Συνοχή Έχει Σημασία</vt:lpstr>
      <vt:lpstr>                    Στρατηγικές για Δυνατές Ομάδες</vt:lpstr>
      <vt:lpstr>Αντιμετώπιση Προκλήσεων: Ο Ρόλος του Μέντορα στις Δυσκολίες</vt:lpstr>
      <vt:lpstr>  Επίλυση Συγκρούσεων στις Φάρμες: Εποικοδομητική Διαχείριση Διαφωνιών</vt:lpstr>
      <vt:lpstr>Δημιουργία Κουλτούρας Ενσυναίσθησης</vt:lpstr>
      <vt:lpstr>                      Διεθνή και Ευρωπαϊκά Μοντέλα Ένταξης</vt:lpstr>
      <vt:lpstr>  Πρακτικές λύσεις στις φάρμες</vt:lpstr>
      <vt:lpstr>     Πρακτικές Κατευθυντήριες Οδηγίες για Συμπεριληπτικές Φάρμες: Από τη Θεωρία στην Καθημερινή Πράξη</vt:lpstr>
      <vt:lpstr>                      Ρουτίνες και Εργαλεία για Σταθερότητα</vt:lpstr>
      <vt:lpstr>Κύρια Μαθήματα από το Μάθημα 2 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Katja Sedonja</dc:creator>
  <cp:lastModifiedBy>Giorgos Grapsas</cp:lastModifiedBy>
  <cp:revision>23</cp:revision>
  <dcterms:modified xsi:type="dcterms:W3CDTF">2025-12-19T08:29:52Z</dcterms:modified>
</cp:coreProperties>
</file>