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2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C88E6259-9113-DFD1-4C03-94132DCB8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4D48A638-7E2C-AB9D-CB3C-3C552DF64C2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66FEA3D7-8CA8-B8AF-5402-9F847250263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669069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8FB9D3F6-CFD7-8418-6904-A04B307A66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059B3359-CF43-EC38-CD24-ACE94895F2C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25A176BD-B76A-4695-E201-0D591B70B95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753613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96141755-CD61-ACDE-E937-F4042678B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20781CB5-5CCF-DC48-19B2-F8C88DDC61C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E96DC3C3-8E20-1F11-B36C-73E4F3E66E0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844985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0A3A3E99-BDEB-2682-902D-B92B0E9248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D8FB5BC6-B208-2B50-D28E-DCE698E9E6A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29DDC3A8-AA50-E10D-5083-BE365011ED0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795795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012AB121-552D-EE25-E945-4684955CC8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32A06754-4400-855B-17DC-306C10B7BD4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3B271E54-D92F-D277-C8C2-4A44B0AFC8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01176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5912A665-0E2F-EE2B-E466-BBCC6A6F6D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BE9081D8-104D-8ED8-BEC3-4930B63920F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BF6749AA-2C8E-C3A0-7EA3-1864FDA5E5E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663327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F61BF3EF-5D8F-84E5-02CF-8B17A8E673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2E593AE0-8D6C-69D7-9B91-7F4E66C9302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B56604F5-2527-451A-0C49-EB366F55068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565885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8280B643-3C94-EA01-F67C-3D78B88D4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C9D164DD-1A7F-5F97-3DAB-A8A071B4652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ED8F3699-1A56-BC0D-A472-15AADC32F7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256518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82A9E8BC-E20B-6554-DE46-F8027E900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EB5CB899-F6C5-025F-A949-F55FE05AB15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A0E888F0-20DA-41E6-EA78-C23963ABD41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327264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2BA0592E-BB9F-BF49-D21F-5ED99F0B2D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8AE763FE-8D5D-1C16-3994-0E59E6188E9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EB8264D9-D09B-880D-14F6-4CE62BC6D23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41550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01A67385-1E91-B164-BBBE-7D8B18CF9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B4D81375-3A9C-B6A1-C81F-29C62DB7D2B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8994F17D-D899-F800-B51F-F0F8B2C97A3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058936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10207AA7-BEFD-F72B-1525-485941A90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5D38017A-5E3A-F61E-CAD8-55FFD43D8A0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21B04DFF-BBBD-1CF0-E201-0BC54F58ACE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367837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10673D42-CD66-EB9A-BE38-2328717116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8CBF92D1-7A18-BC49-5F21-321E29718D6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FA1359A6-117A-E7F7-3756-EE0356372CD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882550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039C9C60-D9CE-7CD6-867E-CA1CE22774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2E362E81-F552-611A-8579-2A2E5C2B5D1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28CD5331-1836-F227-8CC4-3EB5276995C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024060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0A531C94-D2BE-9FC0-AC73-FD991E268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1E0E6804-6178-5AA2-BF29-CD2FFDF4FFA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AD38CEF7-821D-1DCE-B3E6-A472BC51D80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013617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580D4AE1-C10A-CA52-5338-16755A7E3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37232DFC-1038-6DF3-B33A-49769C14C6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8692AA4E-FDE4-ABE5-B2FF-4F3C3E303D7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752099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E08D1859-3614-7FE0-38E0-5FA4B8D27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4803FD49-84E8-0D46-4A11-B24ED17FC71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B5B2985C-84B7-85E1-7ACC-6D2BAD0BB56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009738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F5A9A7DC-D6D1-90B5-0E4D-A92FA05E9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EE72D34D-A085-4FF7-286E-5F544B3A97E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75D6C4FA-1B97-2A7F-AC5B-CF66ACF8F91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213687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1742F114-DD8A-D957-5A4E-E08B3BE0FA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335D1019-28E7-5E83-E06B-FC09D8DBC45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2990FCC5-7820-4BFF-8353-F4C0FF730A4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079825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EDE9B60D-720E-FC33-8DB6-D1F1D706A5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06BAA9C3-847F-7371-C2C8-259FA40014A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56B2C27D-CCF2-0917-C592-3109FAD25D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9844480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36184EE2-5C08-8701-E6A3-6782F8F26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CC2E1EB6-8987-58EF-A759-E97000291CB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71E575F1-9F35-7B94-4194-3E1D0093B39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447099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1E704A09-A142-44C2-81E5-E4901A39F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35348B86-D38D-1E1F-2898-D127D8ECD6C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E242A025-4A50-9BD9-8687-681A167A293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621271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374BB2FE-375D-F516-5AFE-1AB9CFD25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5EF7B409-A5E7-68BF-47D3-0E99E0A6F6B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1E254B72-1431-BB11-14CA-58298C1772F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9629008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DBAFE3DD-9041-182A-1A17-402A41135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86EB4E74-3EC5-DC94-E1F0-8CD521E3F82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9424D035-C978-2C56-AF49-12084E41B46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5597728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EAB12DFF-4B9B-3078-99C6-95A8632CA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960280C2-CB4E-7316-D544-9214144156D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4C7192CE-071D-EA46-FF85-359C8EA9C49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1253560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F40F6F64-2A72-D6BF-F080-79C6F23AE1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45CB5AE2-DBCA-2EFE-2945-F5CD7C039E1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FDCD00CA-BBBA-E553-C60E-0510B9448E1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4110950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C7A13AE0-4D3E-C63A-C697-B7EE165AF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1AD854C2-6CD5-3425-633B-C05499557E1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0652A9EE-134D-6C64-2C0B-0B4116B4547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4926247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A15299A9-3A56-759C-BF17-9B6294250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14D94C8F-4205-EBEF-ACA7-F8950286551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2AF0D43B-4D2F-827B-C408-2E88C74EF22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7082358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3F23E5AA-E3A8-8E6B-6A71-97A6A57851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561484D4-B233-B8F6-38BE-4DBE0D4B5A9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C7EF3FCC-AA0E-EC64-0F50-7C53A0FBC12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6387895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027011DA-9DB2-3153-7FC6-18C388BF1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6B8ADAA9-220B-230E-DE76-3BADB22F343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D98BE6DB-95F9-5A56-761C-86EEB84A715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7610451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BC339EBD-83EC-4258-4A6D-5E181D602A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1D82A87D-1B4C-E28E-B701-A13F8E01CB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92533450-B85D-38C9-7651-FC6E82D8E0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2802523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4A98787F-0EFB-D427-09B9-09C2405CE0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9A5FE1A9-E4E6-2AF5-7F9B-905EAE815E7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BD506851-8625-FC95-362F-DF5A743381D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2230768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2B103B77-4287-B6FF-D7B5-FE8CC0814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FEC4A242-082E-06EC-AE91-43BDA84A422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158535C1-B81F-C1AF-D4C6-8A5F5E29538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9643981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1784DD8F-E4B1-BC9D-8FB3-5B8B1C22F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56005EE8-F124-59F8-9CAB-83C1C9E568B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46546E64-59F0-38EA-10C0-C5D1F533A73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167633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R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magnagrecia.gr/" TargetMode="External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4"/>
          <p:cNvSpPr txBox="1">
            <a:spLocks noGrp="1"/>
          </p:cNvSpPr>
          <p:nvPr>
            <p:ph type="ctrTitle"/>
          </p:nvPr>
        </p:nvSpPr>
        <p:spPr>
          <a:xfrm>
            <a:off x="1524000" y="999067"/>
            <a:ext cx="9144000" cy="3196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lvl="0"/>
            <a:r>
              <a:rPr lang="el-GR" b="1" dirty="0"/>
              <a:t>ΜΑΘΗΜΑ 3</a:t>
            </a:r>
            <a:br>
              <a:rPr lang="el-GR" b="1" dirty="0"/>
            </a:br>
            <a:br>
              <a:rPr lang="el-GR" b="1" dirty="0"/>
            </a:br>
            <a:r>
              <a:rPr lang="el-GR" b="1" dirty="0"/>
              <a:t>Δικτύωση και Συνεργασία με Ενδιαφερόμενους Φορείς</a:t>
            </a:r>
            <a:endParaRPr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>
            <a:spLocks noGrp="1"/>
          </p:cNvSpPr>
          <p:nvPr>
            <p:ph type="body" idx="1"/>
          </p:nvPr>
        </p:nvSpPr>
        <p:spPr>
          <a:xfrm>
            <a:off x="465907" y="2130553"/>
            <a:ext cx="11312435" cy="3538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algn="just"/>
            <a:r>
              <a:rPr lang="el-GR" dirty="0">
                <a:solidFill>
                  <a:schemeClr val="accent6"/>
                </a:solidFill>
              </a:rPr>
              <a:t>Η κοινωνική γεωργία δεν μπορεί να λειτουργήσει σε απομόνωση</a:t>
            </a:r>
            <a:r>
              <a:rPr lang="el-GR" dirty="0"/>
              <a:t>. Είναι εκ φύσεως μια συλλογική, </a:t>
            </a:r>
            <a:r>
              <a:rPr lang="el-GR" dirty="0" err="1"/>
              <a:t>διατομεακή</a:t>
            </a:r>
            <a:r>
              <a:rPr lang="el-GR" dirty="0"/>
              <a:t> και κοινωνικά ριζωμένη πρακτική. </a:t>
            </a:r>
            <a:endParaRPr lang="en-US" dirty="0"/>
          </a:p>
          <a:p>
            <a:pPr algn="just"/>
            <a:r>
              <a:rPr lang="el-GR" dirty="0"/>
              <a:t>Για να είναι αποτελεσματική και βιώσιμη, </a:t>
            </a:r>
            <a:r>
              <a:rPr lang="el-GR" dirty="0">
                <a:solidFill>
                  <a:schemeClr val="accent6"/>
                </a:solidFill>
              </a:rPr>
              <a:t>απαιτεί τη διαμόρφωση ενός οικοσυστήματος σχέσεων, εμπιστοσύνης και συνεργειών </a:t>
            </a:r>
            <a:r>
              <a:rPr lang="el-GR" dirty="0"/>
              <a:t>— με άλλα λόγια, τη δικτύωση με ενδιαφερόμενους φορείς (</a:t>
            </a:r>
            <a:r>
              <a:rPr lang="el-GR" dirty="0" err="1"/>
              <a:t>stakeholders</a:t>
            </a:r>
            <a:r>
              <a:rPr lang="el-GR" dirty="0"/>
              <a:t>).</a:t>
            </a: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87F5D7-3B24-D7DC-0377-54A16223E74B}"/>
              </a:ext>
            </a:extLst>
          </p:cNvPr>
          <p:cNvSpPr txBox="1"/>
          <p:nvPr/>
        </p:nvSpPr>
        <p:spPr>
          <a:xfrm>
            <a:off x="3145970" y="158522"/>
            <a:ext cx="892410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3600" b="1" dirty="0"/>
              <a:t>Δικτύωση και Συνεργασία με Ενδιαφερόμενους Φορείς</a:t>
            </a:r>
            <a:endParaRPr lang="el-GR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CE7376FF-6DF4-61BE-05EA-8B5CB0E1C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5AB03D00-B21B-CCBA-C9DD-37A71FD82AC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11628" y="1697404"/>
            <a:ext cx="11412148" cy="4599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>
              <a:spcBef>
                <a:spcPts val="0"/>
              </a:spcBef>
              <a:buSzPts val="2800"/>
              <a:buNone/>
            </a:pPr>
            <a:r>
              <a:rPr lang="el-GR" b="1" dirty="0">
                <a:solidFill>
                  <a:schemeClr val="accent6"/>
                </a:solidFill>
              </a:rPr>
              <a:t>Τι είναι οι </a:t>
            </a:r>
            <a:r>
              <a:rPr lang="en-US" b="1" dirty="0">
                <a:solidFill>
                  <a:schemeClr val="accent6"/>
                </a:solidFill>
              </a:rPr>
              <a:t>Stakeholders </a:t>
            </a:r>
            <a:endParaRPr lang="en-US" dirty="0">
              <a:solidFill>
                <a:schemeClr val="accent6"/>
              </a:solidFill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l-GR" altLang="el-GR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Είναι άτομα, ομάδες ή οργανισμοί που:</a:t>
            </a:r>
            <a:endParaRPr lang="en-US" altLang="el-GR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l-GR" altLang="el-GR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l-GR" altLang="el-GR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Επηρεάζουν ή επηρεάζονται από τη λειτουργία της κοινωνικής γεωργικής επιχείρησης.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l-GR" altLang="el-GR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Μπορούν να προσφέρουν ή να χρειάζονται πόρους, υποστήριξη, ή πρόσβαση σε κοινότητες/δίκτυα.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l-GR" altLang="el-GR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Μπορούν να είναι σύμμαχοι, συνεργάτες ή και κριτικοί παρατηρητές.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l-GR" altLang="el-GR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Η χαρτογράφηση των </a:t>
            </a:r>
            <a:r>
              <a:rPr lang="el-GR" altLang="el-GR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stakeholders</a:t>
            </a:r>
            <a:r>
              <a:rPr lang="el-GR" altLang="el-GR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είναι ένα κρίσιμο πρώτο βήμα για κάθε κοινωνική πρωτοβουλία</a:t>
            </a: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FE5B29-7B91-E6A9-B11E-795A73B2A907}"/>
              </a:ext>
            </a:extLst>
          </p:cNvPr>
          <p:cNvSpPr txBox="1"/>
          <p:nvPr/>
        </p:nvSpPr>
        <p:spPr>
          <a:xfrm>
            <a:off x="3145971" y="158522"/>
            <a:ext cx="863237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4000" b="1" dirty="0"/>
              <a:t>Αναγνώριση και Συνεργασία με Βασικούς Εμπλεκόμενους Φορείς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8204521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B11D6A0B-BF4B-5F41-FEAE-83282C674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Πίνακας 8">
            <a:extLst>
              <a:ext uri="{FF2B5EF4-FFF2-40B4-BE49-F238E27FC236}">
                <a16:creationId xmlns:a16="http://schemas.microsoft.com/office/drawing/2014/main" id="{A8614AAF-550E-6B54-6494-274D7988FE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5436421"/>
              </p:ext>
            </p:extLst>
          </p:nvPr>
        </p:nvGraphicFramePr>
        <p:xfrm>
          <a:off x="5148944" y="106589"/>
          <a:ext cx="6836229" cy="641469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982140">
                  <a:extLst>
                    <a:ext uri="{9D8B030D-6E8A-4147-A177-3AD203B41FA5}">
                      <a16:colId xmlns:a16="http://schemas.microsoft.com/office/drawing/2014/main" val="3078919739"/>
                    </a:ext>
                  </a:extLst>
                </a:gridCol>
                <a:gridCol w="3854089">
                  <a:extLst>
                    <a:ext uri="{9D8B030D-6E8A-4147-A177-3AD203B41FA5}">
                      <a16:colId xmlns:a16="http://schemas.microsoft.com/office/drawing/2014/main" val="2754949839"/>
                    </a:ext>
                  </a:extLst>
                </a:gridCol>
              </a:tblGrid>
              <a:tr h="382387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2000" kern="1200" cap="none" spc="0" dirty="0">
                          <a:solidFill>
                            <a:srgbClr val="FFFFFF"/>
                          </a:solidFill>
                          <a:effectLst/>
                        </a:rPr>
                        <a:t>Όφελος</a:t>
                      </a:r>
                      <a:endParaRPr lang="el-GR" sz="2000" cap="none" spc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0" marR="0" marT="114249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2000" kern="1200" cap="none" spc="0" dirty="0">
                          <a:solidFill>
                            <a:srgbClr val="FFFFFF"/>
                          </a:solidFill>
                          <a:effectLst/>
                        </a:rPr>
                        <a:t>Παράδειγμα</a:t>
                      </a:r>
                      <a:endParaRPr lang="el-GR" sz="2000" cap="none" spc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0" marR="0" marT="114249" marB="0" anchor="ctr"/>
                </a:tc>
                <a:extLst>
                  <a:ext uri="{0D108BD9-81ED-4DB2-BD59-A6C34878D82A}">
                    <a16:rowId xmlns:a16="http://schemas.microsoft.com/office/drawing/2014/main" val="1036586692"/>
                  </a:ext>
                </a:extLst>
              </a:tr>
              <a:tr h="891175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1600" b="1" kern="1200" cap="none" spc="0" dirty="0">
                          <a:solidFill>
                            <a:srgbClr val="000000"/>
                          </a:solidFill>
                          <a:effectLst/>
                        </a:rPr>
                        <a:t>Βελτιωμένη Πρόσβαση σε Πόρους</a:t>
                      </a:r>
                      <a:endParaRPr lang="el-GR" sz="1600" b="1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algn="l" rtl="0" eaLnBrk="1" latinLnBrk="0" hangingPunct="1">
                        <a:buNone/>
                      </a:pPr>
                      <a:endParaRPr lang="el-GR" sz="15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14249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1600" b="1" kern="1200" cap="none" spc="0" dirty="0">
                          <a:solidFill>
                            <a:srgbClr val="000000"/>
                          </a:solidFill>
                          <a:effectLst/>
                        </a:rPr>
                        <a:t>Συνεργασία με τοπικούς προμηθευτές για εκπτώσεις σε σπόρους.</a:t>
                      </a:r>
                      <a:endParaRPr lang="el-GR" sz="1600" b="1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algn="l" rtl="0" eaLnBrk="1" latinLnBrk="0" hangingPunct="1">
                        <a:buNone/>
                      </a:pPr>
                      <a:endParaRPr lang="el-GR" sz="15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14249" marB="0" anchor="ctr"/>
                </a:tc>
                <a:extLst>
                  <a:ext uri="{0D108BD9-81ED-4DB2-BD59-A6C34878D82A}">
                    <a16:rowId xmlns:a16="http://schemas.microsoft.com/office/drawing/2014/main" val="2111272229"/>
                  </a:ext>
                </a:extLst>
              </a:tr>
              <a:tr h="891175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1600" b="1" kern="1200" cap="none" spc="0" dirty="0">
                          <a:solidFill>
                            <a:srgbClr val="000000"/>
                          </a:solidFill>
                          <a:effectLst/>
                        </a:rPr>
                        <a:t>Διεύρυνση Δικτύου Πελατών</a:t>
                      </a:r>
                      <a:endParaRPr lang="el-GR" sz="1600" b="1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algn="l" rtl="0" eaLnBrk="1" latinLnBrk="0" hangingPunct="1">
                        <a:buNone/>
                      </a:pPr>
                      <a:endParaRPr lang="el-GR" sz="15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14249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1600" b="1" kern="1200" cap="none" spc="0" dirty="0">
                          <a:solidFill>
                            <a:srgbClr val="000000"/>
                          </a:solidFill>
                          <a:effectLst/>
                        </a:rPr>
                        <a:t>Συνεργασία με εστιατόρια '</a:t>
                      </a:r>
                      <a:r>
                        <a:rPr lang="af-ZA" sz="1600" b="1" kern="1200" cap="none" spc="0" dirty="0">
                          <a:solidFill>
                            <a:srgbClr val="000000"/>
                          </a:solidFill>
                          <a:effectLst/>
                        </a:rPr>
                        <a:t>farm-to-table' </a:t>
                      </a:r>
                      <a:r>
                        <a:rPr lang="el-GR" sz="1600" b="1" kern="1200" cap="none" spc="0" dirty="0">
                          <a:solidFill>
                            <a:srgbClr val="000000"/>
                          </a:solidFill>
                          <a:effectLst/>
                        </a:rPr>
                        <a:t>για </a:t>
                      </a:r>
                      <a:r>
                        <a:rPr lang="el-GR" sz="1600" b="1" kern="1200" cap="none" spc="0" dirty="0" err="1">
                          <a:solidFill>
                            <a:srgbClr val="000000"/>
                          </a:solidFill>
                          <a:effectLst/>
                        </a:rPr>
                        <a:t>αναγνωρισιμότητα</a:t>
                      </a:r>
                      <a:r>
                        <a:rPr lang="el-GR" sz="1600" b="1" kern="1200" cap="none" spc="0" dirty="0">
                          <a:solidFill>
                            <a:srgbClr val="000000"/>
                          </a:solidFill>
                          <a:effectLst/>
                        </a:rPr>
                        <a:t>.</a:t>
                      </a:r>
                      <a:endParaRPr lang="el-GR" sz="1600" b="1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algn="l" rtl="0" eaLnBrk="1" latinLnBrk="0" hangingPunct="1">
                        <a:buNone/>
                      </a:pPr>
                      <a:endParaRPr lang="el-GR" sz="15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14249" marB="0" anchor="ctr"/>
                </a:tc>
                <a:extLst>
                  <a:ext uri="{0D108BD9-81ED-4DB2-BD59-A6C34878D82A}">
                    <a16:rowId xmlns:a16="http://schemas.microsoft.com/office/drawing/2014/main" val="3138991731"/>
                  </a:ext>
                </a:extLst>
              </a:tr>
              <a:tr h="891175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1600" b="1" kern="1200" cap="none" spc="0" dirty="0">
                          <a:solidFill>
                            <a:srgbClr val="000000"/>
                          </a:solidFill>
                          <a:effectLst/>
                        </a:rPr>
                        <a:t>Κοινές Εκστρατείες Προώθησης</a:t>
                      </a:r>
                      <a:endParaRPr lang="el-GR" sz="1600" b="1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algn="l" rtl="0" eaLnBrk="1" latinLnBrk="0" hangingPunct="1">
                        <a:buNone/>
                      </a:pPr>
                      <a:endParaRPr lang="el-GR" sz="15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14249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1600" b="1" kern="1200" cap="none" spc="0" dirty="0">
                          <a:solidFill>
                            <a:srgbClr val="000000"/>
                          </a:solidFill>
                          <a:effectLst/>
                        </a:rPr>
                        <a:t>Συνεργασία με τουριστικούς φορείς για αγροτουριστικές ημέρες.</a:t>
                      </a:r>
                      <a:endParaRPr lang="el-GR" sz="1600" b="1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algn="l" rtl="0" eaLnBrk="1" latinLnBrk="0" hangingPunct="1">
                        <a:buNone/>
                      </a:pPr>
                      <a:endParaRPr lang="el-GR" sz="15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14249" marB="0" anchor="ctr"/>
                </a:tc>
                <a:extLst>
                  <a:ext uri="{0D108BD9-81ED-4DB2-BD59-A6C34878D82A}">
                    <a16:rowId xmlns:a16="http://schemas.microsoft.com/office/drawing/2014/main" val="1012244950"/>
                  </a:ext>
                </a:extLst>
              </a:tr>
              <a:tr h="757867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1600" b="1" kern="1200" cap="none" spc="0" dirty="0">
                          <a:solidFill>
                            <a:srgbClr val="000000"/>
                          </a:solidFill>
                          <a:effectLst/>
                        </a:rPr>
                        <a:t>Καινοτομία &amp; Γνώση</a:t>
                      </a:r>
                      <a:endParaRPr lang="el-GR" sz="1600" b="1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algn="l" rtl="0" eaLnBrk="1" latinLnBrk="0" hangingPunct="1">
                        <a:buNone/>
                      </a:pPr>
                      <a:endParaRPr lang="el-GR" sz="15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14249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1600" b="1" kern="1200" cap="none" spc="0" dirty="0">
                          <a:solidFill>
                            <a:srgbClr val="000000"/>
                          </a:solidFill>
                          <a:effectLst/>
                        </a:rPr>
                        <a:t>Συνεργασία με πανεπιστήμια για νέες ποικιλίες.</a:t>
                      </a:r>
                      <a:endParaRPr lang="el-GR" sz="1600" b="1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algn="l" rtl="0" eaLnBrk="1" latinLnBrk="0" hangingPunct="1">
                        <a:buNone/>
                      </a:pPr>
                      <a:endParaRPr lang="el-GR" sz="15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14249" marB="0" anchor="ctr"/>
                </a:tc>
                <a:extLst>
                  <a:ext uri="{0D108BD9-81ED-4DB2-BD59-A6C34878D82A}">
                    <a16:rowId xmlns:a16="http://schemas.microsoft.com/office/drawing/2014/main" val="1363049641"/>
                  </a:ext>
                </a:extLst>
              </a:tr>
              <a:tr h="757867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1600" b="1" kern="1200" cap="none" spc="0" dirty="0">
                          <a:solidFill>
                            <a:srgbClr val="000000"/>
                          </a:solidFill>
                          <a:effectLst/>
                        </a:rPr>
                        <a:t>Οικονομική Στήριξη</a:t>
                      </a:r>
                      <a:endParaRPr lang="el-GR" sz="1600" b="1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algn="l" rtl="0" eaLnBrk="1" latinLnBrk="0" hangingPunct="1">
                        <a:buNone/>
                      </a:pPr>
                      <a:endParaRPr lang="el-GR" sz="15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14249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1600" b="1" kern="1200" cap="none" spc="0" dirty="0">
                          <a:solidFill>
                            <a:srgbClr val="000000"/>
                          </a:solidFill>
                          <a:effectLst/>
                        </a:rPr>
                        <a:t>Συνεργασία με </a:t>
                      </a:r>
                      <a:r>
                        <a:rPr lang="el-GR" sz="1600" b="1" kern="1200" cap="none" spc="0" dirty="0" err="1">
                          <a:solidFill>
                            <a:srgbClr val="000000"/>
                          </a:solidFill>
                          <a:effectLst/>
                        </a:rPr>
                        <a:t>ΜΚΟ</a:t>
                      </a:r>
                      <a:r>
                        <a:rPr lang="el-GR" sz="1600" b="1" kern="1200" cap="none" spc="0" dirty="0">
                          <a:solidFill>
                            <a:srgbClr val="000000"/>
                          </a:solidFill>
                          <a:effectLst/>
                        </a:rPr>
                        <a:t> για επιδοτούμενα προγράμματα.</a:t>
                      </a:r>
                      <a:endParaRPr lang="el-GR" sz="1600" b="1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algn="l" rtl="0" eaLnBrk="1" latinLnBrk="0" hangingPunct="1">
                        <a:buNone/>
                      </a:pPr>
                      <a:endParaRPr lang="el-GR" sz="15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14249" marB="0" anchor="ctr"/>
                </a:tc>
                <a:extLst>
                  <a:ext uri="{0D108BD9-81ED-4DB2-BD59-A6C34878D82A}">
                    <a16:rowId xmlns:a16="http://schemas.microsoft.com/office/drawing/2014/main" val="2125047401"/>
                  </a:ext>
                </a:extLst>
              </a:tr>
              <a:tr h="757867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1600" b="1" kern="1200" cap="none" spc="0" dirty="0">
                          <a:solidFill>
                            <a:srgbClr val="000000"/>
                          </a:solidFill>
                          <a:effectLst/>
                        </a:rPr>
                        <a:t>Ενίσχυση Κοινωνικής Εικόνας</a:t>
                      </a:r>
                      <a:endParaRPr lang="el-GR" sz="1600" b="1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algn="l" rtl="0" eaLnBrk="1" latinLnBrk="0" hangingPunct="1">
                        <a:buNone/>
                      </a:pPr>
                      <a:endParaRPr lang="el-GR" sz="15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14249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1600" b="1" kern="1200" cap="none" spc="0" dirty="0">
                          <a:solidFill>
                            <a:srgbClr val="000000"/>
                          </a:solidFill>
                          <a:effectLst/>
                        </a:rPr>
                        <a:t>Συνεργασία με σχολεία για εκπαιδευτικές επισκέψεις.</a:t>
                      </a:r>
                      <a:endParaRPr lang="el-GR" sz="1600" b="1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algn="l" rtl="0" eaLnBrk="1" latinLnBrk="0" hangingPunct="1">
                        <a:buNone/>
                      </a:pPr>
                      <a:endParaRPr lang="el-GR" sz="15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14249" marB="0" anchor="ctr"/>
                </a:tc>
                <a:extLst>
                  <a:ext uri="{0D108BD9-81ED-4DB2-BD59-A6C34878D82A}">
                    <a16:rowId xmlns:a16="http://schemas.microsoft.com/office/drawing/2014/main" val="2620655263"/>
                  </a:ext>
                </a:extLst>
              </a:tr>
              <a:tr h="757867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1600" b="1" kern="1200" cap="none" spc="0" dirty="0">
                          <a:solidFill>
                            <a:srgbClr val="000000"/>
                          </a:solidFill>
                          <a:effectLst/>
                        </a:rPr>
                        <a:t>Διαχείριση Κινδύνων</a:t>
                      </a:r>
                      <a:endParaRPr lang="el-GR" sz="1600" b="1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algn="l" rtl="0" eaLnBrk="1" latinLnBrk="0" hangingPunct="1">
                        <a:buNone/>
                      </a:pPr>
                      <a:endParaRPr lang="el-GR" sz="15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14249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1600" b="1" kern="1200" cap="none" spc="0" dirty="0">
                          <a:solidFill>
                            <a:srgbClr val="000000"/>
                          </a:solidFill>
                          <a:effectLst/>
                        </a:rPr>
                        <a:t>Συνεργασία με συνεταιρισμούς για κοινή ασφάλιση.</a:t>
                      </a:r>
                      <a:endParaRPr lang="el-GR" sz="1600" b="1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algn="l" rtl="0" eaLnBrk="1" latinLnBrk="0" hangingPunct="1">
                        <a:buNone/>
                      </a:pPr>
                      <a:endParaRPr lang="el-GR" sz="15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14249" marB="0" anchor="ctr"/>
                </a:tc>
                <a:extLst>
                  <a:ext uri="{0D108BD9-81ED-4DB2-BD59-A6C34878D82A}">
                    <a16:rowId xmlns:a16="http://schemas.microsoft.com/office/drawing/2014/main" val="341100115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76825DAA-02EC-C455-2C6B-66C7CFD7D000}"/>
              </a:ext>
            </a:extLst>
          </p:cNvPr>
          <p:cNvSpPr txBox="1"/>
          <p:nvPr/>
        </p:nvSpPr>
        <p:spPr>
          <a:xfrm>
            <a:off x="87084" y="1871991"/>
            <a:ext cx="4620383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kern="1200" dirty="0" err="1">
                <a:solidFill>
                  <a:schemeClr val="tx1"/>
                </a:solidFill>
              </a:rPr>
              <a:t>Οφέλη</a:t>
            </a:r>
            <a:r>
              <a:rPr lang="en-US" sz="4000" b="1" kern="1200" dirty="0">
                <a:solidFill>
                  <a:schemeClr val="tx1"/>
                </a:solidFill>
              </a:rPr>
              <a:t> </a:t>
            </a:r>
            <a:r>
              <a:rPr lang="en-US" sz="4000" b="1" kern="1200" dirty="0" err="1">
                <a:solidFill>
                  <a:schemeClr val="tx1"/>
                </a:solidFill>
              </a:rPr>
              <a:t>Συνεργ</a:t>
            </a:r>
            <a:r>
              <a:rPr lang="en-US" sz="4000" b="1" kern="1200" dirty="0">
                <a:solidFill>
                  <a:schemeClr val="tx1"/>
                </a:solidFill>
              </a:rPr>
              <a:t>ασίας με Stakeholders</a:t>
            </a:r>
            <a:br>
              <a:rPr lang="el-GR" sz="4000" dirty="0"/>
            </a:br>
            <a:endParaRPr lang="el-GR" sz="4000" dirty="0"/>
          </a:p>
        </p:txBody>
      </p:sp>
    </p:spTree>
    <p:extLst>
      <p:ext uri="{BB962C8B-B14F-4D97-AF65-F5344CB8AC3E}">
        <p14:creationId xmlns:p14="http://schemas.microsoft.com/office/powerpoint/2010/main" val="21135010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F2692193-1F11-3CB5-55AE-194A43A505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EA9044C-42DE-1CCD-E163-26101D65E581}"/>
              </a:ext>
            </a:extLst>
          </p:cNvPr>
          <p:cNvSpPr txBox="1"/>
          <p:nvPr/>
        </p:nvSpPr>
        <p:spPr>
          <a:xfrm>
            <a:off x="2906485" y="228894"/>
            <a:ext cx="928551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3200" b="1" dirty="0"/>
              <a:t>Οφέλη Συνεργασίας με </a:t>
            </a:r>
            <a:r>
              <a:rPr lang="en-US" sz="3200" b="1" dirty="0"/>
              <a:t>Stakeholders</a:t>
            </a:r>
            <a:br>
              <a:rPr lang="en-US" sz="3200" b="1" dirty="0"/>
            </a:br>
            <a:endParaRPr lang="el-GR" sz="32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9909D54-2E85-352E-9EF2-C2EC0E4743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011" y="1299578"/>
            <a:ext cx="5465692" cy="1484509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514350" indent="-514350" algn="just" eaLnBrk="0" fontAlgn="base" hangingPunct="0">
              <a:buAutoNum type="arabicPeriod"/>
            </a:pPr>
            <a:r>
              <a:rPr lang="el-GR" sz="1800" b="1" dirty="0"/>
              <a:t>Βελτιωμένη Πρόσβαση σε Πόρους</a:t>
            </a:r>
            <a:endParaRPr lang="en-US" sz="1800" dirty="0">
              <a:ea typeface="+mn-lt"/>
              <a:cs typeface="+mn-lt"/>
            </a:endParaRPr>
          </a:p>
          <a:p>
            <a:pPr marL="228600" lvl="1" algn="just">
              <a:buFont typeface=""/>
              <a:buChar char="•"/>
            </a:pPr>
            <a:r>
              <a:rPr lang="en-US" sz="1600" b="1" u="sng" dirty="0"/>
              <a:t>Πα</a:t>
            </a:r>
            <a:r>
              <a:rPr lang="en-US" sz="1600" b="1" u="sng" dirty="0" err="1"/>
              <a:t>ράδειγμ</a:t>
            </a:r>
            <a:r>
              <a:rPr lang="en-US" sz="1600" b="1" u="sng" dirty="0"/>
              <a:t>α</a:t>
            </a:r>
            <a:r>
              <a:rPr lang="en-US" sz="1600" u="sng" dirty="0"/>
              <a:t>:</a:t>
            </a:r>
            <a:r>
              <a:rPr lang="en-US" sz="1600" dirty="0"/>
              <a:t> Συνεργασία με τοπικούς προμηθευτές σπόρων για εκπτώσεις ή δωρεάν δοκιμαστικά προϊόντα.</a:t>
            </a:r>
          </a:p>
          <a:p>
            <a:pPr marL="228600" lvl="1" algn="just">
              <a:buFont typeface=""/>
              <a:buChar char="•"/>
            </a:pPr>
            <a:r>
              <a:rPr lang="en-US" sz="1600" b="1" dirty="0" err="1"/>
              <a:t>Όφελος</a:t>
            </a:r>
            <a:r>
              <a:rPr lang="en-US" sz="1600" dirty="0"/>
              <a:t>: </a:t>
            </a:r>
            <a:r>
              <a:rPr lang="en-US" sz="1600" dirty="0" err="1"/>
              <a:t>Μείωση</a:t>
            </a:r>
            <a:r>
              <a:rPr lang="en-US" sz="1600" dirty="0"/>
              <a:t> </a:t>
            </a:r>
            <a:r>
              <a:rPr lang="en-US" sz="1600" dirty="0" err="1"/>
              <a:t>κόστους</a:t>
            </a:r>
            <a:r>
              <a:rPr lang="en-US" sz="1600" dirty="0"/>
              <a:t> και κα</a:t>
            </a:r>
            <a:r>
              <a:rPr lang="en-US" sz="1600" dirty="0" err="1"/>
              <a:t>λύτερη</a:t>
            </a:r>
            <a:r>
              <a:rPr lang="en-US" sz="1600" dirty="0"/>
              <a:t> π</a:t>
            </a:r>
            <a:r>
              <a:rPr lang="en-US" sz="1600" dirty="0" err="1"/>
              <a:t>οιότητ</a:t>
            </a:r>
            <a:r>
              <a:rPr lang="en-US" sz="1600" dirty="0"/>
              <a:t>α παραγωγής.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78743A-DEF1-7ACE-A9EF-D97DBC0834A1}"/>
              </a:ext>
            </a:extLst>
          </p:cNvPr>
          <p:cNvSpPr txBox="1"/>
          <p:nvPr/>
        </p:nvSpPr>
        <p:spPr>
          <a:xfrm>
            <a:off x="179747" y="2709316"/>
            <a:ext cx="5465957" cy="1439368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/>
              <a:t>2. </a:t>
            </a:r>
            <a:r>
              <a:rPr lang="en-US" sz="2000" b="1" dirty="0" err="1"/>
              <a:t>Διεύρυνση</a:t>
            </a:r>
            <a:r>
              <a:rPr lang="en-US" sz="2000" b="1" dirty="0"/>
              <a:t> </a:t>
            </a:r>
            <a:r>
              <a:rPr lang="en-US" sz="2000" b="1" dirty="0" err="1"/>
              <a:t>Δικτύου</a:t>
            </a:r>
            <a:r>
              <a:rPr lang="en-US" sz="2000" b="1" dirty="0"/>
              <a:t> </a:t>
            </a:r>
            <a:r>
              <a:rPr lang="en-US" sz="2000" b="1" dirty="0" err="1"/>
              <a:t>Πελ</a:t>
            </a:r>
            <a:r>
              <a:rPr lang="en-US" sz="2000" b="1" dirty="0"/>
              <a:t>ατών</a:t>
            </a:r>
          </a:p>
          <a:p>
            <a:pPr marL="228600" lvl="1" indent="-228600" algn="just">
              <a:lnSpc>
                <a:spcPct val="90000"/>
              </a:lnSpc>
              <a:spcBef>
                <a:spcPts val="500"/>
              </a:spcBef>
              <a:buFont typeface=""/>
              <a:buChar char="•"/>
            </a:pPr>
            <a:r>
              <a:rPr lang="en-US" sz="1600" b="1" u="sng" dirty="0"/>
              <a:t>Πα</a:t>
            </a:r>
            <a:r>
              <a:rPr lang="en-US" sz="1600" b="1" u="sng" dirty="0" err="1"/>
              <a:t>ράδειγμ</a:t>
            </a:r>
            <a:r>
              <a:rPr lang="en-US" sz="1600" b="1" u="sng" dirty="0"/>
              <a:t>α</a:t>
            </a:r>
            <a:r>
              <a:rPr lang="en-US" sz="1600" u="sng" dirty="0"/>
              <a:t>:</a:t>
            </a:r>
            <a:r>
              <a:rPr lang="en-US" sz="1600" dirty="0"/>
              <a:t> Συνεργασία με εστιατόρια “farm-to-table” που προβάλλουν το όνομα της φάρμας στο μενού τους</a:t>
            </a:r>
          </a:p>
          <a:p>
            <a:pPr marL="228600" lvl="1" indent="-228600" algn="just">
              <a:lnSpc>
                <a:spcPct val="90000"/>
              </a:lnSpc>
              <a:spcBef>
                <a:spcPts val="500"/>
              </a:spcBef>
              <a:buFont typeface=""/>
              <a:buChar char="•"/>
            </a:pPr>
            <a:r>
              <a:rPr lang="en-US" sz="1600" b="1" dirty="0" err="1"/>
              <a:t>Όφελος</a:t>
            </a:r>
            <a:r>
              <a:rPr lang="en-US" sz="1600" dirty="0"/>
              <a:t>: </a:t>
            </a:r>
            <a:r>
              <a:rPr lang="en-US" sz="1600" dirty="0" err="1"/>
              <a:t>Αν</a:t>
            </a:r>
            <a:r>
              <a:rPr lang="en-US" sz="1600" dirty="0"/>
              <a:t>αγνωρισιμότητα και σταθερή ζήτηση.</a:t>
            </a:r>
          </a:p>
          <a:p>
            <a:endParaRPr lang="en-US" sz="1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E1DCA4-D5FA-577E-6456-C6BD5093278B}"/>
              </a:ext>
            </a:extLst>
          </p:cNvPr>
          <p:cNvSpPr txBox="1"/>
          <p:nvPr/>
        </p:nvSpPr>
        <p:spPr>
          <a:xfrm>
            <a:off x="179746" y="4215265"/>
            <a:ext cx="5465957" cy="156966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dirty="0"/>
              <a:t>3. </a:t>
            </a:r>
            <a:r>
              <a:rPr lang="en-US" sz="1600" b="1" dirty="0" err="1"/>
              <a:t>Κοινές</a:t>
            </a:r>
            <a:r>
              <a:rPr lang="en-US" sz="1600" b="1" dirty="0"/>
              <a:t> </a:t>
            </a:r>
            <a:r>
              <a:rPr lang="en-US" sz="1600" b="1" dirty="0" err="1"/>
              <a:t>Εκστρ</a:t>
            </a:r>
            <a:r>
              <a:rPr lang="en-US" sz="1600" b="1" dirty="0"/>
              <a:t>ατείες Προώθησης</a:t>
            </a:r>
          </a:p>
          <a:p>
            <a:pPr marL="228600" indent="-228600">
              <a:buFont typeface=""/>
              <a:buChar char="•"/>
            </a:pPr>
            <a:r>
              <a:rPr lang="en-US" sz="1600" b="1" u="sng" dirty="0"/>
              <a:t>Πα</a:t>
            </a:r>
            <a:r>
              <a:rPr lang="en-US" sz="1600" b="1" u="sng" dirty="0" err="1"/>
              <a:t>ράδειγμ</a:t>
            </a:r>
            <a:r>
              <a:rPr lang="en-US" sz="1600" b="1" u="sng" dirty="0"/>
              <a:t>α</a:t>
            </a:r>
            <a:r>
              <a:rPr lang="en-US" sz="1600" u="sng" dirty="0"/>
              <a:t>:</a:t>
            </a:r>
            <a:r>
              <a:rPr lang="en-US" sz="1600" dirty="0"/>
              <a:t> Συνεργασία με τουριστικούς φορείς για διοργάνωση “αγροτουριστικών ημερών”.</a:t>
            </a:r>
          </a:p>
          <a:p>
            <a:pPr marL="228600" indent="-228600">
              <a:buFont typeface=""/>
              <a:buChar char="•"/>
            </a:pPr>
            <a:r>
              <a:rPr lang="en-US" sz="1600" b="1" dirty="0" err="1"/>
              <a:t>Όφελος</a:t>
            </a:r>
            <a:r>
              <a:rPr lang="en-US" sz="1600" dirty="0"/>
              <a:t>: </a:t>
            </a:r>
            <a:r>
              <a:rPr lang="en-US" sz="1600" dirty="0" err="1"/>
              <a:t>Προ</a:t>
            </a:r>
            <a:r>
              <a:rPr lang="en-US" sz="1600" dirty="0"/>
              <a:t>βολή σε νέο κοινό και αύξηση επισκεψιμότητας.</a:t>
            </a:r>
          </a:p>
          <a:p>
            <a:endParaRPr lang="en-US" sz="1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73B25F-11C5-2B71-18AE-F74390C1C2E6}"/>
              </a:ext>
            </a:extLst>
          </p:cNvPr>
          <p:cNvSpPr txBox="1"/>
          <p:nvPr/>
        </p:nvSpPr>
        <p:spPr>
          <a:xfrm>
            <a:off x="6096000" y="813669"/>
            <a:ext cx="5633224" cy="156966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dirty="0"/>
              <a:t>4. Κα</a:t>
            </a:r>
            <a:r>
              <a:rPr lang="en-US" sz="1600" b="1" dirty="0" err="1"/>
              <a:t>ινοτομί</a:t>
            </a:r>
            <a:r>
              <a:rPr lang="en-US" sz="1600" b="1" dirty="0"/>
              <a:t>α &amp; Γνώση</a:t>
            </a:r>
          </a:p>
          <a:p>
            <a:pPr marL="228600" indent="-228600">
              <a:buFont typeface=""/>
              <a:buChar char="•"/>
            </a:pPr>
            <a:r>
              <a:rPr lang="en-US" sz="1600" b="1" u="sng" dirty="0"/>
              <a:t>Πα</a:t>
            </a:r>
            <a:r>
              <a:rPr lang="en-US" sz="1600" b="1" u="sng" dirty="0" err="1"/>
              <a:t>ράδειγμ</a:t>
            </a:r>
            <a:r>
              <a:rPr lang="en-US" sz="1600" b="1" u="sng" dirty="0"/>
              <a:t>α</a:t>
            </a:r>
            <a:r>
              <a:rPr lang="en-US" sz="1600" u="sng" dirty="0"/>
              <a:t>:</a:t>
            </a:r>
            <a:r>
              <a:rPr lang="en-US" sz="1600" dirty="0"/>
              <a:t> Συνεργασία με πανεπιστήμιο για πειραματική καλλιέργεια νέων ποικιλιών.</a:t>
            </a:r>
          </a:p>
          <a:p>
            <a:pPr marL="228600" indent="-228600">
              <a:buFont typeface=""/>
              <a:buChar char="•"/>
            </a:pPr>
            <a:r>
              <a:rPr lang="en-US" sz="1600" b="1" dirty="0" err="1"/>
              <a:t>Όφελος</a:t>
            </a:r>
            <a:r>
              <a:rPr lang="en-US" sz="1600" dirty="0"/>
              <a:t>: </a:t>
            </a:r>
            <a:r>
              <a:rPr lang="en-US" sz="1600" dirty="0" err="1"/>
              <a:t>Πρόσ</a:t>
            </a:r>
            <a:r>
              <a:rPr lang="en-US" sz="1600" dirty="0"/>
              <a:t>βαση σε έρευνα και τεχνογνωσία χωρίς μεγάλο κόστος.</a:t>
            </a:r>
          </a:p>
          <a:p>
            <a:endParaRPr lang="en-US" sz="1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4370E0-73DA-A5DC-D73A-5FD3FB919BEA}"/>
              </a:ext>
            </a:extLst>
          </p:cNvPr>
          <p:cNvSpPr txBox="1"/>
          <p:nvPr/>
        </p:nvSpPr>
        <p:spPr>
          <a:xfrm>
            <a:off x="6096000" y="2235885"/>
            <a:ext cx="5633224" cy="984885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dirty="0"/>
              <a:t>5. </a:t>
            </a:r>
            <a:r>
              <a:rPr lang="en-US" b="1" dirty="0" err="1"/>
              <a:t>Οικονομική</a:t>
            </a:r>
            <a:r>
              <a:rPr lang="en-US" b="1" dirty="0"/>
              <a:t> </a:t>
            </a:r>
            <a:r>
              <a:rPr lang="en-US" b="1" dirty="0" err="1"/>
              <a:t>Στήριξη</a:t>
            </a:r>
            <a:endParaRPr lang="en-US" b="1" dirty="0"/>
          </a:p>
          <a:p>
            <a:pPr marL="228600" indent="-228600" algn="just">
              <a:buFont typeface=""/>
              <a:buChar char="•"/>
            </a:pPr>
            <a:r>
              <a:rPr lang="en-US" b="1" u="sng" dirty="0"/>
              <a:t>Πα</a:t>
            </a:r>
            <a:r>
              <a:rPr lang="en-US" b="1" u="sng" dirty="0" err="1"/>
              <a:t>ράδειγμ</a:t>
            </a:r>
            <a:r>
              <a:rPr lang="en-US" b="1" u="sng" dirty="0"/>
              <a:t>α</a:t>
            </a:r>
            <a:r>
              <a:rPr lang="en-US" u="sng" dirty="0"/>
              <a:t>:</a:t>
            </a:r>
            <a:r>
              <a:rPr lang="en-US" dirty="0"/>
              <a:t> Συνεργασία με ΜΚΟ ή δήμο για επιδοτούμενα προγράμματα απασχόλησης ευάλωτων ομάδων.</a:t>
            </a:r>
          </a:p>
          <a:p>
            <a:pPr marL="228600" indent="-228600" algn="just">
              <a:buFont typeface=""/>
              <a:buChar char="•"/>
            </a:pPr>
            <a:r>
              <a:rPr lang="en-US" b="1" dirty="0" err="1"/>
              <a:t>Όφελος</a:t>
            </a:r>
            <a:r>
              <a:rPr lang="en-US" dirty="0"/>
              <a:t>: </a:t>
            </a:r>
            <a:r>
              <a:rPr lang="en-US" dirty="0" err="1"/>
              <a:t>Ενίσχυση</a:t>
            </a:r>
            <a:r>
              <a:rPr lang="en-US" dirty="0"/>
              <a:t> </a:t>
            </a:r>
            <a:r>
              <a:rPr lang="en-US" dirty="0" err="1"/>
              <a:t>κοινωνικού</a:t>
            </a:r>
            <a:r>
              <a:rPr lang="en-US" dirty="0"/>
              <a:t> </a:t>
            </a:r>
            <a:r>
              <a:rPr lang="en-US" dirty="0" err="1"/>
              <a:t>ρόλου</a:t>
            </a:r>
            <a:r>
              <a:rPr lang="en-US" dirty="0"/>
              <a:t> και </a:t>
            </a:r>
            <a:r>
              <a:rPr lang="en-US" dirty="0" err="1"/>
              <a:t>οικονομική</a:t>
            </a:r>
            <a:r>
              <a:rPr lang="en-US" dirty="0"/>
              <a:t> β</a:t>
            </a:r>
            <a:r>
              <a:rPr lang="en-US" dirty="0" err="1"/>
              <a:t>οήθει</a:t>
            </a:r>
            <a:r>
              <a:rPr lang="en-US" dirty="0"/>
              <a:t>α.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57999B-9F12-CA96-4E7A-F65147FB9C3B}"/>
              </a:ext>
            </a:extLst>
          </p:cNvPr>
          <p:cNvSpPr txBox="1"/>
          <p:nvPr/>
        </p:nvSpPr>
        <p:spPr>
          <a:xfrm>
            <a:off x="6096000" y="3658101"/>
            <a:ext cx="5633224" cy="1077218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dirty="0"/>
              <a:t>6. </a:t>
            </a:r>
            <a:r>
              <a:rPr lang="en-US" sz="1600" b="1" dirty="0" err="1"/>
              <a:t>Ενίσχυση</a:t>
            </a:r>
            <a:r>
              <a:rPr lang="en-US" sz="1600" b="1" dirty="0"/>
              <a:t> </a:t>
            </a:r>
            <a:r>
              <a:rPr lang="en-US" sz="1600" b="1" dirty="0" err="1"/>
              <a:t>Κοινωνικής</a:t>
            </a:r>
            <a:r>
              <a:rPr lang="en-US" sz="1600" b="1" dirty="0"/>
              <a:t> </a:t>
            </a:r>
            <a:r>
              <a:rPr lang="en-US" sz="1600" b="1" dirty="0" err="1"/>
              <a:t>Εικόν</a:t>
            </a:r>
            <a:r>
              <a:rPr lang="en-US" sz="1600" b="1" dirty="0"/>
              <a:t>ας</a:t>
            </a:r>
          </a:p>
          <a:p>
            <a:pPr marL="228600" indent="-228600">
              <a:buFont typeface=""/>
              <a:buChar char="•"/>
            </a:pPr>
            <a:r>
              <a:rPr lang="en-US" sz="1600" b="1" u="sng" dirty="0"/>
              <a:t>Πα</a:t>
            </a:r>
            <a:r>
              <a:rPr lang="en-US" sz="1600" b="1" u="sng" dirty="0" err="1"/>
              <a:t>ράδειγμ</a:t>
            </a:r>
            <a:r>
              <a:rPr lang="en-US" sz="1600" b="1" u="sng" dirty="0"/>
              <a:t>α</a:t>
            </a:r>
            <a:r>
              <a:rPr lang="en-US" sz="1600" u="sng" dirty="0"/>
              <a:t>: </a:t>
            </a:r>
            <a:r>
              <a:rPr lang="en-US" sz="1600" dirty="0"/>
              <a:t>Συνεργασία με τοπικά σχολεία για εκπαιδευτικές επισκέψεις.</a:t>
            </a:r>
          </a:p>
          <a:p>
            <a:pPr marL="228600" indent="-228600">
              <a:buFont typeface=""/>
              <a:buChar char="•"/>
            </a:pPr>
            <a:r>
              <a:rPr lang="en-US" sz="1600" b="1" dirty="0" err="1"/>
              <a:t>Όφελος</a:t>
            </a:r>
            <a:r>
              <a:rPr lang="en-US" sz="1600" dirty="0"/>
              <a:t>: </a:t>
            </a:r>
            <a:r>
              <a:rPr lang="en-US" sz="1600" dirty="0" err="1"/>
              <a:t>Δημιουργί</a:t>
            </a:r>
            <a:r>
              <a:rPr lang="en-US" sz="1600" dirty="0"/>
              <a:t>α θετικής φήμης και τοπικής στήριξης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939D242-30E5-EE0C-852F-EAF0ED8A4038}"/>
              </a:ext>
            </a:extLst>
          </p:cNvPr>
          <p:cNvSpPr txBox="1"/>
          <p:nvPr/>
        </p:nvSpPr>
        <p:spPr>
          <a:xfrm>
            <a:off x="6096000" y="4876984"/>
            <a:ext cx="5633224" cy="156966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dirty="0"/>
              <a:t>7. </a:t>
            </a:r>
            <a:r>
              <a:rPr lang="en-US" sz="1600" b="1" dirty="0" err="1"/>
              <a:t>Δι</a:t>
            </a:r>
            <a:r>
              <a:rPr lang="en-US" sz="1600" b="1" dirty="0"/>
              <a:t>αχείριση Κινδύνων</a:t>
            </a:r>
          </a:p>
          <a:p>
            <a:pPr marL="228600" indent="-228600">
              <a:buFont typeface=""/>
              <a:buChar char="•"/>
            </a:pPr>
            <a:r>
              <a:rPr lang="en-US" sz="1600" b="1" u="sng" dirty="0"/>
              <a:t>Πα</a:t>
            </a:r>
            <a:r>
              <a:rPr lang="en-US" sz="1600" b="1" u="sng" dirty="0" err="1"/>
              <a:t>ράδειγμ</a:t>
            </a:r>
            <a:r>
              <a:rPr lang="en-US" sz="1600" b="1" u="sng" dirty="0"/>
              <a:t>α</a:t>
            </a:r>
            <a:r>
              <a:rPr lang="en-US" sz="1600" u="sng" dirty="0"/>
              <a:t>:</a:t>
            </a:r>
            <a:r>
              <a:rPr lang="en-US" sz="1600" dirty="0"/>
              <a:t> Συνεργασία με συνεταιρισμούς για κοινή ασφάλιση παραγωγής.</a:t>
            </a:r>
          </a:p>
          <a:p>
            <a:pPr marL="228600" indent="-228600">
              <a:buFont typeface=""/>
              <a:buChar char="•"/>
            </a:pPr>
            <a:r>
              <a:rPr lang="en-US" sz="1600" b="1" dirty="0" err="1"/>
              <a:t>Όφελος</a:t>
            </a:r>
            <a:r>
              <a:rPr lang="en-US" sz="1600" dirty="0"/>
              <a:t>: </a:t>
            </a:r>
            <a:r>
              <a:rPr lang="en-US" sz="1600" dirty="0" err="1"/>
              <a:t>Μείωση</a:t>
            </a:r>
            <a:r>
              <a:rPr lang="en-US" sz="1600" dirty="0"/>
              <a:t> επιπ</a:t>
            </a:r>
            <a:r>
              <a:rPr lang="en-US" sz="1600" dirty="0" err="1"/>
              <a:t>τώσεων</a:t>
            </a:r>
            <a:r>
              <a:rPr lang="en-US" sz="1600" dirty="0"/>
              <a:t> από κα</a:t>
            </a:r>
            <a:r>
              <a:rPr lang="en-US" sz="1600" dirty="0" err="1"/>
              <a:t>ιρικές</a:t>
            </a:r>
            <a:r>
              <a:rPr lang="en-US" sz="1600" dirty="0"/>
              <a:t> </a:t>
            </a:r>
            <a:r>
              <a:rPr lang="en-US" sz="1600" dirty="0" err="1"/>
              <a:t>ζημιές</a:t>
            </a:r>
            <a:r>
              <a:rPr lang="en-US" sz="1600" dirty="0"/>
              <a:t> ή α</a:t>
            </a:r>
            <a:r>
              <a:rPr lang="en-US" sz="1600" dirty="0" err="1"/>
              <a:t>σθένειες</a:t>
            </a:r>
            <a:r>
              <a:rPr lang="en-US" sz="1600" dirty="0"/>
              <a:t> κα</a:t>
            </a:r>
            <a:r>
              <a:rPr lang="en-US" sz="1600" dirty="0" err="1"/>
              <a:t>λλιεργειών</a:t>
            </a:r>
            <a:r>
              <a:rPr lang="en-US" sz="1600" dirty="0"/>
              <a:t>.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507903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EC5E77C9-E571-4057-17F8-757FB2D55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67641170-8246-97A3-F964-48AE38D9BA5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11628" y="1697404"/>
            <a:ext cx="10515600" cy="686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r>
              <a:rPr lang="el-GR" b="1" dirty="0"/>
              <a:t>Η Συνεργασία είναι χρήσιμο να γίνεται αντιληπτή ως Στρατηγική​</a:t>
            </a:r>
          </a:p>
          <a:p>
            <a:pPr marL="228600" lvl="0" indent="-50800">
              <a:spcBef>
                <a:spcPts val="0"/>
              </a:spcBef>
              <a:buSzPts val="2800"/>
              <a:buNone/>
            </a:pP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4CA8EF-E7F0-21AB-EC05-B2791B2FFFFE}"/>
              </a:ext>
            </a:extLst>
          </p:cNvPr>
          <p:cNvSpPr txBox="1"/>
          <p:nvPr/>
        </p:nvSpPr>
        <p:spPr>
          <a:xfrm>
            <a:off x="3145971" y="267379"/>
            <a:ext cx="86323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4000" dirty="0"/>
              <a:t>Πώς γίνεται αντιληπτή η Συνεργασία: </a:t>
            </a:r>
            <a:endParaRPr lang="el-GR" dirty="0"/>
          </a:p>
        </p:txBody>
      </p:sp>
      <p:pic>
        <p:nvPicPr>
          <p:cNvPr id="2" name="Γραφικό 10" descr="Σήμα με σταυρό περίγραμμα">
            <a:extLst>
              <a:ext uri="{FF2B5EF4-FFF2-40B4-BE49-F238E27FC236}">
                <a16:creationId xmlns:a16="http://schemas.microsoft.com/office/drawing/2014/main" id="{32981FDE-89FF-2087-FDAB-AC9918F659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7600" y="2860040"/>
            <a:ext cx="914400" cy="914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796B944-A90F-4638-9CD9-3C9C61672C4E}"/>
              </a:ext>
            </a:extLst>
          </p:cNvPr>
          <p:cNvSpPr txBox="1"/>
          <p:nvPr/>
        </p:nvSpPr>
        <p:spPr>
          <a:xfrm>
            <a:off x="2318658" y="3135202"/>
            <a:ext cx="810985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el-GR" altLang="el-GR" sz="2400" b="1" dirty="0">
                <a:solidFill>
                  <a:schemeClr val="tx1"/>
                </a:solidFill>
                <a:latin typeface="Arial" panose="020B0604020202020204" pitchFamily="34" charset="0"/>
              </a:rPr>
              <a:t>Όχι απλή επαφή ή ανταλλαγή υπηρεσιών.</a:t>
            </a:r>
            <a:endParaRPr lang="en-US" altLang="el-GR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l-GR" sz="2400" b="1" dirty="0"/>
          </a:p>
          <a:p>
            <a:pPr>
              <a:spcBef>
                <a:spcPct val="0"/>
              </a:spcBef>
              <a:spcAft>
                <a:spcPct val="0"/>
              </a:spcAft>
            </a:pPr>
            <a:r>
              <a:rPr lang="el-GR" altLang="el-GR" sz="2400" b="1" dirty="0"/>
              <a:t>Αλλά..... </a:t>
            </a:r>
            <a:endParaRPr lang="el-GR" altLang="el-GR" sz="2400" b="1" dirty="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altLang="el-G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el-GR" altLang="el-GR" sz="2400" dirty="0">
                <a:solidFill>
                  <a:schemeClr val="tx1"/>
                </a:solidFill>
                <a:latin typeface="Arial" panose="020B0604020202020204" pitchFamily="34" charset="0"/>
              </a:rPr>
              <a:t>Στρατηγική δέσμευση: </a:t>
            </a:r>
            <a:r>
              <a:rPr lang="el-GR" altLang="el-GR" sz="2400" b="1" dirty="0">
                <a:solidFill>
                  <a:schemeClr val="tx1"/>
                </a:solidFill>
                <a:latin typeface="Arial" panose="020B0604020202020204" pitchFamily="34" charset="0"/>
              </a:rPr>
              <a:t>κοινή δράση, στόχοι, διαμοιρασμός ευθυνών και ωφελειών</a:t>
            </a:r>
            <a:r>
              <a:rPr lang="el-GR" altLang="el-GR" sz="2400" dirty="0">
                <a:solidFill>
                  <a:schemeClr val="tx1"/>
                </a:solidFill>
                <a:latin typeface="Arial" panose="020B0604020202020204" pitchFamily="34" charset="0"/>
              </a:rPr>
              <a:t>.</a:t>
            </a:r>
            <a:endParaRPr lang="en-US" altLang="el-GR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Γραφικό 11" descr="Σημάδι1 περίγραμμα">
            <a:extLst>
              <a:ext uri="{FF2B5EF4-FFF2-40B4-BE49-F238E27FC236}">
                <a16:creationId xmlns:a16="http://schemas.microsoft.com/office/drawing/2014/main" id="{CF951B30-A823-9C44-6506-37E5C826D4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17600" y="470339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3373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DF74531C-0932-1710-E2E1-5FC8B3EB12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2775882-D90E-DD2C-8A87-771822F628A9}"/>
              </a:ext>
            </a:extLst>
          </p:cNvPr>
          <p:cNvSpPr txBox="1"/>
          <p:nvPr/>
        </p:nvSpPr>
        <p:spPr>
          <a:xfrm>
            <a:off x="424542" y="2493351"/>
            <a:ext cx="485502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4000" b="1" dirty="0">
                <a:solidFill>
                  <a:schemeClr val="tx1"/>
                </a:solidFill>
              </a:rPr>
              <a:t>Παραδείγματα</a:t>
            </a:r>
          </a:p>
          <a:p>
            <a:r>
              <a:rPr lang="en-US" sz="4000" b="1" dirty="0">
                <a:solidFill>
                  <a:schemeClr val="tx1"/>
                </a:solidFill>
              </a:rPr>
              <a:t>Stakeholders</a:t>
            </a:r>
            <a:endParaRPr lang="el-GR" sz="4000" b="1" dirty="0">
              <a:solidFill>
                <a:schemeClr val="tx1"/>
              </a:solidFill>
            </a:endParaRPr>
          </a:p>
        </p:txBody>
      </p:sp>
      <p:graphicFrame>
        <p:nvGraphicFramePr>
          <p:cNvPr id="8" name="Πίνακας 8">
            <a:extLst>
              <a:ext uri="{FF2B5EF4-FFF2-40B4-BE49-F238E27FC236}">
                <a16:creationId xmlns:a16="http://schemas.microsoft.com/office/drawing/2014/main" id="{8D54D183-F6FE-8530-19C2-2EF91AD810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7744937"/>
              </p:ext>
            </p:extLst>
          </p:nvPr>
        </p:nvGraphicFramePr>
        <p:xfrm>
          <a:off x="4495799" y="849965"/>
          <a:ext cx="7188200" cy="5559384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2974257">
                  <a:extLst>
                    <a:ext uri="{9D8B030D-6E8A-4147-A177-3AD203B41FA5}">
                      <a16:colId xmlns:a16="http://schemas.microsoft.com/office/drawing/2014/main" val="2951124178"/>
                    </a:ext>
                  </a:extLst>
                </a:gridCol>
                <a:gridCol w="4213943">
                  <a:extLst>
                    <a:ext uri="{9D8B030D-6E8A-4147-A177-3AD203B41FA5}">
                      <a16:colId xmlns:a16="http://schemas.microsoft.com/office/drawing/2014/main" val="3319480611"/>
                    </a:ext>
                  </a:extLst>
                </a:gridCol>
              </a:tblGrid>
              <a:tr h="459703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af-ZA" sz="1600" kern="1200" cap="none" spc="0" dirty="0">
                          <a:solidFill>
                            <a:srgbClr val="FFFFFF"/>
                          </a:solidFill>
                          <a:effectLst/>
                        </a:rPr>
                        <a:t>Stakeholder</a:t>
                      </a:r>
                      <a:endParaRPr lang="af-ZA" sz="1600" cap="none" spc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138252" marR="0" marT="106347" marB="106347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US" sz="1600" kern="1200" cap="none" spc="0" dirty="0" err="1">
                          <a:solidFill>
                            <a:srgbClr val="FFFFFF"/>
                          </a:solidFill>
                          <a:effectLst/>
                        </a:rPr>
                        <a:t>Discription</a:t>
                      </a:r>
                      <a:endParaRPr lang="el-GR" sz="1600" cap="none" spc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138252" marR="0" marT="106347" marB="106347" anchor="ctr"/>
                </a:tc>
                <a:extLst>
                  <a:ext uri="{0D108BD9-81ED-4DB2-BD59-A6C34878D82A}">
                    <a16:rowId xmlns:a16="http://schemas.microsoft.com/office/drawing/2014/main" val="3967622234"/>
                  </a:ext>
                </a:extLst>
              </a:tr>
              <a:tr h="675401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1600" kern="1200" cap="none" spc="0" dirty="0">
                          <a:solidFill>
                            <a:srgbClr val="000000"/>
                          </a:solidFill>
                          <a:effectLst/>
                        </a:rPr>
                        <a:t>🌱 Αγρότες / Παραγωγοί</a:t>
                      </a:r>
                      <a:endParaRPr lang="el-GR" sz="16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38252" marR="0" marT="106347" marB="106347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600" b="1" dirty="0"/>
                        <a:t>✅ </a:t>
                      </a:r>
                      <a:r>
                        <a:rPr lang="el-GR" sz="1600" b="1" kern="1200" cap="none" spc="0" dirty="0">
                          <a:solidFill>
                            <a:srgbClr val="000000"/>
                          </a:solidFill>
                          <a:effectLst/>
                        </a:rPr>
                        <a:t>Τοπικοί καλλιεργητές και συνεταιρισμοί</a:t>
                      </a:r>
                      <a:r>
                        <a:rPr lang="el-GR" sz="1600" kern="1200" cap="none" spc="0" dirty="0">
                          <a:solidFill>
                            <a:srgbClr val="000000"/>
                          </a:solidFill>
                          <a:effectLst/>
                        </a:rPr>
                        <a:t>.</a:t>
                      </a:r>
                      <a:endParaRPr lang="el-GR" sz="16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dirty="0"/>
                    </a:p>
                    <a:p>
                      <a:pPr marL="0" algn="l" rtl="0" eaLnBrk="1" latinLnBrk="0" hangingPunct="1">
                        <a:buNone/>
                      </a:pPr>
                      <a:endParaRPr lang="el-GR" sz="16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38252" marR="0" marT="106347" marB="106347" anchor="ctr"/>
                </a:tc>
                <a:extLst>
                  <a:ext uri="{0D108BD9-81ED-4DB2-BD59-A6C34878D82A}">
                    <a16:rowId xmlns:a16="http://schemas.microsoft.com/office/drawing/2014/main" val="3052292437"/>
                  </a:ext>
                </a:extLst>
              </a:tr>
              <a:tr h="686318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1600" kern="1200" cap="none" spc="0" dirty="0">
                          <a:solidFill>
                            <a:srgbClr val="000000"/>
                          </a:solidFill>
                          <a:effectLst/>
                        </a:rPr>
                        <a:t>🏢 Επιχειρήσεις</a:t>
                      </a:r>
                      <a:endParaRPr lang="el-GR" sz="16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algn="l" rtl="0" eaLnBrk="1" latinLnBrk="0" hangingPunct="1">
                        <a:buNone/>
                      </a:pPr>
                      <a:endParaRPr lang="el-GR" sz="16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38252" marR="0" marT="106347" marB="106347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1600" kern="1200" cap="none" spc="0" dirty="0">
                          <a:solidFill>
                            <a:srgbClr val="000000"/>
                          </a:solidFill>
                          <a:effectLst/>
                        </a:rPr>
                        <a:t>Εστιατόρια, καταστήματα βιολογικών προϊόντων.</a:t>
                      </a:r>
                      <a:endParaRPr lang="el-GR" sz="16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38252" marR="0" marT="106347" marB="106347" anchor="ctr"/>
                </a:tc>
                <a:extLst>
                  <a:ext uri="{0D108BD9-81ED-4DB2-BD59-A6C34878D82A}">
                    <a16:rowId xmlns:a16="http://schemas.microsoft.com/office/drawing/2014/main" val="2326459429"/>
                  </a:ext>
                </a:extLst>
              </a:tr>
              <a:tr h="675401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1600" kern="1200" cap="none" spc="0" dirty="0">
                          <a:solidFill>
                            <a:srgbClr val="000000"/>
                          </a:solidFill>
                          <a:effectLst/>
                        </a:rPr>
                        <a:t>🏛 Δημόσιοι Φορείς</a:t>
                      </a:r>
                      <a:endParaRPr lang="el-GR" sz="16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38252" marR="0" marT="106347" marB="106347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1600" kern="1200" cap="none" spc="0" dirty="0">
                          <a:solidFill>
                            <a:srgbClr val="000000"/>
                          </a:solidFill>
                          <a:effectLst/>
                        </a:rPr>
                        <a:t>Δήμοι, περιφέρειες, αγροτικές υπηρεσίες.</a:t>
                      </a:r>
                      <a:endParaRPr lang="el-GR" sz="16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38252" marR="0" marT="106347" marB="106347" anchor="ctr"/>
                </a:tc>
                <a:extLst>
                  <a:ext uri="{0D108BD9-81ED-4DB2-BD59-A6C34878D82A}">
                    <a16:rowId xmlns:a16="http://schemas.microsoft.com/office/drawing/2014/main" val="2384794097"/>
                  </a:ext>
                </a:extLst>
              </a:tr>
              <a:tr h="459703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1600" kern="1200" cap="none" spc="0" dirty="0">
                          <a:solidFill>
                            <a:srgbClr val="000000"/>
                          </a:solidFill>
                          <a:effectLst/>
                        </a:rPr>
                        <a:t>🎓 Εκπαιδευτικά Ιδρύματα</a:t>
                      </a:r>
                      <a:endParaRPr lang="el-GR" sz="16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38252" marR="0" marT="106347" marB="106347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1600" kern="1200" cap="none" spc="0" dirty="0">
                          <a:solidFill>
                            <a:srgbClr val="000000"/>
                          </a:solidFill>
                          <a:effectLst/>
                        </a:rPr>
                        <a:t>Σχολεία, πανεπιστήμια, κέντρα κατάρτισης.</a:t>
                      </a:r>
                      <a:endParaRPr lang="el-GR" sz="16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38252" marR="0" marT="106347" marB="106347" anchor="ctr"/>
                </a:tc>
                <a:extLst>
                  <a:ext uri="{0D108BD9-81ED-4DB2-BD59-A6C34878D82A}">
                    <a16:rowId xmlns:a16="http://schemas.microsoft.com/office/drawing/2014/main" val="2765158867"/>
                  </a:ext>
                </a:extLst>
              </a:tr>
              <a:tr h="686318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1600" kern="1200" cap="none" spc="0" dirty="0">
                          <a:solidFill>
                            <a:srgbClr val="000000"/>
                          </a:solidFill>
                          <a:effectLst/>
                        </a:rPr>
                        <a:t>🤝 </a:t>
                      </a:r>
                      <a:r>
                        <a:rPr lang="el-GR" sz="1600" kern="1200" cap="none" spc="0" dirty="0" err="1">
                          <a:solidFill>
                            <a:srgbClr val="000000"/>
                          </a:solidFill>
                          <a:effectLst/>
                        </a:rPr>
                        <a:t>ΜΚΟ</a:t>
                      </a:r>
                      <a:r>
                        <a:rPr lang="el-GR" sz="1600" kern="1200" cap="none" spc="0" dirty="0">
                          <a:solidFill>
                            <a:srgbClr val="000000"/>
                          </a:solidFill>
                          <a:effectLst/>
                        </a:rPr>
                        <a:t> / Κοινότητες</a:t>
                      </a:r>
                      <a:endParaRPr lang="el-GR" sz="16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38252" marR="0" marT="106347" marB="106347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1600" kern="1200" cap="none" spc="0" dirty="0">
                          <a:solidFill>
                            <a:srgbClr val="000000"/>
                          </a:solidFill>
                          <a:effectLst/>
                        </a:rPr>
                        <a:t>Οργανώσεις που προωθούν την κοινωνική ένταξη.</a:t>
                      </a:r>
                      <a:endParaRPr lang="el-GR" sz="16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38252" marR="0" marT="106347" marB="106347" anchor="ctr"/>
                </a:tc>
                <a:extLst>
                  <a:ext uri="{0D108BD9-81ED-4DB2-BD59-A6C34878D82A}">
                    <a16:rowId xmlns:a16="http://schemas.microsoft.com/office/drawing/2014/main" val="3521541726"/>
                  </a:ext>
                </a:extLst>
              </a:tr>
              <a:tr h="675401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1600" kern="1200" cap="none" spc="0" dirty="0">
                          <a:solidFill>
                            <a:srgbClr val="000000"/>
                          </a:solidFill>
                          <a:effectLst/>
                        </a:rPr>
                        <a:t>💰 Χρηματοδότες</a:t>
                      </a:r>
                      <a:endParaRPr lang="el-GR" sz="16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38252" marR="0" marT="106347" marB="106347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1600" kern="1200" cap="none" spc="0" dirty="0">
                          <a:solidFill>
                            <a:srgbClr val="000000"/>
                          </a:solidFill>
                          <a:effectLst/>
                        </a:rPr>
                        <a:t>Τράπεζες, επενδυτές, προγράμματα </a:t>
                      </a:r>
                      <a:r>
                        <a:rPr lang="el-GR" sz="1600" kern="1200" cap="none" spc="0" dirty="0" err="1">
                          <a:solidFill>
                            <a:srgbClr val="000000"/>
                          </a:solidFill>
                          <a:effectLst/>
                        </a:rPr>
                        <a:t>ΕΣΠΑ</a:t>
                      </a:r>
                      <a:r>
                        <a:rPr lang="el-GR" sz="1600" kern="1200" cap="none" spc="0" dirty="0">
                          <a:solidFill>
                            <a:srgbClr val="000000"/>
                          </a:solidFill>
                          <a:effectLst/>
                        </a:rPr>
                        <a:t>.</a:t>
                      </a:r>
                      <a:endParaRPr lang="el-GR" sz="16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38252" marR="0" marT="106347" marB="106347" anchor="ctr"/>
                </a:tc>
                <a:extLst>
                  <a:ext uri="{0D108BD9-81ED-4DB2-BD59-A6C34878D82A}">
                    <a16:rowId xmlns:a16="http://schemas.microsoft.com/office/drawing/2014/main" val="2394948479"/>
                  </a:ext>
                </a:extLst>
              </a:tr>
              <a:tr h="459703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1600" kern="1200" cap="none" spc="0" dirty="0">
                          <a:solidFill>
                            <a:srgbClr val="000000"/>
                          </a:solidFill>
                          <a:effectLst/>
                        </a:rPr>
                        <a:t>📰 Μέσα Μαζικής Ενημέρωσης</a:t>
                      </a:r>
                      <a:endParaRPr lang="el-GR" sz="16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38252" marR="0" marT="106347" marB="106347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1600" kern="1200" cap="none" spc="0" dirty="0">
                          <a:solidFill>
                            <a:srgbClr val="000000"/>
                          </a:solidFill>
                          <a:effectLst/>
                        </a:rPr>
                        <a:t>Τοπικές εφημερίδες, ραδιόφωνο, </a:t>
                      </a:r>
                      <a:r>
                        <a:rPr lang="af-ZA" sz="1600" kern="1200" cap="none" spc="0" dirty="0">
                          <a:solidFill>
                            <a:srgbClr val="000000"/>
                          </a:solidFill>
                          <a:effectLst/>
                        </a:rPr>
                        <a:t>social media.</a:t>
                      </a:r>
                      <a:endParaRPr lang="af-ZA" sz="16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38252" marR="0" marT="106347" marB="106347" anchor="ctr"/>
                </a:tc>
                <a:extLst>
                  <a:ext uri="{0D108BD9-81ED-4DB2-BD59-A6C34878D82A}">
                    <a16:rowId xmlns:a16="http://schemas.microsoft.com/office/drawing/2014/main" val="6283638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04622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EF281D51-C847-1D14-BDE3-A2BA38512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3586184-BA43-8AD4-C5B8-EADEB3A6C9A4}"/>
              </a:ext>
            </a:extLst>
          </p:cNvPr>
          <p:cNvSpPr txBox="1"/>
          <p:nvPr/>
        </p:nvSpPr>
        <p:spPr>
          <a:xfrm>
            <a:off x="3145971" y="158522"/>
            <a:ext cx="863237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4000" b="1" dirty="0"/>
              <a:t>Τι εννοείται ως "Δικτύωση";</a:t>
            </a:r>
            <a:br>
              <a:rPr lang="el-GR" sz="4000" b="1" dirty="0"/>
            </a:br>
            <a:endParaRPr lang="el-GR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0DA363-9058-2E9C-D66F-05C772E4AA9C}"/>
              </a:ext>
            </a:extLst>
          </p:cNvPr>
          <p:cNvSpPr txBox="1"/>
          <p:nvPr/>
        </p:nvSpPr>
        <p:spPr>
          <a:xfrm>
            <a:off x="391886" y="1286933"/>
            <a:ext cx="9920514" cy="2031325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800" b="1" dirty="0" err="1"/>
              <a:t>Ορισμός</a:t>
            </a:r>
            <a:r>
              <a:rPr lang="en-US" sz="1800" b="1" dirty="0"/>
              <a:t> </a:t>
            </a:r>
            <a:r>
              <a:rPr lang="en-US" sz="1800" b="1" dirty="0" err="1"/>
              <a:t>Δικτύωσης</a:t>
            </a:r>
            <a:r>
              <a:rPr lang="en-US" sz="1800" b="1" dirty="0"/>
              <a:t> (Networking) </a:t>
            </a:r>
            <a:r>
              <a:rPr lang="en-US" sz="1800" b="1" dirty="0" err="1"/>
              <a:t>σε</a:t>
            </a:r>
            <a:r>
              <a:rPr lang="en-US" sz="1800" b="1" dirty="0"/>
              <a:t> </a:t>
            </a:r>
            <a:r>
              <a:rPr lang="en-US" sz="1800" b="1" dirty="0" err="1"/>
              <a:t>Αγροτική</a:t>
            </a:r>
            <a:r>
              <a:rPr lang="en-US" sz="1800" b="1" dirty="0"/>
              <a:t> / </a:t>
            </a:r>
            <a:r>
              <a:rPr lang="en-US" sz="1800" b="1" dirty="0" err="1"/>
              <a:t>Κοινωνική</a:t>
            </a:r>
            <a:r>
              <a:rPr lang="en-US" sz="1800" b="1" dirty="0"/>
              <a:t> </a:t>
            </a:r>
            <a:r>
              <a:rPr lang="en-US" sz="1800" b="1" dirty="0" err="1"/>
              <a:t>Φάρμ</a:t>
            </a:r>
            <a:r>
              <a:rPr lang="en-US" sz="1800" b="1" dirty="0"/>
              <a:t>α</a:t>
            </a:r>
            <a:endParaRPr lang="el-GR" sz="1800" dirty="0"/>
          </a:p>
          <a:p>
            <a:pPr algn="just"/>
            <a:endParaRPr lang="en-US" sz="18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en-US" sz="18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sz="1800" dirty="0">
                <a:solidFill>
                  <a:schemeClr val="accent6"/>
                </a:solidFill>
              </a:rPr>
              <a:t>Η </a:t>
            </a:r>
            <a:r>
              <a:rPr lang="en-US" sz="1800" dirty="0" err="1">
                <a:solidFill>
                  <a:schemeClr val="accent6"/>
                </a:solidFill>
              </a:rPr>
              <a:t>δικτύωση</a:t>
            </a:r>
            <a:r>
              <a:rPr lang="en-US" sz="1800" dirty="0">
                <a:solidFill>
                  <a:schemeClr val="accent6"/>
                </a:solidFill>
              </a:rPr>
              <a:t> </a:t>
            </a:r>
            <a:r>
              <a:rPr lang="en-US" sz="1800" dirty="0" err="1">
                <a:solidFill>
                  <a:schemeClr val="accent6"/>
                </a:solidFill>
              </a:rPr>
              <a:t>είν</a:t>
            </a:r>
            <a:r>
              <a:rPr lang="en-US" sz="1800" dirty="0">
                <a:solidFill>
                  <a:schemeClr val="accent6"/>
                </a:solidFill>
              </a:rPr>
              <a:t>αι </a:t>
            </a:r>
            <a:r>
              <a:rPr lang="en-US" sz="1800" dirty="0"/>
              <a:t>η </a:t>
            </a:r>
            <a:r>
              <a:rPr lang="en-US" sz="1800" b="1" dirty="0"/>
              <a:t>δημιουργία και διατήρηση σχέσεων</a:t>
            </a:r>
            <a:r>
              <a:rPr lang="en-US" sz="1800" dirty="0"/>
              <a:t> με άτομα, ομάδες ή οργανισμούς που μπορούν να συμβάλουν στην ανάπτυξη, προώθηση ή στήριξη της φάρμας.</a:t>
            </a:r>
            <a:br>
              <a:rPr lang="en-US" sz="1800" dirty="0"/>
            </a:br>
            <a:r>
              <a:rPr lang="en-US" sz="1800" b="1" u="sng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Στόχος</a:t>
            </a:r>
            <a:r>
              <a:rPr lang="en-US" sz="1800" dirty="0"/>
              <a:t> </a:t>
            </a:r>
            <a:r>
              <a:rPr lang="en-US" sz="1800" dirty="0" err="1"/>
              <a:t>είν</a:t>
            </a:r>
            <a:r>
              <a:rPr lang="en-US" sz="1800" dirty="0"/>
              <a:t>αι η </a:t>
            </a:r>
            <a:r>
              <a:rPr lang="en-US" sz="1800" b="1" dirty="0"/>
              <a:t>ανταλλαγή γνώσεων, πόρων και ευκαιριών</a:t>
            </a:r>
            <a:r>
              <a:rPr lang="en-US" sz="1800" dirty="0"/>
              <a:t> μέσα από αμοιβαία επωφελείς συνεργασίες.</a:t>
            </a:r>
            <a:endParaRPr lang="el-GR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2BAEBD-7435-A09E-7B6F-E484F574A05A}"/>
              </a:ext>
            </a:extLst>
          </p:cNvPr>
          <p:cNvSpPr txBox="1"/>
          <p:nvPr/>
        </p:nvSpPr>
        <p:spPr>
          <a:xfrm>
            <a:off x="4707467" y="3539744"/>
            <a:ext cx="6299200" cy="2769989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dirty="0"/>
              <a:t>Πα</a:t>
            </a:r>
            <a:r>
              <a:rPr lang="en-US" sz="1600" b="1" dirty="0" err="1"/>
              <a:t>ράδειγμ</a:t>
            </a:r>
            <a:r>
              <a:rPr lang="en-US" sz="1600" b="1" dirty="0"/>
              <a:t>α</a:t>
            </a:r>
            <a:br>
              <a:rPr lang="en-US" sz="1600" dirty="0"/>
            </a:br>
            <a:r>
              <a:rPr lang="en-US" sz="1600" dirty="0"/>
              <a:t>Μια κοινωνική φάρμα οργανώνει συμμετοχή σε </a:t>
            </a:r>
            <a:r>
              <a:rPr lang="en-US" sz="1600" b="1" dirty="0"/>
              <a:t>τοπικό φεστιβάλ βιολογικών προϊόντων</a:t>
            </a:r>
            <a:r>
              <a:rPr lang="en-US" sz="1600" dirty="0"/>
              <a:t>, όπου γνωρίζει:</a:t>
            </a:r>
          </a:p>
          <a:p>
            <a:pPr marL="228600" indent="-228600">
              <a:buFont typeface=""/>
              <a:buChar char="•"/>
            </a:pPr>
            <a:r>
              <a:rPr lang="en-US" sz="1600" dirty="0" err="1"/>
              <a:t>Άλλους</a:t>
            </a:r>
            <a:r>
              <a:rPr lang="en-US" sz="1600" dirty="0"/>
              <a:t> παρα</a:t>
            </a:r>
            <a:r>
              <a:rPr lang="en-US" sz="1600" dirty="0" err="1"/>
              <a:t>γωγούς</a:t>
            </a:r>
            <a:r>
              <a:rPr lang="en-US" sz="1600" dirty="0"/>
              <a:t> (</a:t>
            </a:r>
            <a:r>
              <a:rPr lang="en-US" sz="1600" dirty="0" err="1"/>
              <a:t>γι</a:t>
            </a:r>
            <a:r>
              <a:rPr lang="en-US" sz="1600" dirty="0"/>
              <a:t>α ανταλλαγή τεχνικών καλλιέργειας)</a:t>
            </a:r>
          </a:p>
          <a:p>
            <a:pPr marL="228600" indent="-228600">
              <a:buFont typeface=""/>
              <a:buChar char="•"/>
            </a:pPr>
            <a:r>
              <a:rPr lang="en-US" sz="1600" dirty="0" err="1"/>
              <a:t>Εστι</a:t>
            </a:r>
            <a:r>
              <a:rPr lang="en-US" sz="1600" dirty="0"/>
              <a:t>ατόρια “from farm-to-table” (πιθανοί πελάτες)</a:t>
            </a:r>
          </a:p>
          <a:p>
            <a:pPr marL="228600" indent="-228600">
              <a:buFont typeface=""/>
              <a:buChar char="•"/>
            </a:pPr>
            <a:r>
              <a:rPr lang="en-US" sz="1600" dirty="0" err="1"/>
              <a:t>Εκ</a:t>
            </a:r>
            <a:r>
              <a:rPr lang="en-US" sz="1600" dirty="0"/>
              <a:t>προσώπους ΜΚΟ (δυνατότητα ένταξης σε κοινωνικά προγράμματα)</a:t>
            </a:r>
          </a:p>
          <a:p>
            <a:r>
              <a:rPr lang="en-US" sz="1600" b="1" u="sng" dirty="0">
                <a:solidFill>
                  <a:schemeClr val="tx1"/>
                </a:solidFill>
              </a:rPr>
              <a:t>Απ</a:t>
            </a:r>
            <a:r>
              <a:rPr lang="en-US" sz="1600" b="1" u="sng" dirty="0" err="1">
                <a:solidFill>
                  <a:schemeClr val="tx1"/>
                </a:solidFill>
              </a:rPr>
              <a:t>οτέλεσμ</a:t>
            </a:r>
            <a:r>
              <a:rPr lang="en-US" sz="1600" b="1" u="sng" dirty="0">
                <a:solidFill>
                  <a:schemeClr val="tx1"/>
                </a:solidFill>
              </a:rPr>
              <a:t>α</a:t>
            </a:r>
            <a:r>
              <a:rPr lang="en-US" sz="1600" b="1" u="sng" dirty="0">
                <a:solidFill>
                  <a:srgbClr val="00B050"/>
                </a:solidFill>
              </a:rPr>
              <a:t>:</a:t>
            </a:r>
            <a:br>
              <a:rPr lang="en-US" sz="1600" dirty="0"/>
            </a:br>
            <a:r>
              <a:rPr lang="en-US" sz="1600" dirty="0"/>
              <a:t>Η φάρμα αποκτά </a:t>
            </a:r>
            <a:r>
              <a:rPr lang="en-US" sz="1600" b="1" dirty="0"/>
              <a:t>νέες συνεργασίες</a:t>
            </a:r>
            <a:r>
              <a:rPr lang="en-US" sz="1600" dirty="0"/>
              <a:t>, βρίσκει </a:t>
            </a:r>
            <a:r>
              <a:rPr lang="en-US" sz="1600" b="1" dirty="0"/>
              <a:t>νέες αγορές</a:t>
            </a:r>
            <a:r>
              <a:rPr lang="en-US" sz="1600" dirty="0"/>
              <a:t> και ενισχύει την </a:t>
            </a:r>
            <a:r>
              <a:rPr lang="en-US" sz="1600" b="1" dirty="0"/>
              <a:t>αναγνωρισιμότητά</a:t>
            </a:r>
            <a:r>
              <a:rPr lang="en-US" sz="1600" dirty="0"/>
              <a:t> της στην τοπική κοινότητα.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21612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2370C95C-4CC4-F914-DA4A-5AE4A06966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6B4EE6F-792E-2870-6375-58DDB4A67693}"/>
              </a:ext>
            </a:extLst>
          </p:cNvPr>
          <p:cNvSpPr txBox="1"/>
          <p:nvPr/>
        </p:nvSpPr>
        <p:spPr>
          <a:xfrm>
            <a:off x="3004457" y="158522"/>
            <a:ext cx="8632372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4000" b="1" dirty="0"/>
              <a:t>Οφέλη Δικτύωσης</a:t>
            </a:r>
            <a:r>
              <a:rPr lang="en-US" sz="4000" b="1" dirty="0"/>
              <a:t> &amp; </a:t>
            </a:r>
            <a:r>
              <a:rPr lang="el-GR" sz="4000" b="1" dirty="0"/>
              <a:t>Παράδειγμα Συνεργασίας</a:t>
            </a:r>
            <a:br>
              <a:rPr lang="el-GR" sz="4000" b="1" dirty="0"/>
            </a:br>
            <a:endParaRPr lang="el-G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62DE65-81F1-911B-2F2C-CF66023B59AD}"/>
              </a:ext>
            </a:extLst>
          </p:cNvPr>
          <p:cNvSpPr txBox="1"/>
          <p:nvPr/>
        </p:nvSpPr>
        <p:spPr>
          <a:xfrm>
            <a:off x="451104" y="2459504"/>
            <a:ext cx="573372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l-GR" sz="2400" dirty="0"/>
              <a:t>Ανταλλαγή τεχνογνωσίας και εμπειρίας.</a:t>
            </a: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endParaRPr lang="el-GR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/>
              <a:t>Συνεργασία σε δράσεις, προγράμματα, εκδηλώσεις.</a:t>
            </a: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endParaRPr lang="el-GR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/>
              <a:t>Θεσμική αναγνώριση και υποστήριξη.</a:t>
            </a: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endParaRPr lang="el-GR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/>
              <a:t>Ευρύτερη κοινωνική και πολιτική αποδοχή.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5CF74B-C169-90CF-5A04-E5AB00F2E93C}"/>
              </a:ext>
            </a:extLst>
          </p:cNvPr>
          <p:cNvSpPr txBox="1"/>
          <p:nvPr/>
        </p:nvSpPr>
        <p:spPr>
          <a:xfrm>
            <a:off x="6485468" y="1998133"/>
            <a:ext cx="5151362" cy="4121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l-GR" sz="2400" u="sng" dirty="0"/>
              <a:t>Μια κοινωνική φάρμα συνεργάζεται με:</a:t>
            </a:r>
            <a:endParaRPr lang="en-US" sz="2400" u="sng" dirty="0"/>
          </a:p>
          <a:p>
            <a:pPr>
              <a:buNone/>
            </a:pPr>
            <a:endParaRPr lang="el-GR" sz="2400" u="sng" dirty="0"/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/>
              <a:t>ΟΑΕΔ/</a:t>
            </a:r>
            <a:r>
              <a:rPr lang="el-GR" sz="2400" dirty="0" err="1"/>
              <a:t>ΔΥΠΑ</a:t>
            </a:r>
            <a:r>
              <a:rPr lang="el-GR" sz="2400" dirty="0"/>
              <a:t> για κατάρτιση ωφελούμενων.</a:t>
            </a: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endParaRPr lang="el-GR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/>
              <a:t>Τον τοπικό Δήμο για παραχώρηση έκτασης.</a:t>
            </a: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endParaRPr lang="el-GR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/>
              <a:t>Τα Σχολεία της περιοχής για βιωματικές δραστηριότητες.</a:t>
            </a:r>
          </a:p>
        </p:txBody>
      </p:sp>
    </p:spTree>
    <p:extLst>
      <p:ext uri="{BB962C8B-B14F-4D97-AF65-F5344CB8AC3E}">
        <p14:creationId xmlns:p14="http://schemas.microsoft.com/office/powerpoint/2010/main" val="41381067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D6F7A1BD-A82B-AAEC-C2A6-C7267A6443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1D25567-2BB4-24AE-4C70-C1E9B90294D2}"/>
              </a:ext>
            </a:extLst>
          </p:cNvPr>
          <p:cNvSpPr txBox="1"/>
          <p:nvPr/>
        </p:nvSpPr>
        <p:spPr>
          <a:xfrm>
            <a:off x="3004457" y="158522"/>
            <a:ext cx="86323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l-GR" sz="1400" dirty="0"/>
            </a:br>
            <a:endParaRPr lang="el-G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8933AB-37FF-C2B2-35B5-836760DFEC9C}"/>
              </a:ext>
            </a:extLst>
          </p:cNvPr>
          <p:cNvSpPr txBox="1"/>
          <p:nvPr/>
        </p:nvSpPr>
        <p:spPr>
          <a:xfrm>
            <a:off x="472924" y="2194932"/>
            <a:ext cx="4928809" cy="3908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kern="1200" dirty="0" err="1">
                <a:solidFill>
                  <a:srgbClr val="595959"/>
                </a:solidFill>
              </a:rPr>
              <a:t>Μεθοδολογί</a:t>
            </a:r>
            <a:r>
              <a:rPr lang="en-US" sz="4000" b="1" kern="1200" dirty="0">
                <a:solidFill>
                  <a:srgbClr val="595959"/>
                </a:solidFill>
              </a:rPr>
              <a:t>α Δικτύωσης για Αγροτική / Κοινωνική Φάρμα</a:t>
            </a:r>
            <a:br>
              <a:rPr lang="en-US" sz="4000" b="1" kern="1200" dirty="0">
                <a:solidFill>
                  <a:srgbClr val="595959"/>
                </a:solidFill>
              </a:rPr>
            </a:br>
            <a:br>
              <a:rPr lang="en-US" sz="4400" b="1" kern="1200" dirty="0">
                <a:solidFill>
                  <a:srgbClr val="595959"/>
                </a:solidFill>
                <a:latin typeface="+mj-lt"/>
                <a:ea typeface="+mj-ea"/>
                <a:cs typeface="+mj-cs"/>
              </a:rPr>
            </a:br>
            <a:endParaRPr lang="el-GR" sz="4400" dirty="0"/>
          </a:p>
        </p:txBody>
      </p:sp>
      <p:graphicFrame>
        <p:nvGraphicFramePr>
          <p:cNvPr id="6" name="Πίνακας 3">
            <a:extLst>
              <a:ext uri="{FF2B5EF4-FFF2-40B4-BE49-F238E27FC236}">
                <a16:creationId xmlns:a16="http://schemas.microsoft.com/office/drawing/2014/main" id="{9D49A45F-1CA9-B62D-8B65-D4E3B800E0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3133449"/>
              </p:ext>
            </p:extLst>
          </p:nvPr>
        </p:nvGraphicFramePr>
        <p:xfrm>
          <a:off x="5704116" y="1170216"/>
          <a:ext cx="5720728" cy="4570786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2286667">
                  <a:extLst>
                    <a:ext uri="{9D8B030D-6E8A-4147-A177-3AD203B41FA5}">
                      <a16:colId xmlns:a16="http://schemas.microsoft.com/office/drawing/2014/main" val="808527186"/>
                    </a:ext>
                  </a:extLst>
                </a:gridCol>
                <a:gridCol w="3434061">
                  <a:extLst>
                    <a:ext uri="{9D8B030D-6E8A-4147-A177-3AD203B41FA5}">
                      <a16:colId xmlns:a16="http://schemas.microsoft.com/office/drawing/2014/main" val="408759937"/>
                    </a:ext>
                  </a:extLst>
                </a:gridCol>
              </a:tblGrid>
              <a:tr h="482596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2400" kern="1200" cap="none" spc="30" dirty="0">
                          <a:solidFill>
                            <a:srgbClr val="000000"/>
                          </a:solidFill>
                          <a:effectLst/>
                        </a:rPr>
                        <a:t>Βήμα</a:t>
                      </a:r>
                      <a:endParaRPr lang="el-GR" sz="2400" cap="none" spc="3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11684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2400" dirty="0"/>
                        <a:t>Περιγραφή</a:t>
                      </a:r>
                      <a:endParaRPr lang="el-GR" sz="2400" cap="none" spc="3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11684" marT="0" marB="0" anchor="ctr"/>
                </a:tc>
                <a:extLst>
                  <a:ext uri="{0D108BD9-81ED-4DB2-BD59-A6C34878D82A}">
                    <a16:rowId xmlns:a16="http://schemas.microsoft.com/office/drawing/2014/main" val="519480470"/>
                  </a:ext>
                </a:extLst>
              </a:tr>
              <a:tr h="67830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l-GR" sz="1600" kern="1200" cap="none" spc="0" dirty="0">
                          <a:solidFill>
                            <a:srgbClr val="000000"/>
                          </a:solidFill>
                          <a:effectLst/>
                        </a:rPr>
                        <a:t>🎯  Προσδιορισμός Στόχων</a:t>
                      </a:r>
                      <a:endParaRPr lang="el-GR" sz="16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algn="l" rtl="0" eaLnBrk="1" latinLnBrk="0" hangingPunct="1">
                        <a:buNone/>
                      </a:pPr>
                      <a:endParaRPr lang="el-GR" sz="16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1600" kern="1200" cap="none" spc="0" dirty="0">
                          <a:solidFill>
                            <a:srgbClr val="000000"/>
                          </a:solidFill>
                          <a:effectLst/>
                        </a:rPr>
                        <a:t>Ορισμός ξεκάθαρων στόχων δικτύωσης.</a:t>
                      </a:r>
                      <a:endParaRPr lang="el-GR" sz="16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14680427"/>
                  </a:ext>
                </a:extLst>
              </a:tr>
              <a:tr h="678302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1600" kern="1200" cap="none" spc="0" dirty="0">
                          <a:solidFill>
                            <a:srgbClr val="000000"/>
                          </a:solidFill>
                          <a:effectLst/>
                        </a:rPr>
                        <a:t>🗺 Χαρτογράφηση </a:t>
                      </a:r>
                      <a:r>
                        <a:rPr lang="af-ZA" sz="1600" kern="1200" cap="none" spc="0" dirty="0">
                          <a:solidFill>
                            <a:srgbClr val="000000"/>
                          </a:solidFill>
                          <a:effectLst/>
                        </a:rPr>
                        <a:t>Stakeholders</a:t>
                      </a:r>
                      <a:endParaRPr lang="af-ZA" sz="16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8419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1600" kern="1200" cap="none" spc="0" dirty="0">
                          <a:solidFill>
                            <a:srgbClr val="000000"/>
                          </a:solidFill>
                          <a:effectLst/>
                        </a:rPr>
                        <a:t>Κατηγοριοποίηση και λίστα πιθανών συνεργατών.</a:t>
                      </a:r>
                      <a:endParaRPr lang="el-GR" sz="16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8419" marR="0" marT="0" marB="0" anchor="ctr"/>
                </a:tc>
                <a:extLst>
                  <a:ext uri="{0D108BD9-81ED-4DB2-BD59-A6C34878D82A}">
                    <a16:rowId xmlns:a16="http://schemas.microsoft.com/office/drawing/2014/main" val="1531405859"/>
                  </a:ext>
                </a:extLst>
              </a:tr>
              <a:tr h="678302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1600" kern="1200" cap="none" spc="0" dirty="0">
                          <a:solidFill>
                            <a:srgbClr val="000000"/>
                          </a:solidFill>
                          <a:effectLst/>
                        </a:rPr>
                        <a:t>💬Δημιουργία Στρατηγικού Μηνύματος</a:t>
                      </a:r>
                      <a:endParaRPr lang="el-GR" sz="16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1600" kern="1200" cap="none" spc="0" dirty="0">
                          <a:solidFill>
                            <a:srgbClr val="000000"/>
                          </a:solidFill>
                          <a:effectLst/>
                        </a:rPr>
                        <a:t>Σαφές μήνυμα για την αποστολή και τα προϊόντα.</a:t>
                      </a:r>
                      <a:endParaRPr lang="el-GR" sz="16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96154656"/>
                  </a:ext>
                </a:extLst>
              </a:tr>
              <a:tr h="678302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1600" kern="1200" cap="none" spc="0" dirty="0">
                          <a:solidFill>
                            <a:srgbClr val="000000"/>
                          </a:solidFill>
                          <a:effectLst/>
                        </a:rPr>
                        <a:t>📢 Επιλογή Καναλιών Δικτύωσης</a:t>
                      </a:r>
                      <a:endParaRPr lang="el-GR" sz="16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8419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1600" kern="1200" cap="none" spc="0" dirty="0">
                          <a:solidFill>
                            <a:srgbClr val="000000"/>
                          </a:solidFill>
                          <a:effectLst/>
                        </a:rPr>
                        <a:t>Εκδηλώσεις, </a:t>
                      </a:r>
                      <a:r>
                        <a:rPr lang="af-ZA" sz="1600" kern="1200" cap="none" spc="0" dirty="0">
                          <a:solidFill>
                            <a:srgbClr val="000000"/>
                          </a:solidFill>
                          <a:effectLst/>
                        </a:rPr>
                        <a:t>social media, </a:t>
                      </a:r>
                      <a:r>
                        <a:rPr lang="el-GR" sz="1600" kern="1200" cap="none" spc="0" dirty="0">
                          <a:solidFill>
                            <a:srgbClr val="000000"/>
                          </a:solidFill>
                          <a:effectLst/>
                        </a:rPr>
                        <a:t>συνεταιρισμοί.</a:t>
                      </a:r>
                      <a:endParaRPr lang="el-GR" sz="16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8419" marR="0" marT="0" marB="0" anchor="ctr"/>
                </a:tc>
                <a:extLst>
                  <a:ext uri="{0D108BD9-81ED-4DB2-BD59-A6C34878D82A}">
                    <a16:rowId xmlns:a16="http://schemas.microsoft.com/office/drawing/2014/main" val="1400110511"/>
                  </a:ext>
                </a:extLst>
              </a:tr>
              <a:tr h="643462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1600" kern="1200" cap="none" spc="0" dirty="0">
                          <a:solidFill>
                            <a:srgbClr val="000000"/>
                          </a:solidFill>
                          <a:effectLst/>
                        </a:rPr>
                        <a:t>🤝Καλλιέργεια Σχέσεων</a:t>
                      </a:r>
                      <a:endParaRPr lang="el-GR" sz="16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1600" kern="1200" cap="none" spc="0" dirty="0">
                          <a:solidFill>
                            <a:srgbClr val="000000"/>
                          </a:solidFill>
                          <a:effectLst/>
                        </a:rPr>
                        <a:t>Συνεχής επικοινωνία και συνεργασία.</a:t>
                      </a:r>
                      <a:endParaRPr lang="el-GR" sz="16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68196089"/>
                  </a:ext>
                </a:extLst>
              </a:tr>
              <a:tr h="678302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1600" kern="1200" cap="none" spc="0" dirty="0">
                          <a:solidFill>
                            <a:srgbClr val="000000"/>
                          </a:solidFill>
                          <a:effectLst/>
                        </a:rPr>
                        <a:t>📊 Αξιολόγηση &amp; Βελτίωση</a:t>
                      </a:r>
                      <a:endParaRPr lang="el-GR" sz="16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8419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1600" kern="1200" cap="none" spc="0" dirty="0">
                          <a:solidFill>
                            <a:srgbClr val="000000"/>
                          </a:solidFill>
                          <a:effectLst/>
                        </a:rPr>
                        <a:t>Μέτρηση αποτελεσμάτων και προσαρμογές.</a:t>
                      </a:r>
                      <a:endParaRPr lang="el-GR" sz="1600" cap="none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8419" marR="0" marT="0" marB="0" anchor="ctr"/>
                </a:tc>
                <a:extLst>
                  <a:ext uri="{0D108BD9-81ED-4DB2-BD59-A6C34878D82A}">
                    <a16:rowId xmlns:a16="http://schemas.microsoft.com/office/drawing/2014/main" val="10143871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94018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8C98F4E1-5013-886B-89BC-DEC103C4A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75700EC-2595-4209-ED99-018DDAC33680}"/>
              </a:ext>
            </a:extLst>
          </p:cNvPr>
          <p:cNvSpPr txBox="1"/>
          <p:nvPr/>
        </p:nvSpPr>
        <p:spPr>
          <a:xfrm>
            <a:off x="3004457" y="158522"/>
            <a:ext cx="86323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l-GR" sz="1400" dirty="0"/>
            </a:br>
            <a:endParaRPr lang="el-G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F7D6CC-1256-04DB-A63E-E9D91C762F41}"/>
              </a:ext>
            </a:extLst>
          </p:cNvPr>
          <p:cNvSpPr txBox="1"/>
          <p:nvPr/>
        </p:nvSpPr>
        <p:spPr>
          <a:xfrm>
            <a:off x="3004457" y="393950"/>
            <a:ext cx="863237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4000" b="1" dirty="0"/>
              <a:t>Στόχοι Στρατηγικής Συνεργασίας</a:t>
            </a:r>
            <a:br>
              <a:rPr lang="el-GR" sz="4000" b="1" dirty="0"/>
            </a:br>
            <a:endParaRPr lang="el-G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E26E7C-20CA-99DC-B968-61014AB6E06B}"/>
              </a:ext>
            </a:extLst>
          </p:cNvPr>
          <p:cNvSpPr txBox="1"/>
          <p:nvPr/>
        </p:nvSpPr>
        <p:spPr>
          <a:xfrm>
            <a:off x="875838" y="1552708"/>
            <a:ext cx="11027229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l-GR" sz="1800" b="1" dirty="0"/>
              <a:t>Ενίσχυση της κοινωνικής επίδρασης</a:t>
            </a:r>
            <a:endParaRPr lang="el-GR" sz="1600" b="1" dirty="0"/>
          </a:p>
          <a:p>
            <a:pPr lvl="0"/>
            <a:r>
              <a:rPr lang="el-GR" sz="1800" b="1" dirty="0"/>
              <a:t>Διεύρυνση της εμβέλειας </a:t>
            </a:r>
            <a:r>
              <a:rPr lang="el-GR" sz="1800" dirty="0"/>
              <a:t>(π.χ. περισσότερες ευάλωτες ομάδες).</a:t>
            </a:r>
            <a:endParaRPr lang="el-GR" sz="1600" dirty="0"/>
          </a:p>
          <a:p>
            <a:pPr lvl="0"/>
            <a:r>
              <a:rPr lang="el-GR" sz="1800" b="1" dirty="0"/>
              <a:t>Πολλαπλασιασμός των κοινωνικών παρεμβάσεων.</a:t>
            </a:r>
            <a:endParaRPr lang="el-GR" sz="1600" b="1" dirty="0"/>
          </a:p>
          <a:p>
            <a:pPr lvl="0"/>
            <a:r>
              <a:rPr lang="el-GR" sz="1800" b="1" dirty="0"/>
              <a:t>Καλλιέργεια νέας κοινωνικής κουλτούρας </a:t>
            </a:r>
            <a:r>
              <a:rPr lang="el-GR" sz="1800" dirty="0"/>
              <a:t>(ευαισθητοποίηση, αλληλεγγύη).</a:t>
            </a:r>
            <a:endParaRPr lang="en-US" sz="1800" dirty="0"/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altLang="el-GR" sz="18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l-GR" sz="1800" b="1" dirty="0"/>
              <a:t>Ενίσχυση της βιωσιμότητας</a:t>
            </a:r>
            <a:endParaRPr lang="el-GR" sz="1600" dirty="0"/>
          </a:p>
          <a:p>
            <a:pPr lvl="0"/>
            <a:r>
              <a:rPr lang="el-GR" sz="1800" b="1" dirty="0"/>
              <a:t>Μακροχρόνιες ροές στήριξης </a:t>
            </a:r>
            <a:r>
              <a:rPr lang="el-GR" sz="1800" dirty="0"/>
              <a:t>(χρηματοδότηση, εθελοντισμός).</a:t>
            </a:r>
            <a:endParaRPr lang="el-GR" sz="1600" dirty="0"/>
          </a:p>
          <a:p>
            <a:pPr lvl="0"/>
            <a:r>
              <a:rPr lang="el-GR" sz="1800" dirty="0"/>
              <a:t>Δυνατότητα </a:t>
            </a:r>
            <a:r>
              <a:rPr lang="el-GR" sz="1800" b="1" dirty="0"/>
              <a:t>συνέργειας</a:t>
            </a:r>
            <a:r>
              <a:rPr lang="el-GR" sz="1800" dirty="0"/>
              <a:t> αντί για ανταγωνισμό.</a:t>
            </a:r>
            <a:endParaRPr lang="el-GR" sz="1600" dirty="0"/>
          </a:p>
          <a:p>
            <a:pPr lvl="0"/>
            <a:r>
              <a:rPr lang="el-GR" sz="1800" dirty="0"/>
              <a:t>Δημιουργία </a:t>
            </a:r>
            <a:r>
              <a:rPr lang="el-GR" sz="1800" b="1" dirty="0"/>
              <a:t>ανθεκτικότητας σε κρίσεις</a:t>
            </a:r>
            <a:r>
              <a:rPr lang="el-GR" sz="1800" dirty="0"/>
              <a:t>.</a:t>
            </a:r>
            <a:endParaRPr lang="en-US" sz="1800" dirty="0"/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altLang="el-GR" sz="18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l-GR" sz="1600" b="1" dirty="0"/>
              <a:t>Ανάδειξη και επηρεασμός πολιτικής</a:t>
            </a:r>
            <a:endParaRPr lang="el-GR" sz="2800" dirty="0"/>
          </a:p>
          <a:p>
            <a:pPr lvl="0"/>
            <a:r>
              <a:rPr lang="el-GR" sz="1600" dirty="0"/>
              <a:t>Μια ισχυρή συμμαχία κοινωνικών φορέων μπορεί:</a:t>
            </a:r>
            <a:endParaRPr lang="el-GR" sz="2800" dirty="0"/>
          </a:p>
          <a:p>
            <a:pPr lvl="1"/>
            <a:r>
              <a:rPr lang="el-GR" sz="1600" dirty="0"/>
              <a:t>Να διεκδικήσει αλλαγές σε πολιτικές.</a:t>
            </a:r>
            <a:endParaRPr lang="el-GR" sz="2400" dirty="0"/>
          </a:p>
          <a:p>
            <a:pPr lvl="1"/>
            <a:r>
              <a:rPr lang="el-GR" sz="1600" dirty="0"/>
              <a:t>Να τεκμηριώσει τον θετικό αντίκτυπο.</a:t>
            </a:r>
            <a:endParaRPr lang="el-GR" sz="2400" dirty="0"/>
          </a:p>
          <a:p>
            <a:pPr lvl="1"/>
            <a:r>
              <a:rPr lang="el-GR" sz="1600" dirty="0"/>
              <a:t>Να προωθήσει την αναγνώριση του ρόλου της κοινωνικής γεωργίας σε εθνικό ή περιφερειακό επίπεδο.</a:t>
            </a:r>
            <a:endParaRPr lang="el-GR" sz="2400" dirty="0"/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l-GR" altLang="el-G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23798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64B5B5E2-6DDE-1AE6-F4BD-ADD48643A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5782669-BE94-9B5F-F1E8-B4441849DE3A}"/>
              </a:ext>
            </a:extLst>
          </p:cNvPr>
          <p:cNvSpPr txBox="1"/>
          <p:nvPr/>
        </p:nvSpPr>
        <p:spPr>
          <a:xfrm>
            <a:off x="3004457" y="158522"/>
            <a:ext cx="86323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l-GR" sz="1400" dirty="0"/>
            </a:br>
            <a:endParaRPr lang="el-G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088843-38DA-C284-3C94-0FCEA4CE7F3A}"/>
              </a:ext>
            </a:extLst>
          </p:cNvPr>
          <p:cNvSpPr txBox="1"/>
          <p:nvPr/>
        </p:nvSpPr>
        <p:spPr>
          <a:xfrm>
            <a:off x="3004457" y="393950"/>
            <a:ext cx="86323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4000" dirty="0"/>
              <a:t>Χτίσιμο Σχέσεων Εμπιστοσύνης</a:t>
            </a:r>
            <a:endParaRPr lang="el-G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F18596-01F3-E60C-06F4-EDED7F80DB93}"/>
              </a:ext>
            </a:extLst>
          </p:cNvPr>
          <p:cNvSpPr txBox="1"/>
          <p:nvPr/>
        </p:nvSpPr>
        <p:spPr>
          <a:xfrm>
            <a:off x="391884" y="1393480"/>
            <a:ext cx="1102722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800" b="1" dirty="0"/>
              <a:t>Η συνεργασία δεν είναι «συμβόλαιο», αλλά σχέση.</a:t>
            </a:r>
            <a:r>
              <a:rPr lang="el-GR" sz="1800" dirty="0"/>
              <a:t> Και κάθε σχέση απαιτεί:</a:t>
            </a:r>
          </a:p>
          <a:p>
            <a:pPr lvl="0"/>
            <a:r>
              <a:rPr lang="el-GR" sz="1800" dirty="0"/>
              <a:t>Συνεχή επικοινωνία</a:t>
            </a:r>
          </a:p>
          <a:p>
            <a:pPr lvl="0"/>
            <a:r>
              <a:rPr lang="el-GR" sz="1800" dirty="0"/>
              <a:t>Αμοιβαιότητα και εμπιστοσύνη</a:t>
            </a:r>
          </a:p>
          <a:p>
            <a:pPr lvl="0"/>
            <a:r>
              <a:rPr lang="el-GR" sz="1800" dirty="0"/>
              <a:t>Σαφή καθορισμό ρόλων και στόχων</a:t>
            </a:r>
          </a:p>
          <a:p>
            <a:pPr lvl="0"/>
            <a:r>
              <a:rPr lang="el-GR" sz="1800" dirty="0"/>
              <a:t>Αναγνώριση της αξίας του άλλου μέρους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l-GR" altLang="el-G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EA37BE-1027-8E99-7587-16A0CF3B075C}"/>
              </a:ext>
            </a:extLst>
          </p:cNvPr>
          <p:cNvSpPr txBox="1"/>
          <p:nvPr/>
        </p:nvSpPr>
        <p:spPr>
          <a:xfrm>
            <a:off x="391884" y="3121223"/>
            <a:ext cx="64569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el-GR" altLang="el-GR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Εργαλεία δημιουργίας σχέσεων</a:t>
            </a:r>
            <a:r>
              <a:rPr lang="el-GR" altLang="el-GR" sz="1600" b="1" dirty="0">
                <a:solidFill>
                  <a:schemeClr val="tx1"/>
                </a:solidFill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l-GR" altLang="el-GR" sz="1600" dirty="0">
              <a:solidFill>
                <a:schemeClr val="tx1"/>
              </a:solidFill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9900E08-DF62-BD56-C3D5-A467263496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4581055"/>
              </p:ext>
            </p:extLst>
          </p:nvPr>
        </p:nvGraphicFramePr>
        <p:xfrm>
          <a:off x="965201" y="3859544"/>
          <a:ext cx="8957012" cy="1880858"/>
        </p:xfrm>
        <a:graphic>
          <a:graphicData uri="http://schemas.openxmlformats.org/drawingml/2006/table">
            <a:tbl>
              <a:tblPr firstRow="1" firstCol="1" bandRow="1">
                <a:tableStyleId>{638B1855-1B75-4FBE-930C-398BA8C253C6}</a:tableStyleId>
              </a:tblPr>
              <a:tblGrid>
                <a:gridCol w="3949897">
                  <a:extLst>
                    <a:ext uri="{9D8B030D-6E8A-4147-A177-3AD203B41FA5}">
                      <a16:colId xmlns:a16="http://schemas.microsoft.com/office/drawing/2014/main" val="3828533717"/>
                    </a:ext>
                  </a:extLst>
                </a:gridCol>
                <a:gridCol w="5007115">
                  <a:extLst>
                    <a:ext uri="{9D8B030D-6E8A-4147-A177-3AD203B41FA5}">
                      <a16:colId xmlns:a16="http://schemas.microsoft.com/office/drawing/2014/main" val="3938229390"/>
                    </a:ext>
                  </a:extLst>
                </a:gridCol>
              </a:tblGrid>
              <a:tr h="2872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600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Εργαλεία</a:t>
                      </a:r>
                      <a:endParaRPr lang="el-GR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Πως βοηθά;</a:t>
                      </a:r>
                      <a:endParaRPr lang="el-GR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6674217"/>
                  </a:ext>
                </a:extLst>
              </a:tr>
              <a:tr h="3643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Συνάντηση γνωριμίας</a:t>
                      </a:r>
                    </a:p>
                  </a:txBody>
                  <a:tcPr marL="9525" marR="9525" marT="9525" marB="9525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Αναγνώριση κοινού εδάφους και στόχων</a:t>
                      </a:r>
                      <a:endParaRPr lang="el-GR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3854374"/>
                  </a:ext>
                </a:extLst>
              </a:tr>
              <a:tr h="3643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Υπόμνημα συνεργασίας</a:t>
                      </a:r>
                    </a:p>
                  </a:txBody>
                  <a:tcPr marL="9525" marR="9525" marT="9525" marB="9525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Επίσημο η ανεπίσημο πλαίσιο προσδοκιών</a:t>
                      </a:r>
                      <a:endParaRPr lang="el-GR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9506486"/>
                  </a:ext>
                </a:extLst>
              </a:tr>
              <a:tr h="5006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Κοινή δράση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(event/project)</a:t>
                      </a:r>
                      <a:endParaRPr lang="el-GR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Εμπέδωση συνεργασίας μέσω πράξης</a:t>
                      </a:r>
                      <a:endParaRPr lang="en-US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l-GR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071116"/>
                  </a:ext>
                </a:extLst>
              </a:tr>
              <a:tr h="3643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Περιοδική ανατροφοδότηση</a:t>
                      </a:r>
                      <a:endParaRPr lang="el-GR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Καλλιέργεια διαφάνειας και διατήρηση σχέσης</a:t>
                      </a:r>
                    </a:p>
                  </a:txBody>
                  <a:tcPr marL="9525" marR="9525" marT="9525" marB="9525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61102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38923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7E997330-7280-CC35-6FAF-0B2FF9CAE9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5F7E5D4-F559-ACFD-C8C4-9B8A44C8FFA3}"/>
              </a:ext>
            </a:extLst>
          </p:cNvPr>
          <p:cNvSpPr txBox="1"/>
          <p:nvPr/>
        </p:nvSpPr>
        <p:spPr>
          <a:xfrm>
            <a:off x="3004457" y="158522"/>
            <a:ext cx="86323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l-GR" sz="1400" dirty="0"/>
            </a:br>
            <a:endParaRPr lang="el-G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E47F1D-130A-24C3-9EB6-02F5F9DD2517}"/>
              </a:ext>
            </a:extLst>
          </p:cNvPr>
          <p:cNvSpPr txBox="1"/>
          <p:nvPr/>
        </p:nvSpPr>
        <p:spPr>
          <a:xfrm>
            <a:off x="3004457" y="393950"/>
            <a:ext cx="840420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4000" b="1" dirty="0"/>
              <a:t>Στρατηγική Χαρτογράφηση </a:t>
            </a:r>
            <a:r>
              <a:rPr lang="el-GR" sz="4000" b="1" dirty="0" err="1"/>
              <a:t>Stakeholders</a:t>
            </a:r>
            <a:br>
              <a:rPr lang="el-GR" sz="4000" dirty="0"/>
            </a:br>
            <a:r>
              <a:rPr lang="el-GR" altLang="el-GR" sz="40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endParaRPr lang="el-GR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BD22A7C-0B6C-4BCE-A334-2B21973BD4D4}"/>
              </a:ext>
            </a:extLst>
          </p:cNvPr>
          <p:cNvSpPr txBox="1"/>
          <p:nvPr/>
        </p:nvSpPr>
        <p:spPr>
          <a:xfrm>
            <a:off x="270933" y="2332942"/>
            <a:ext cx="4504267" cy="4370963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b="1" u="sng" dirty="0" err="1"/>
              <a:t>Τι</a:t>
            </a:r>
            <a:r>
              <a:rPr lang="en-US" sz="1800" b="1" u="sng" dirty="0"/>
              <a:t> </a:t>
            </a:r>
            <a:r>
              <a:rPr lang="en-US" sz="1800" b="1" u="sng" dirty="0" err="1"/>
              <a:t>είν</a:t>
            </a:r>
            <a:r>
              <a:rPr lang="en-US" sz="1800" b="1" u="sng" dirty="0"/>
              <a:t>αι;</a:t>
            </a:r>
            <a:endParaRPr lang="el-GR" sz="1800" b="1" dirty="0"/>
          </a:p>
          <a:p>
            <a:endParaRPr lang="en-US" sz="1800" b="1" u="sng" dirty="0"/>
          </a:p>
          <a:p>
            <a:r>
              <a:rPr lang="en-US" sz="1800" dirty="0"/>
              <a:t> Η </a:t>
            </a:r>
            <a:r>
              <a:rPr lang="en-US" sz="1800" dirty="0" err="1"/>
              <a:t>στρ</a:t>
            </a:r>
            <a:r>
              <a:rPr lang="en-US" sz="1800" dirty="0"/>
              <a:t>ατηγική χαρτογράφηση είναι η </a:t>
            </a:r>
            <a:r>
              <a:rPr lang="en-US" sz="1800" b="1" dirty="0"/>
              <a:t>συστηματική καταγραφή και ανάλυση όλων των ενδιαφερόμενων μερών</a:t>
            </a:r>
            <a:r>
              <a:rPr lang="en-US" sz="1800" dirty="0"/>
              <a:t> (stakeholders) που επηρεάζουν ή επηρεάζονται από τη δραστηριότητα της φάρμας.</a:t>
            </a:r>
            <a:br>
              <a:rPr lang="en-US" sz="1800" dirty="0"/>
            </a:br>
            <a:r>
              <a:rPr lang="en-US" sz="1800" dirty="0" err="1"/>
              <a:t>Στόχος</a:t>
            </a:r>
            <a:r>
              <a:rPr lang="en-US" sz="1800" dirty="0"/>
              <a:t> </a:t>
            </a:r>
            <a:r>
              <a:rPr lang="en-US" sz="1800" dirty="0" err="1"/>
              <a:t>είν</a:t>
            </a:r>
            <a:r>
              <a:rPr lang="en-US" sz="1800" dirty="0"/>
              <a:t>αι να κατανοηθεί </a:t>
            </a:r>
            <a:r>
              <a:rPr lang="en-US" sz="1800" b="1" dirty="0"/>
              <a:t>ποιος έχει σημασία, πόση επιρροή ασκεί και πώς μπορεί να συμβάλει</a:t>
            </a:r>
            <a:r>
              <a:rPr lang="en-US" sz="1800" dirty="0"/>
              <a:t> στην επιτυχία της επιχείρησης.</a:t>
            </a:r>
          </a:p>
          <a:p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BD9E1D-6517-2E66-0C3F-C2EA00BB2A52}"/>
              </a:ext>
            </a:extLst>
          </p:cNvPr>
          <p:cNvSpPr txBox="1"/>
          <p:nvPr/>
        </p:nvSpPr>
        <p:spPr>
          <a:xfrm>
            <a:off x="5418667" y="2332942"/>
            <a:ext cx="6218162" cy="350865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 err="1"/>
              <a:t>Τι</a:t>
            </a:r>
            <a:r>
              <a:rPr lang="en-US" b="1" dirty="0"/>
              <a:t> </a:t>
            </a:r>
            <a:r>
              <a:rPr lang="en-US" b="1" dirty="0" err="1"/>
              <a:t>σημ</a:t>
            </a:r>
            <a:r>
              <a:rPr lang="en-US" b="1" dirty="0"/>
              <a:t>αίνει στην πράξη</a:t>
            </a:r>
          </a:p>
          <a:p>
            <a:r>
              <a:rPr lang="en-US" sz="1600" dirty="0" err="1"/>
              <a:t>Γι</a:t>
            </a:r>
            <a:r>
              <a:rPr lang="en-US" sz="1600" dirty="0"/>
              <a:t>α μια αγροτική ή κοινωνική φάρμα, η στρατηγική χαρτογράφηση σημαίνει:</a:t>
            </a:r>
          </a:p>
          <a:p>
            <a:pPr marL="228600" indent="-228600">
              <a:buFont typeface=""/>
              <a:buAutoNum type="arabicPeriod"/>
            </a:pPr>
            <a:r>
              <a:rPr lang="en-US" sz="1600" b="1" dirty="0" err="1"/>
              <a:t>Εντο</a:t>
            </a:r>
            <a:r>
              <a:rPr lang="en-US" sz="1600" b="1" dirty="0"/>
              <a:t>πισμός όλων των stakeholders</a:t>
            </a:r>
            <a:r>
              <a:rPr lang="en-US" sz="1600" dirty="0"/>
              <a:t> (πελάτες, προμηθευτές, τοπικές αρχές, ΜΚΟ, εκπαιδευτικά ιδρύματα, χρηματοδότες, ΜΜΕ κ.λπ.).</a:t>
            </a:r>
          </a:p>
          <a:p>
            <a:pPr marL="228600" indent="-228600">
              <a:buFont typeface=""/>
              <a:buAutoNum type="arabicPeriod"/>
            </a:pPr>
            <a:r>
              <a:rPr lang="en-US" sz="1600" b="1" dirty="0"/>
              <a:t>Κα</a:t>
            </a:r>
            <a:r>
              <a:rPr lang="en-US" sz="1600" b="1" dirty="0" err="1"/>
              <a:t>τηγοριο</a:t>
            </a:r>
            <a:r>
              <a:rPr lang="en-US" sz="1600" b="1" dirty="0"/>
              <a:t>ποίηση</a:t>
            </a:r>
            <a:r>
              <a:rPr lang="en-US" sz="1600" dirty="0"/>
              <a:t> ανάλογα με:</a:t>
            </a:r>
          </a:p>
          <a:p>
            <a:pPr marL="685800" lvl="1" indent="-228600">
              <a:buFont typeface="Courier New"/>
              <a:buChar char="o"/>
            </a:pPr>
            <a:r>
              <a:rPr lang="en-US" sz="1600" b="1" dirty="0"/>
              <a:t>Επίπ</a:t>
            </a:r>
            <a:r>
              <a:rPr lang="en-US" sz="1600" b="1" dirty="0" err="1"/>
              <a:t>εδο</a:t>
            </a:r>
            <a:r>
              <a:rPr lang="en-US" sz="1600" b="1" dirty="0"/>
              <a:t> επ</a:t>
            </a:r>
            <a:r>
              <a:rPr lang="en-US" sz="1600" b="1" dirty="0" err="1"/>
              <a:t>ιρροής</a:t>
            </a:r>
            <a:r>
              <a:rPr lang="en-US" sz="1600" dirty="0"/>
              <a:t> (</a:t>
            </a:r>
            <a:r>
              <a:rPr lang="en-US" sz="1600" dirty="0" err="1"/>
              <a:t>υψηλή</a:t>
            </a:r>
            <a:r>
              <a:rPr lang="en-US" sz="1600" dirty="0"/>
              <a:t>, </a:t>
            </a:r>
            <a:r>
              <a:rPr lang="en-US" sz="1600" dirty="0" err="1"/>
              <a:t>μέση</a:t>
            </a:r>
            <a:r>
              <a:rPr lang="en-US" sz="1600" dirty="0"/>
              <a:t>, χα</a:t>
            </a:r>
            <a:r>
              <a:rPr lang="en-US" sz="1600" dirty="0" err="1"/>
              <a:t>μηλή</a:t>
            </a:r>
            <a:r>
              <a:rPr lang="en-US" sz="1600" dirty="0"/>
              <a:t>)</a:t>
            </a:r>
            <a:endParaRPr lang="en-US" dirty="0"/>
          </a:p>
          <a:p>
            <a:pPr marL="685800" lvl="1" indent="-228600">
              <a:buFont typeface="Courier New"/>
              <a:buChar char="o"/>
            </a:pPr>
            <a:r>
              <a:rPr lang="en-US" sz="1600" b="1" dirty="0"/>
              <a:t>Επίπ</a:t>
            </a:r>
            <a:r>
              <a:rPr lang="en-US" sz="1600" b="1" dirty="0" err="1"/>
              <a:t>εδο</a:t>
            </a:r>
            <a:r>
              <a:rPr lang="en-US" sz="1600" b="1" dirty="0"/>
              <a:t> </a:t>
            </a:r>
            <a:r>
              <a:rPr lang="en-US" sz="1600" b="1" dirty="0" err="1"/>
              <a:t>ενδι</a:t>
            </a:r>
            <a:r>
              <a:rPr lang="en-US" sz="1600" b="1" dirty="0"/>
              <a:t>αφέροντος</a:t>
            </a:r>
            <a:r>
              <a:rPr lang="en-US" sz="1600" dirty="0"/>
              <a:t> για τις δράσεις της φάρμας</a:t>
            </a:r>
            <a:endParaRPr lang="en-US" dirty="0"/>
          </a:p>
          <a:p>
            <a:pPr marL="685800" lvl="1" indent="-228600">
              <a:buFont typeface="Courier New"/>
              <a:buChar char="o"/>
            </a:pPr>
            <a:r>
              <a:rPr lang="en-US" sz="1600" b="1" dirty="0" err="1"/>
              <a:t>Προτερ</a:t>
            </a:r>
            <a:r>
              <a:rPr lang="en-US" sz="1600" b="1" dirty="0"/>
              <a:t>αιοποίηση</a:t>
            </a:r>
            <a:r>
              <a:rPr lang="en-US" sz="1600" dirty="0"/>
              <a:t> – εστίαση στους πιο σημαντικούς stakeholders για τους τρέχοντες στόχους.</a:t>
            </a:r>
          </a:p>
          <a:p>
            <a:pPr marL="685800" lvl="1" indent="-228600">
              <a:buFont typeface="Courier New"/>
              <a:buChar char="o"/>
            </a:pPr>
            <a:r>
              <a:rPr lang="en-US" sz="1600" b="1" dirty="0"/>
              <a:t>Σχεδια</a:t>
            </a:r>
            <a:r>
              <a:rPr lang="en-US" sz="1600" b="1" dirty="0" err="1"/>
              <a:t>σμός</a:t>
            </a:r>
            <a:r>
              <a:rPr lang="en-US" sz="1600" b="1" dirty="0"/>
              <a:t> π</a:t>
            </a:r>
            <a:r>
              <a:rPr lang="en-US" sz="1600" b="1" dirty="0" err="1"/>
              <a:t>ροσέγγισης</a:t>
            </a:r>
            <a:r>
              <a:rPr lang="en-US" sz="1600" dirty="0"/>
              <a:t> – π</a:t>
            </a:r>
            <a:r>
              <a:rPr lang="en-US" sz="1600" dirty="0" err="1"/>
              <a:t>ώς</a:t>
            </a:r>
            <a:r>
              <a:rPr lang="en-US" sz="1600" dirty="0"/>
              <a:t> και </a:t>
            </a:r>
            <a:r>
              <a:rPr lang="en-US" sz="1600" dirty="0" err="1"/>
              <a:t>με</a:t>
            </a:r>
            <a:r>
              <a:rPr lang="en-US" sz="1600" dirty="0"/>
              <a:t> π</a:t>
            </a:r>
            <a:r>
              <a:rPr lang="en-US" sz="1600" dirty="0" err="1"/>
              <a:t>οιο</a:t>
            </a:r>
            <a:r>
              <a:rPr lang="en-US" sz="1600" dirty="0"/>
              <a:t> </a:t>
            </a:r>
            <a:r>
              <a:rPr lang="en-US" sz="1600" dirty="0" err="1"/>
              <a:t>μήνυμ</a:t>
            </a:r>
            <a:r>
              <a:rPr lang="en-US" sz="1600" dirty="0"/>
              <a:t>α θα επικοινωνήσει η φάρμα με κάθε κατηγορία.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0467217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26210404-43BE-1E92-7F5D-48B88386AE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F163524-2BDD-11A3-2B36-12735E0C5C84}"/>
              </a:ext>
            </a:extLst>
          </p:cNvPr>
          <p:cNvSpPr txBox="1"/>
          <p:nvPr/>
        </p:nvSpPr>
        <p:spPr>
          <a:xfrm>
            <a:off x="3004457" y="158522"/>
            <a:ext cx="86323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l-GR" sz="1400" dirty="0"/>
            </a:br>
            <a:endParaRPr lang="el-G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1E2EC5-3827-66AF-3C9F-75340A53AC77}"/>
              </a:ext>
            </a:extLst>
          </p:cNvPr>
          <p:cNvSpPr txBox="1"/>
          <p:nvPr/>
        </p:nvSpPr>
        <p:spPr>
          <a:xfrm>
            <a:off x="3004457" y="393950"/>
            <a:ext cx="8632372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4000" b="1" dirty="0"/>
              <a:t>Στρατηγική Χαρτογράφηση </a:t>
            </a:r>
            <a:r>
              <a:rPr lang="el-GR" sz="4000" b="1" dirty="0" err="1"/>
              <a:t>Stakeholders</a:t>
            </a:r>
            <a:br>
              <a:rPr lang="el-GR" sz="4000" dirty="0"/>
            </a:br>
            <a:endParaRPr lang="el-G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184CF3-71B6-0AAE-5C8C-2E2720016613}"/>
              </a:ext>
            </a:extLst>
          </p:cNvPr>
          <p:cNvSpPr txBox="1"/>
          <p:nvPr/>
        </p:nvSpPr>
        <p:spPr>
          <a:xfrm>
            <a:off x="402770" y="1458794"/>
            <a:ext cx="110272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1800" dirty="0"/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l-GR" altLang="el-G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020C8BB-CB31-2D3D-DEB6-83FF4E001A5F}"/>
              </a:ext>
            </a:extLst>
          </p:cNvPr>
          <p:cNvSpPr txBox="1">
            <a:spLocks/>
          </p:cNvSpPr>
          <p:nvPr/>
        </p:nvSpPr>
        <p:spPr>
          <a:xfrm>
            <a:off x="402770" y="1992004"/>
            <a:ext cx="5131527" cy="2568652"/>
          </a:xfrm>
          <a:prstGeom prst="flowChartProcess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vert="horz" wrap="square" lIns="91440" tIns="45720" rIns="91440" bIns="45720" rtlCol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buNone/>
            </a:pPr>
            <a:r>
              <a:rPr lang="el-GR" sz="2000" b="1" i="1" dirty="0"/>
              <a:t>Σε τι βοηθάει η χαρτογράφηση των </a:t>
            </a:r>
            <a:r>
              <a:rPr lang="el-GR" sz="2000" b="1" i="1" dirty="0" err="1"/>
              <a:t>stakeholders</a:t>
            </a:r>
            <a:r>
              <a:rPr lang="el-GR" sz="2000" b="1" i="1" dirty="0"/>
              <a:t> ;</a:t>
            </a:r>
            <a:endParaRPr lang="en-US" sz="2000" b="1" i="1" dirty="0"/>
          </a:p>
          <a:p>
            <a:r>
              <a:rPr lang="el-GR" sz="2000" dirty="0"/>
              <a:t>Στην ιεράρχηση των εταίρων,</a:t>
            </a:r>
          </a:p>
          <a:p>
            <a:r>
              <a:rPr lang="el-GR" sz="2000" dirty="0"/>
              <a:t>Στην κατανόηση επιρροής και συμφερόντων,</a:t>
            </a:r>
          </a:p>
          <a:p>
            <a:r>
              <a:rPr lang="el-GR" sz="2000" dirty="0"/>
              <a:t>Στην στοχευμένη στρατηγική προσέγγισης</a:t>
            </a:r>
            <a:endParaRPr lang="el-GR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F12A73-3A88-04A7-05C0-D28D781BC59E}"/>
              </a:ext>
            </a:extLst>
          </p:cNvPr>
          <p:cNvSpPr txBox="1"/>
          <p:nvPr/>
        </p:nvSpPr>
        <p:spPr>
          <a:xfrm>
            <a:off x="5784231" y="1536484"/>
            <a:ext cx="6096000" cy="4074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l-GR" sz="2000" dirty="0"/>
              <a:t>🗺️</a:t>
            </a:r>
            <a:r>
              <a:rPr lang="el-GR" sz="2000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000" b="1" u="sng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Matrix</a:t>
            </a:r>
            <a:r>
              <a:rPr lang="el-GR" sz="2000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Χαρτογράφησης (ανά δύο άξονες):</a:t>
            </a:r>
            <a:endParaRPr lang="el-GR" sz="2000" u="sng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C57FE683-14AC-1AFC-CC93-1D51A93BC1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9895597"/>
              </p:ext>
            </p:extLst>
          </p:nvPr>
        </p:nvGraphicFramePr>
        <p:xfrm>
          <a:off x="5976255" y="2214440"/>
          <a:ext cx="5700041" cy="2468372"/>
        </p:xfrm>
        <a:graphic>
          <a:graphicData uri="http://schemas.openxmlformats.org/drawingml/2006/table">
            <a:tbl>
              <a:tblPr firstRow="1" firstCol="1" bandRow="1">
                <a:tableStyleId>{2A488322-F2BA-4B5B-9748-0D474271808F}</a:tableStyleId>
              </a:tblPr>
              <a:tblGrid>
                <a:gridCol w="1509713">
                  <a:extLst>
                    <a:ext uri="{9D8B030D-6E8A-4147-A177-3AD203B41FA5}">
                      <a16:colId xmlns:a16="http://schemas.microsoft.com/office/drawing/2014/main" val="2569994566"/>
                    </a:ext>
                  </a:extLst>
                </a:gridCol>
                <a:gridCol w="1951275">
                  <a:extLst>
                    <a:ext uri="{9D8B030D-6E8A-4147-A177-3AD203B41FA5}">
                      <a16:colId xmlns:a16="http://schemas.microsoft.com/office/drawing/2014/main" val="90932782"/>
                    </a:ext>
                  </a:extLst>
                </a:gridCol>
                <a:gridCol w="2239053">
                  <a:extLst>
                    <a:ext uri="{9D8B030D-6E8A-4147-A177-3AD203B41FA5}">
                      <a16:colId xmlns:a16="http://schemas.microsoft.com/office/drawing/2014/main" val="1903081815"/>
                    </a:ext>
                  </a:extLst>
                </a:gridCol>
              </a:tblGrid>
              <a:tr h="7980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l-GR" sz="1200" kern="100">
                        <a:effectLst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l-GR" sz="1400" b="1" dirty="0"/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kern="0" dirty="0">
                          <a:effectLst/>
                        </a:rPr>
                        <a:t>Υψηλό Ενδιαφέρον</a:t>
                      </a:r>
                      <a:endParaRPr lang="el-GR" sz="1400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l-GR" sz="1400" kern="100" dirty="0">
                        <a:effectLst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kern="0" dirty="0">
                          <a:effectLst/>
                        </a:rPr>
                        <a:t>Χαμηλό Ενδιαφέρον</a:t>
                      </a:r>
                      <a:endParaRPr lang="el-GR" sz="1400" kern="100" dirty="0">
                        <a:effectLst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849809434"/>
                  </a:ext>
                </a:extLst>
              </a:tr>
              <a:tr h="7278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kern="0" dirty="0">
                          <a:effectLst/>
                        </a:rPr>
                        <a:t>Υψηλή Επιρροή</a:t>
                      </a:r>
                      <a:endParaRPr lang="el-GR" sz="1400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l-GR" sz="1400" kern="100" dirty="0">
                        <a:effectLst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b="1" kern="0" dirty="0">
                          <a:effectLst/>
                        </a:rPr>
                        <a:t>Στρατηγικοί εταίροι (</a:t>
                      </a:r>
                      <a:r>
                        <a:rPr lang="el-GR" sz="1400" b="1" kern="0" dirty="0" err="1">
                          <a:effectLst/>
                        </a:rPr>
                        <a:t>engage</a:t>
                      </a:r>
                      <a:r>
                        <a:rPr lang="el-GR" sz="1400" b="1" kern="0" dirty="0">
                          <a:effectLst/>
                        </a:rPr>
                        <a:t> </a:t>
                      </a:r>
                      <a:r>
                        <a:rPr lang="el-GR" sz="1400" b="1" kern="0" dirty="0" err="1">
                          <a:effectLst/>
                        </a:rPr>
                        <a:t>closely</a:t>
                      </a:r>
                      <a:r>
                        <a:rPr lang="el-GR" sz="1400" b="1" kern="0" dirty="0">
                          <a:effectLst/>
                        </a:rPr>
                        <a:t>)</a:t>
                      </a:r>
                      <a:endParaRPr lang="el-GR" sz="1400" b="1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l-GR" sz="1400" kern="100" dirty="0">
                        <a:effectLst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kern="0" dirty="0">
                          <a:effectLst/>
                        </a:rPr>
                        <a:t>Κρίσιμοι </a:t>
                      </a:r>
                      <a:r>
                        <a:rPr lang="el-GR" sz="1400" kern="0" dirty="0" err="1">
                          <a:effectLst/>
                        </a:rPr>
                        <a:t>επηρεαστές</a:t>
                      </a:r>
                      <a:r>
                        <a:rPr lang="el-GR" sz="1400" kern="0" dirty="0">
                          <a:effectLst/>
                        </a:rPr>
                        <a:t> (</a:t>
                      </a:r>
                      <a:r>
                        <a:rPr lang="el-GR" sz="1400" kern="0" dirty="0" err="1">
                          <a:effectLst/>
                        </a:rPr>
                        <a:t>keep</a:t>
                      </a:r>
                      <a:r>
                        <a:rPr lang="el-GR" sz="1400" kern="0" dirty="0">
                          <a:effectLst/>
                        </a:rPr>
                        <a:t> </a:t>
                      </a:r>
                      <a:r>
                        <a:rPr lang="el-GR" sz="1400" kern="0" dirty="0" err="1">
                          <a:effectLst/>
                        </a:rPr>
                        <a:t>satisfied</a:t>
                      </a:r>
                      <a:r>
                        <a:rPr lang="el-GR" sz="1400" kern="0" dirty="0">
                          <a:effectLst/>
                        </a:rPr>
                        <a:t>)</a:t>
                      </a:r>
                      <a:endParaRPr lang="el-GR" sz="1400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l-GR" sz="1400" kern="100" dirty="0">
                        <a:effectLst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942667344"/>
                  </a:ext>
                </a:extLst>
              </a:tr>
              <a:tr h="7278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kern="0" dirty="0">
                          <a:effectLst/>
                        </a:rPr>
                        <a:t>Χαμηλή Επιρροή</a:t>
                      </a:r>
                      <a:endParaRPr lang="el-GR" sz="1400" kern="100" dirty="0">
                        <a:effectLst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b="1" kern="0" dirty="0">
                          <a:effectLst/>
                        </a:rPr>
                        <a:t>Συμμαχίες κοινού (</a:t>
                      </a:r>
                      <a:r>
                        <a:rPr lang="el-GR" sz="1400" b="1" kern="0" dirty="0" err="1">
                          <a:effectLst/>
                        </a:rPr>
                        <a:t>keep</a:t>
                      </a:r>
                      <a:r>
                        <a:rPr lang="el-GR" sz="1400" b="1" kern="0" dirty="0">
                          <a:effectLst/>
                        </a:rPr>
                        <a:t> </a:t>
                      </a:r>
                      <a:r>
                        <a:rPr lang="el-GR" sz="1400" b="1" kern="0" dirty="0" err="1">
                          <a:effectLst/>
                        </a:rPr>
                        <a:t>informed</a:t>
                      </a:r>
                      <a:r>
                        <a:rPr lang="el-GR" sz="1400" b="1" kern="0" dirty="0">
                          <a:effectLst/>
                        </a:rPr>
                        <a:t>)</a:t>
                      </a:r>
                      <a:endParaRPr lang="el-GR" sz="1400" b="1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l-GR" sz="1400" kern="100" dirty="0">
                        <a:effectLst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b="1" kern="0" dirty="0">
                          <a:effectLst/>
                        </a:rPr>
                        <a:t>Παρατηρητές (</a:t>
                      </a:r>
                      <a:r>
                        <a:rPr lang="el-GR" sz="1400" b="1" kern="0" dirty="0" err="1">
                          <a:effectLst/>
                        </a:rPr>
                        <a:t>monitor</a:t>
                      </a:r>
                      <a:r>
                        <a:rPr lang="el-GR" sz="1400" b="1" kern="0" dirty="0">
                          <a:effectLst/>
                        </a:rPr>
                        <a:t>)</a:t>
                      </a:r>
                      <a:endParaRPr lang="el-GR" sz="1400" b="1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l-GR" sz="1400" kern="100" dirty="0">
                        <a:effectLst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475818382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2658EF00-8BD2-AEDA-FCC0-0DE95852D7D2}"/>
              </a:ext>
            </a:extLst>
          </p:cNvPr>
          <p:cNvSpPr txBox="1"/>
          <p:nvPr/>
        </p:nvSpPr>
        <p:spPr>
          <a:xfrm>
            <a:off x="2565544" y="4995304"/>
            <a:ext cx="7843375" cy="12072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l-GR" sz="2000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📌</a:t>
            </a:r>
            <a:r>
              <a:rPr lang="en-US" sz="2000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l-GR" sz="1800" dirty="0">
                <a:latin typeface="Times New Roman"/>
                <a:ea typeface="Times New Roman" panose="02020603050405020304" pitchFamily="18" charset="0"/>
                <a:cs typeface="Times New Roman"/>
              </a:rPr>
              <a:t> </a:t>
            </a:r>
            <a:r>
              <a:rPr lang="el-GR" sz="1800" u="sng" dirty="0">
                <a:latin typeface="Times New Roman"/>
                <a:ea typeface="Times New Roman" panose="02020603050405020304" pitchFamily="18" charset="0"/>
                <a:cs typeface="Times New Roman"/>
              </a:rPr>
              <a:t>Παράδειγμα:</a:t>
            </a:r>
            <a:endParaRPr lang="el-GR" sz="1800" u="sng" kern="100" dirty="0">
              <a:latin typeface="Times New Roman"/>
              <a:ea typeface="Aptos" panose="020B0004020202020204" pitchFamily="34" charset="0"/>
              <a:cs typeface="Times New Roman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l-GR" sz="1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Ο Δήμος έχει υψηλή επιρροή και ενδιαφέρον → στρατηγικός εταίρος</a:t>
            </a:r>
            <a:endParaRPr lang="el-GR" sz="1800" b="1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l-GR" sz="1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Ένα σχολείο έχει ενδιαφέρον αλλά μικρή επιρροή → σύμμαχος</a:t>
            </a:r>
            <a:endParaRPr lang="el-GR" sz="1800" b="1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85554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96BC8233-3C65-209B-E1F0-04E63F1FD9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09510BD-8C6B-C196-BF8A-C04C380446EA}"/>
              </a:ext>
            </a:extLst>
          </p:cNvPr>
          <p:cNvSpPr txBox="1"/>
          <p:nvPr/>
        </p:nvSpPr>
        <p:spPr>
          <a:xfrm>
            <a:off x="3004457" y="158522"/>
            <a:ext cx="86323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l-GR" sz="1400" dirty="0"/>
            </a:br>
            <a:endParaRPr lang="el-GR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6216C4-7059-FC8E-AF57-F4434D7547EA}"/>
              </a:ext>
            </a:extLst>
          </p:cNvPr>
          <p:cNvSpPr txBox="1"/>
          <p:nvPr/>
        </p:nvSpPr>
        <p:spPr>
          <a:xfrm>
            <a:off x="119743" y="2132112"/>
            <a:ext cx="538359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en-US" sz="3600" b="1" dirty="0">
                <a:ea typeface="+mj-lt"/>
                <a:cs typeface="+mj-lt"/>
              </a:rPr>
              <a:t>“</a:t>
            </a:r>
            <a:r>
              <a:rPr lang="en-US" sz="3600" b="1" kern="1200" dirty="0">
                <a:ea typeface="+mj-lt"/>
                <a:cs typeface="+mj-lt"/>
              </a:rPr>
              <a:t>Χα</a:t>
            </a:r>
            <a:r>
              <a:rPr lang="en-US" sz="3600" b="1" kern="1200" dirty="0" err="1">
                <a:ea typeface="+mj-lt"/>
                <a:cs typeface="+mj-lt"/>
              </a:rPr>
              <a:t>ρτογράφηση</a:t>
            </a:r>
            <a:r>
              <a:rPr lang="en-US" sz="3600" b="1" kern="1200" dirty="0">
                <a:ea typeface="+mj-lt"/>
                <a:cs typeface="+mj-lt"/>
              </a:rPr>
              <a:t> Stakeholders</a:t>
            </a:r>
            <a:r>
              <a:rPr lang="en-US" sz="3600" b="1" dirty="0">
                <a:ea typeface="+mj-lt"/>
                <a:cs typeface="+mj-lt"/>
              </a:rPr>
              <a:t>:</a:t>
            </a:r>
            <a:br>
              <a:rPr lang="en-US" sz="3600" b="1" dirty="0">
                <a:ea typeface="+mj-lt"/>
                <a:cs typeface="+mj-lt"/>
              </a:rPr>
            </a:br>
            <a:endParaRPr lang="el-GR" sz="3600" b="1" dirty="0">
              <a:ea typeface="+mj-lt"/>
              <a:cs typeface="+mj-lt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en-US" sz="3600" b="1" dirty="0">
                <a:ea typeface="+mj-lt"/>
                <a:cs typeface="+mj-lt"/>
              </a:rPr>
              <a:t>Πα</a:t>
            </a:r>
            <a:r>
              <a:rPr lang="en-US" sz="3600" b="1" dirty="0" err="1">
                <a:ea typeface="+mj-lt"/>
                <a:cs typeface="+mj-lt"/>
              </a:rPr>
              <a:t>ράδειγμ</a:t>
            </a:r>
            <a:r>
              <a:rPr lang="en-US" sz="3600" b="1" dirty="0">
                <a:ea typeface="+mj-lt"/>
                <a:cs typeface="+mj-lt"/>
              </a:rPr>
              <a:t>α Βήμα-Βήμα”</a:t>
            </a:r>
            <a:endParaRPr kumimoji="0" lang="el-GR" altLang="el-GR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1" name="Πίνακας 9">
            <a:extLst>
              <a:ext uri="{FF2B5EF4-FFF2-40B4-BE49-F238E27FC236}">
                <a16:creationId xmlns:a16="http://schemas.microsoft.com/office/drawing/2014/main" id="{83C1759A-0F20-788E-5D27-E7616C3401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3890343"/>
              </p:ext>
            </p:extLst>
          </p:nvPr>
        </p:nvGraphicFramePr>
        <p:xfrm>
          <a:off x="5735091" y="198120"/>
          <a:ext cx="6093362" cy="6382729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1500688">
                  <a:extLst>
                    <a:ext uri="{9D8B030D-6E8A-4147-A177-3AD203B41FA5}">
                      <a16:colId xmlns:a16="http://schemas.microsoft.com/office/drawing/2014/main" val="1052871934"/>
                    </a:ext>
                  </a:extLst>
                </a:gridCol>
                <a:gridCol w="2073823">
                  <a:extLst>
                    <a:ext uri="{9D8B030D-6E8A-4147-A177-3AD203B41FA5}">
                      <a16:colId xmlns:a16="http://schemas.microsoft.com/office/drawing/2014/main" val="384896535"/>
                    </a:ext>
                  </a:extLst>
                </a:gridCol>
                <a:gridCol w="2518851">
                  <a:extLst>
                    <a:ext uri="{9D8B030D-6E8A-4147-A177-3AD203B41FA5}">
                      <a16:colId xmlns:a16="http://schemas.microsoft.com/office/drawing/2014/main" val="2616608558"/>
                    </a:ext>
                  </a:extLst>
                </a:gridCol>
              </a:tblGrid>
              <a:tr h="408649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</a:rPr>
                        <a:t>Step</a:t>
                      </a:r>
                      <a:endParaRPr lang="el-GR" sz="16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Description</a:t>
                      </a:r>
                      <a:endParaRPr lang="el-GR" sz="1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</a:rPr>
                        <a:t>Example (Social Farm)</a:t>
                      </a:r>
                      <a:endParaRPr lang="el-GR" sz="1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88794465"/>
                  </a:ext>
                </a:extLst>
              </a:tr>
              <a:tr h="536352">
                <a:tc>
                  <a:txBody>
                    <a:bodyPr/>
                    <a:lstStyle/>
                    <a:p>
                      <a:r>
                        <a:rPr lang="el-GR" sz="1400" b="1" kern="1200" dirty="0">
                          <a:solidFill>
                            <a:srgbClr val="000000"/>
                          </a:solidFill>
                          <a:effectLst/>
                        </a:rPr>
                        <a:t>1)</a:t>
                      </a:r>
                      <a:r>
                        <a:rPr lang="en-US" sz="1400" dirty="0"/>
                        <a:t> </a:t>
                      </a:r>
                      <a:r>
                        <a:rPr lang="el-GR" sz="1400" b="1" kern="1200" dirty="0">
                          <a:solidFill>
                            <a:srgbClr val="000000"/>
                          </a:solidFill>
                          <a:effectLst/>
                        </a:rPr>
                        <a:t>) 🎯 Καθορισμός Στόχου</a:t>
                      </a:r>
                      <a:endParaRPr lang="el-GR" sz="1400" b="1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1400" b="1" kern="1200" dirty="0">
                          <a:solidFill>
                            <a:srgbClr val="000000"/>
                          </a:solidFill>
                          <a:effectLst/>
                        </a:rPr>
                        <a:t>Τι θέλουμε από τη χαρτογράφηση;</a:t>
                      </a:r>
                      <a:endParaRPr lang="el-GR" sz="1400" b="1" dirty="0">
                        <a:effectLst/>
                      </a:endParaRPr>
                    </a:p>
                    <a:p>
                      <a:pPr marL="0" algn="l" rtl="0" eaLnBrk="1" latinLnBrk="0" hangingPunct="1">
                        <a:buNone/>
                      </a:pPr>
                      <a:endParaRPr lang="el-GR" sz="14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1400" b="1" kern="1200" dirty="0">
                          <a:solidFill>
                            <a:srgbClr val="000000"/>
                          </a:solidFill>
                          <a:effectLst/>
                        </a:rPr>
                        <a:t>Να βρούμε 3 νέους σταθερούς αγοραστές λαχανικών.</a:t>
                      </a:r>
                      <a:endParaRPr lang="el-GR" sz="1400" b="1" dirty="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93788314"/>
                  </a:ext>
                </a:extLst>
              </a:tr>
              <a:tr h="715136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1400" b="1" kern="1200" dirty="0">
                          <a:solidFill>
                            <a:srgbClr val="000000"/>
                          </a:solidFill>
                          <a:effectLst/>
                        </a:rPr>
                        <a:t>2) 🗂️ Συλλογή Πληροφοριών</a:t>
                      </a:r>
                      <a:endParaRPr lang="el-GR" sz="1400" b="1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b="1" dirty="0"/>
                        <a:t>📋 </a:t>
                      </a:r>
                      <a:r>
                        <a:rPr lang="el-GR" sz="1400" b="1" kern="1200" dirty="0">
                          <a:solidFill>
                            <a:srgbClr val="000000"/>
                          </a:solidFill>
                          <a:effectLst/>
                        </a:rPr>
                        <a:t>Λίστα όλων των πιθανών </a:t>
                      </a:r>
                      <a:r>
                        <a:rPr lang="af-ZA" sz="1400" b="1" kern="1200" dirty="0">
                          <a:solidFill>
                            <a:srgbClr val="000000"/>
                          </a:solidFill>
                          <a:effectLst/>
                        </a:rPr>
                        <a:t>stakeholders.</a:t>
                      </a:r>
                      <a:endParaRPr lang="af-ZA" sz="1400" b="1" dirty="0">
                        <a:effectLst/>
                      </a:endParaRPr>
                    </a:p>
                    <a:p>
                      <a:pPr marL="0" algn="l" rtl="0" eaLnBrk="1" latinLnBrk="0" hangingPunct="1">
                        <a:buNone/>
                      </a:pPr>
                      <a:endParaRPr lang="af-ZA" sz="14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1400" b="1" kern="1200" dirty="0">
                          <a:solidFill>
                            <a:srgbClr val="000000"/>
                          </a:solidFill>
                          <a:effectLst/>
                        </a:rPr>
                        <a:t>15 επαφές: εστιατόρια, σχολεία, </a:t>
                      </a:r>
                      <a:r>
                        <a:rPr lang="el-GR" sz="1400" b="1" kern="1200" dirty="0" err="1">
                          <a:solidFill>
                            <a:srgbClr val="000000"/>
                          </a:solidFill>
                          <a:effectLst/>
                        </a:rPr>
                        <a:t>ΜΚΟ</a:t>
                      </a:r>
                      <a:r>
                        <a:rPr lang="el-GR" sz="1400" b="1" kern="1200" dirty="0">
                          <a:solidFill>
                            <a:srgbClr val="000000"/>
                          </a:solidFill>
                          <a:effectLst/>
                        </a:rPr>
                        <a:t>, τουριστικοί πράκτορες.</a:t>
                      </a:r>
                      <a:endParaRPr lang="el-GR" sz="1400" b="1" dirty="0">
                        <a:effectLst/>
                      </a:endParaRPr>
                    </a:p>
                    <a:p>
                      <a:pPr marL="0" algn="l" rtl="0" eaLnBrk="1" latinLnBrk="0" hangingPunct="1">
                        <a:buNone/>
                      </a:pPr>
                      <a:endParaRPr lang="el-GR" sz="1400" dirty="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11800312"/>
                  </a:ext>
                </a:extLst>
              </a:tr>
              <a:tr h="7151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/>
                        <a:t>3) </a:t>
                      </a:r>
                      <a:r>
                        <a:rPr lang="el-GR" sz="1400" b="1" kern="1200" dirty="0">
                          <a:solidFill>
                            <a:srgbClr val="000000"/>
                          </a:solidFill>
                          <a:effectLst/>
                        </a:rPr>
                        <a:t>⚖️ Ανάλυση Επιρροής–Ενδιαφέροντος</a:t>
                      </a:r>
                      <a:endParaRPr lang="en-US" sz="1400" dirty="0"/>
                    </a:p>
                    <a:p>
                      <a:pPr marL="0" algn="l" rtl="0" eaLnBrk="1" latinLnBrk="0" hangingPunct="1">
                        <a:buNone/>
                      </a:pPr>
                      <a:endParaRPr lang="el-GR" sz="1400" b="1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1400" b="1" kern="1200" dirty="0">
                          <a:solidFill>
                            <a:srgbClr val="000000"/>
                          </a:solidFill>
                          <a:effectLst/>
                        </a:rPr>
                        <a:t>Αξιολόγηση κάθε επαφής σε κλίμακα (Χαμηλή–Υψηλή).</a:t>
                      </a:r>
                      <a:endParaRPr lang="el-GR" sz="1400" b="1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1400" b="1" kern="1200" dirty="0">
                          <a:solidFill>
                            <a:srgbClr val="000000"/>
                          </a:solidFill>
                          <a:effectLst/>
                        </a:rPr>
                        <a:t>Ο Δήμος: Υψηλή επιρροή/Υψηλό ενδιαφέρον · Τοπική κοινότητα: Χαμηλή επιρροή/Υψηλό ενδιαφέρον.</a:t>
                      </a:r>
                      <a:endParaRPr lang="el-GR" sz="1400" b="1" dirty="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26053142"/>
                  </a:ext>
                </a:extLst>
              </a:tr>
              <a:tr h="8939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b="1" kern="1200" dirty="0">
                          <a:solidFill>
                            <a:srgbClr val="000000"/>
                          </a:solidFill>
                          <a:effectLst/>
                        </a:rPr>
                        <a:t>4) 4) 🗺️ Τοποθέτηση σε Χάρτη (</a:t>
                      </a:r>
                      <a:r>
                        <a:rPr lang="af-ZA" sz="1400" b="1" kern="1200" dirty="0">
                          <a:solidFill>
                            <a:srgbClr val="000000"/>
                          </a:solidFill>
                          <a:effectLst/>
                        </a:rPr>
                        <a:t>Power/Interest)</a:t>
                      </a:r>
                      <a:endParaRPr lang="af-ZA" sz="1400" b="1" dirty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f-ZA" sz="1400" b="1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1400" b="1" kern="1200" dirty="0">
                          <a:solidFill>
                            <a:srgbClr val="000000"/>
                          </a:solidFill>
                          <a:effectLst/>
                        </a:rPr>
                        <a:t>Κατηγοριοποίηση σε 4 τεταρτημόρια.</a:t>
                      </a:r>
                      <a:endParaRPr lang="el-GR" sz="1400" b="1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1400" b="1" kern="1200" dirty="0">
                          <a:solidFill>
                            <a:srgbClr val="000000"/>
                          </a:solidFill>
                          <a:effectLst/>
                        </a:rPr>
                        <a:t>Βασικοί πελάτες ➜ </a:t>
                      </a:r>
                      <a:r>
                        <a:rPr lang="af-ZA" sz="1400" b="1" kern="1200" dirty="0">
                          <a:solidFill>
                            <a:srgbClr val="000000"/>
                          </a:solidFill>
                          <a:effectLst/>
                        </a:rPr>
                        <a:t>Keep Close · </a:t>
                      </a:r>
                      <a:r>
                        <a:rPr lang="el-GR" sz="1400" b="1" kern="1200" dirty="0">
                          <a:solidFill>
                            <a:srgbClr val="000000"/>
                          </a:solidFill>
                          <a:effectLst/>
                        </a:rPr>
                        <a:t>Εθελοντές ➜ </a:t>
                      </a:r>
                      <a:r>
                        <a:rPr lang="af-ZA" sz="1400" b="1" kern="1200" dirty="0">
                          <a:solidFill>
                            <a:srgbClr val="000000"/>
                          </a:solidFill>
                          <a:effectLst/>
                        </a:rPr>
                        <a:t>Keep Informed.</a:t>
                      </a:r>
                      <a:endParaRPr lang="af-ZA" sz="1400" b="1" dirty="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47916255"/>
                  </a:ext>
                </a:extLst>
              </a:tr>
              <a:tr h="7151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b="1" dirty="0"/>
                        <a:t>5) 📣 </a:t>
                      </a:r>
                      <a:r>
                        <a:rPr lang="el-GR" sz="1400" b="1" kern="1200" dirty="0">
                          <a:solidFill>
                            <a:srgbClr val="000000"/>
                          </a:solidFill>
                          <a:effectLst/>
                        </a:rPr>
                        <a:t>Σχέδιο Επικοινωνίας</a:t>
                      </a:r>
                      <a:endParaRPr lang="el-GR" sz="1400" b="1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US" sz="1400" b="1" dirty="0"/>
                        <a:t>📣 </a:t>
                      </a:r>
                      <a:r>
                        <a:rPr lang="el-GR" sz="1400" b="1" kern="1200" dirty="0">
                          <a:solidFill>
                            <a:srgbClr val="000000"/>
                          </a:solidFill>
                          <a:effectLst/>
                        </a:rPr>
                        <a:t>Μήνυμα, κανάλι και συχνότητα ανά κατηγορία.</a:t>
                      </a:r>
                      <a:endParaRPr lang="el-GR" sz="1400" b="1" dirty="0">
                        <a:effectLst/>
                      </a:endParaRPr>
                    </a:p>
                    <a:p>
                      <a:pPr marL="0" algn="l" rtl="0" eaLnBrk="1" latinLnBrk="0" hangingPunct="1">
                        <a:buNone/>
                      </a:pPr>
                      <a:endParaRPr lang="el-GR" sz="14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1400" b="1" kern="1200" dirty="0">
                          <a:solidFill>
                            <a:srgbClr val="000000"/>
                          </a:solidFill>
                          <a:effectLst/>
                        </a:rPr>
                        <a:t>Δήμος: μηνιαίο </a:t>
                      </a:r>
                      <a:r>
                        <a:rPr lang="af-ZA" sz="1400" b="1" kern="1200" dirty="0">
                          <a:solidFill>
                            <a:srgbClr val="000000"/>
                          </a:solidFill>
                          <a:effectLst/>
                        </a:rPr>
                        <a:t>update &amp; </a:t>
                      </a:r>
                      <a:r>
                        <a:rPr lang="el-GR" sz="1400" b="1" kern="1200" dirty="0">
                          <a:solidFill>
                            <a:srgbClr val="000000"/>
                          </a:solidFill>
                          <a:effectLst/>
                        </a:rPr>
                        <a:t>προτάσεις έργων · Εστιατόρια: δοκιμές προϊόντων &amp; επισκέψεις.</a:t>
                      </a:r>
                      <a:endParaRPr lang="el-GR" sz="1400" b="1" dirty="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97877858"/>
                  </a:ext>
                </a:extLst>
              </a:tr>
              <a:tr h="7151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b="1" dirty="0"/>
                        <a:t>6) ✅ </a:t>
                      </a:r>
                      <a:r>
                        <a:rPr lang="el-GR" sz="1400" b="1" kern="1200" dirty="0">
                          <a:solidFill>
                            <a:srgbClr val="000000"/>
                          </a:solidFill>
                          <a:effectLst/>
                        </a:rPr>
                        <a:t>Υλοποίηση &amp; </a:t>
                      </a:r>
                      <a:r>
                        <a:rPr lang="af-ZA" sz="1400" b="1" kern="1200" dirty="0">
                          <a:solidFill>
                            <a:srgbClr val="000000"/>
                          </a:solidFill>
                          <a:effectLst/>
                        </a:rPr>
                        <a:t>Follow‑up</a:t>
                      </a:r>
                      <a:endParaRPr lang="af-ZA" sz="1400" b="1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1400" b="1" kern="1200" dirty="0">
                          <a:solidFill>
                            <a:srgbClr val="000000"/>
                          </a:solidFill>
                          <a:effectLst/>
                        </a:rPr>
                        <a:t>Δράσεις, ραντεβού, καταγραφή επαφών και αποτελεσμάτων.</a:t>
                      </a:r>
                      <a:endParaRPr lang="el-GR" sz="1400" b="1" dirty="0">
                        <a:effectLst/>
                      </a:endParaRPr>
                    </a:p>
                    <a:p>
                      <a:pPr marL="0" algn="l" rtl="0" eaLnBrk="1" latinLnBrk="0" hangingPunct="1">
                        <a:buNone/>
                      </a:pPr>
                      <a:endParaRPr lang="el-GR" sz="14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l-GR" sz="1400" b="1" kern="1200" dirty="0">
                          <a:solidFill>
                            <a:srgbClr val="000000"/>
                          </a:solidFill>
                          <a:effectLst/>
                        </a:rPr>
                        <a:t>2 δοκιμές με σεφ, 1 εκπαιδευτική επίσκεψη σχολείου, 1 αίτηση σε πρόγραμμα.</a:t>
                      </a:r>
                      <a:endParaRPr lang="el-GR" sz="1400" b="1" dirty="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04889338"/>
                  </a:ext>
                </a:extLst>
              </a:tr>
              <a:tr h="7151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b="1" dirty="0"/>
                        <a:t>7) 📊 </a:t>
                      </a:r>
                      <a:r>
                        <a:rPr lang="el-GR" sz="1400" b="1" kern="1200" dirty="0">
                          <a:solidFill>
                            <a:srgbClr val="000000"/>
                          </a:solidFill>
                          <a:effectLst/>
                        </a:rPr>
                        <a:t>Αξιολόγηση &amp; Βελτίωση</a:t>
                      </a:r>
                      <a:endParaRPr lang="en-US" sz="1400" dirty="0"/>
                    </a:p>
                    <a:p>
                      <a:pPr marL="0" algn="l" rtl="0" eaLnBrk="1" latinLnBrk="0" hangingPunct="1">
                        <a:buNone/>
                      </a:pPr>
                      <a:endParaRPr lang="el-GR" sz="1400" b="1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b="1" dirty="0"/>
                        <a:t>✅ Τι δούλεψε</a:t>
                      </a:r>
                      <a:r>
                        <a:rPr lang="en-US" sz="1400" b="1" dirty="0"/>
                        <a:t>? 🔁 </a:t>
                      </a:r>
                      <a:r>
                        <a:rPr lang="el-GR" sz="1400" b="1" dirty="0"/>
                        <a:t>Τι αλλάζουμε</a:t>
                      </a:r>
                      <a:r>
                        <a:rPr lang="en-US" sz="1400" b="1" dirty="0"/>
                        <a:t>?</a:t>
                      </a:r>
                    </a:p>
                    <a:p>
                      <a:endParaRPr lang="en-US" sz="1400" b="1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Better results from schools → strengthen partnerships with educators.</a:t>
                      </a:r>
                      <a:endParaRPr lang="en-US" sz="1400" dirty="0"/>
                    </a:p>
                    <a:p>
                      <a:pPr marL="0" algn="l" rtl="0" eaLnBrk="1" latinLnBrk="0" hangingPunct="1">
                        <a:buNone/>
                      </a:pPr>
                      <a:endParaRPr lang="el-GR" sz="1400" dirty="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450743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92337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71E3F9E5-59A8-3528-AA33-ECDA06124E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7765317-A965-2A2B-11A2-09AED50AFDBA}"/>
              </a:ext>
            </a:extLst>
          </p:cNvPr>
          <p:cNvSpPr txBox="1"/>
          <p:nvPr/>
        </p:nvSpPr>
        <p:spPr>
          <a:xfrm>
            <a:off x="3004457" y="158522"/>
            <a:ext cx="86323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l-GR" sz="1400" dirty="0"/>
            </a:br>
            <a:endParaRPr lang="el-GR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17CAEC-829F-A297-0FE5-E6A106155245}"/>
              </a:ext>
            </a:extLst>
          </p:cNvPr>
          <p:cNvSpPr txBox="1"/>
          <p:nvPr/>
        </p:nvSpPr>
        <p:spPr>
          <a:xfrm>
            <a:off x="3004457" y="357871"/>
            <a:ext cx="86323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el-GR" sz="3600" b="1" dirty="0"/>
              <a:t>Στρατηγικές Εμπλοκής </a:t>
            </a:r>
            <a:r>
              <a:rPr lang="el-GR" sz="3600" b="1" dirty="0" err="1"/>
              <a:t>Stakeholders</a:t>
            </a:r>
            <a:endParaRPr kumimoji="0" lang="el-GR" altLang="el-GR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5643579-DB82-2424-3950-DEA32A1715B5}"/>
              </a:ext>
            </a:extLst>
          </p:cNvPr>
          <p:cNvSpPr txBox="1">
            <a:spLocks/>
          </p:cNvSpPr>
          <p:nvPr/>
        </p:nvSpPr>
        <p:spPr>
          <a:xfrm>
            <a:off x="217714" y="1607911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buNone/>
            </a:pPr>
            <a:r>
              <a:rPr lang="el-GR" b="1" dirty="0"/>
              <a:t>Εργαλεία εμπλοκής:</a:t>
            </a:r>
            <a:endParaRPr lang="el-GR" dirty="0"/>
          </a:p>
          <a:p>
            <a:pPr lvl="0"/>
            <a:r>
              <a:rPr lang="el-GR" dirty="0"/>
              <a:t>Ερωτηματολόγια / διαβούλευση</a:t>
            </a:r>
          </a:p>
          <a:p>
            <a:pPr lvl="0"/>
            <a:r>
              <a:rPr lang="el-GR" dirty="0"/>
              <a:t>Κοινές εκδηλώσεις / εργαστήρια</a:t>
            </a:r>
          </a:p>
          <a:p>
            <a:pPr lvl="0"/>
            <a:r>
              <a:rPr lang="el-GR" dirty="0"/>
              <a:t>Πρόσκληση σε συνεργασία από την αρχή (</a:t>
            </a:r>
            <a:r>
              <a:rPr lang="el-GR" dirty="0" err="1"/>
              <a:t>co-design</a:t>
            </a:r>
            <a:r>
              <a:rPr lang="el-GR" dirty="0"/>
              <a:t>)</a:t>
            </a:r>
          </a:p>
          <a:p>
            <a:pPr lvl="0"/>
            <a:r>
              <a:rPr lang="el-GR" dirty="0"/>
              <a:t>Δημιουργία τοπικού «συμβουλίου φίλων» της φάρμας</a:t>
            </a:r>
            <a:endParaRPr lang="en-US" dirty="0"/>
          </a:p>
          <a:p>
            <a:pPr lvl="0"/>
            <a:endParaRPr lang="el-GR" dirty="0"/>
          </a:p>
          <a:p>
            <a:pPr marL="0" indent="0">
              <a:buNone/>
            </a:pPr>
            <a:r>
              <a:rPr lang="el-GR" dirty="0"/>
              <a:t>📌 Η ενεργή εμπλοκή δεν είναι απλώς συμμετοχή — είναι συν-δημιουργία.</a:t>
            </a:r>
          </a:p>
          <a:p>
            <a:pPr marL="114300" indent="0">
              <a:buNone/>
            </a:pPr>
            <a:r>
              <a:rPr lang="en-US" dirty="0"/>
              <a:t>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4698387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B818DE52-A6B2-3F8E-40A2-A7FAC052A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EFD9C9B-1944-71EB-DE73-486F28297B18}"/>
              </a:ext>
            </a:extLst>
          </p:cNvPr>
          <p:cNvSpPr txBox="1"/>
          <p:nvPr/>
        </p:nvSpPr>
        <p:spPr>
          <a:xfrm>
            <a:off x="3004457" y="158522"/>
            <a:ext cx="86323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l-GR" sz="1400" dirty="0"/>
            </a:br>
            <a:endParaRPr lang="el-GR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BDB842E-8B43-5A82-82C0-F3FC9290FF63}"/>
              </a:ext>
            </a:extLst>
          </p:cNvPr>
          <p:cNvSpPr txBox="1"/>
          <p:nvPr/>
        </p:nvSpPr>
        <p:spPr>
          <a:xfrm>
            <a:off x="3004457" y="357871"/>
            <a:ext cx="863237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el-GR" sz="3600" b="1" dirty="0"/>
              <a:t>Πώς οικοδομείται μια στρατηγική συνεργασία; 1/2</a:t>
            </a:r>
            <a:br>
              <a:rPr lang="el-GR" sz="3600" dirty="0"/>
            </a:br>
            <a:endParaRPr kumimoji="0" lang="el-GR" altLang="el-GR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2877CAC-372C-764B-1D4D-B25C097F50A1}"/>
              </a:ext>
            </a:extLst>
          </p:cNvPr>
          <p:cNvSpPr txBox="1">
            <a:spLocks/>
          </p:cNvSpPr>
          <p:nvPr/>
        </p:nvSpPr>
        <p:spPr>
          <a:xfrm>
            <a:off x="180566" y="1757549"/>
            <a:ext cx="5647781" cy="2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buNone/>
            </a:pPr>
            <a:r>
              <a:rPr lang="el-GR" sz="2000" b="1" dirty="0"/>
              <a:t>Βήμα 1: Χαρτογράφηση φορέων</a:t>
            </a:r>
            <a:endParaRPr lang="el-GR" sz="2000" dirty="0"/>
          </a:p>
          <a:p>
            <a:pPr lvl="0"/>
            <a:r>
              <a:rPr lang="el-GR" sz="2000" dirty="0"/>
              <a:t>Ποιοι υπάρχουν στην περιοχή μου;</a:t>
            </a:r>
          </a:p>
          <a:p>
            <a:pPr lvl="0"/>
            <a:r>
              <a:rPr lang="el-GR" sz="2000" dirty="0"/>
              <a:t>Τι αξίες έχουν;</a:t>
            </a:r>
          </a:p>
          <a:p>
            <a:pPr lvl="0"/>
            <a:r>
              <a:rPr lang="el-GR" sz="2000" dirty="0"/>
              <a:t>Ποιες ανάγκες ή δυνατότητες έχουν;</a:t>
            </a:r>
          </a:p>
          <a:p>
            <a:pPr lvl="0"/>
            <a:r>
              <a:rPr lang="el-GR" sz="2000" dirty="0"/>
              <a:t>Ποιες είναι οι κοινές προτεραιότητες;</a:t>
            </a:r>
          </a:p>
          <a:p>
            <a:pPr marL="0" indent="0">
              <a:buNone/>
            </a:pPr>
            <a:endParaRPr lang="el-GR" sz="2000" b="1" dirty="0"/>
          </a:p>
          <a:p>
            <a:endParaRPr lang="el-GR" sz="2000" dirty="0"/>
          </a:p>
          <a:p>
            <a:pPr marL="114300" indent="0">
              <a:buNone/>
            </a:pPr>
            <a:endParaRPr lang="el-GR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0ABA0B-0E87-8580-479A-8704FCC3F97B}"/>
              </a:ext>
            </a:extLst>
          </p:cNvPr>
          <p:cNvSpPr txBox="1"/>
          <p:nvPr/>
        </p:nvSpPr>
        <p:spPr>
          <a:xfrm>
            <a:off x="6234845" y="1756844"/>
            <a:ext cx="5647782" cy="3077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l-GR" sz="2000" b="1" dirty="0"/>
              <a:t>Βήμα 2: Ανάπτυξη σχέσης εμπιστοσύνης</a:t>
            </a:r>
            <a:endParaRPr lang="el-GR" sz="2000" dirty="0"/>
          </a:p>
          <a:p>
            <a:pPr lvl="0"/>
            <a:r>
              <a:rPr lang="el-GR" sz="2000" dirty="0"/>
              <a:t>Πριν την "επίσημη" συνεργασία, καλλιεργείται η </a:t>
            </a:r>
            <a:r>
              <a:rPr lang="el-GR" sz="2000" b="1" dirty="0"/>
              <a:t>ανθρώπινη σχέση</a:t>
            </a:r>
            <a:r>
              <a:rPr lang="el-GR" sz="2000" dirty="0"/>
              <a:t>.</a:t>
            </a:r>
          </a:p>
          <a:p>
            <a:pPr lvl="0"/>
            <a:r>
              <a:rPr lang="el-GR" sz="2000" dirty="0"/>
              <a:t>Συμμετοχή σε κοινές εκδηλώσεις.</a:t>
            </a:r>
          </a:p>
          <a:p>
            <a:pPr lvl="0"/>
            <a:r>
              <a:rPr lang="el-GR" sz="2000" dirty="0"/>
              <a:t>Προσκλήσεις για διάλογο, παρατήρηση, συμμετοχή.</a:t>
            </a:r>
          </a:p>
          <a:p>
            <a:r>
              <a:rPr lang="el-GR" sz="2000" dirty="0"/>
              <a:t>Σχέσεις χωρίς εμπιστοσύνη οδηγούν σε επιφανειακές συνεργασίες ή σύγκρουση συμφερόντων.</a:t>
            </a:r>
          </a:p>
          <a:p>
            <a:pPr marL="114300" indent="0">
              <a:buNone/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5B390B-F21F-8CF6-E1E0-E789D4C3FA02}"/>
              </a:ext>
            </a:extLst>
          </p:cNvPr>
          <p:cNvSpPr txBox="1"/>
          <p:nvPr/>
        </p:nvSpPr>
        <p:spPr>
          <a:xfrm>
            <a:off x="508001" y="3945467"/>
            <a:ext cx="5588000" cy="258532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l-GR" sz="1600" dirty="0"/>
              <a:t>Χρήσιμο εργαλείο: </a:t>
            </a:r>
            <a:r>
              <a:rPr lang="el-GR" sz="1600" b="1" dirty="0"/>
              <a:t>“</a:t>
            </a:r>
            <a:r>
              <a:rPr lang="el-GR" sz="1600" b="1" dirty="0" err="1"/>
              <a:t>Matrix</a:t>
            </a:r>
            <a:r>
              <a:rPr lang="el-GR" sz="1600" b="1" dirty="0"/>
              <a:t> επιρροής και ενδιαφέροντος”</a:t>
            </a:r>
            <a:r>
              <a:rPr lang="el-GR" sz="1600" dirty="0"/>
              <a:t>, όπου κατηγοριοποιείς τους </a:t>
            </a:r>
            <a:r>
              <a:rPr lang="el-GR" sz="1600" dirty="0" err="1"/>
              <a:t>stakeholders</a:t>
            </a:r>
            <a:r>
              <a:rPr lang="el-GR" sz="1600" dirty="0"/>
              <a:t> σε 4 ομάδες:</a:t>
            </a:r>
            <a:br>
              <a:rPr lang="el-GR" sz="1600" dirty="0"/>
            </a:br>
            <a:r>
              <a:rPr lang="el-GR" sz="1600" dirty="0"/>
              <a:t>(1) υψηλό ενδιαφέρον/υψηλή επιρροή → στρατηγικοί εταίροι</a:t>
            </a:r>
            <a:br>
              <a:rPr lang="el-GR" sz="1600" dirty="0"/>
            </a:br>
            <a:r>
              <a:rPr lang="el-GR" sz="1600" dirty="0"/>
              <a:t>(2) υψηλό ενδιαφέρον/χαμηλή επιρροή → υποστηρικτές</a:t>
            </a:r>
            <a:br>
              <a:rPr lang="el-GR" sz="1600" dirty="0"/>
            </a:br>
            <a:r>
              <a:rPr lang="el-GR" sz="1600" dirty="0"/>
              <a:t>(3) χαμηλό ενδιαφέρον/υψηλή επιρροή → χρειάζονται προσέγγιση</a:t>
            </a:r>
            <a:br>
              <a:rPr lang="el-GR" sz="1600" dirty="0"/>
            </a:br>
            <a:r>
              <a:rPr lang="el-GR" sz="1600" dirty="0"/>
              <a:t>(4) χαμηλό ενδιαφέρον/χαμηλή επιρροή → χαμηλή προτεραιότητα</a:t>
            </a:r>
            <a:endParaRPr lang="en-US" sz="1600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l-GR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81032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9E5990AC-5117-BBE0-DE49-F4460A291F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FB5473A-42C1-BC8E-C499-E3646554FD41}"/>
              </a:ext>
            </a:extLst>
          </p:cNvPr>
          <p:cNvSpPr txBox="1"/>
          <p:nvPr/>
        </p:nvSpPr>
        <p:spPr>
          <a:xfrm>
            <a:off x="3004457" y="158522"/>
            <a:ext cx="86323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l-GR" sz="1400" dirty="0"/>
            </a:br>
            <a:endParaRPr lang="el-GR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F7D120-3574-4EDC-3032-3399F61F177A}"/>
              </a:ext>
            </a:extLst>
          </p:cNvPr>
          <p:cNvSpPr txBox="1"/>
          <p:nvPr/>
        </p:nvSpPr>
        <p:spPr>
          <a:xfrm>
            <a:off x="3004457" y="357871"/>
            <a:ext cx="863237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el-GR" sz="3600" b="1" dirty="0"/>
              <a:t>Πώς οικοδομείται μια στρατηγική συνεργασία; 2/2</a:t>
            </a:r>
            <a:br>
              <a:rPr lang="el-GR" sz="3600" dirty="0"/>
            </a:br>
            <a:endParaRPr kumimoji="0" lang="el-GR" altLang="el-GR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3C851B-14EC-900B-CEAC-2E50F2FB14FD}"/>
              </a:ext>
            </a:extLst>
          </p:cNvPr>
          <p:cNvSpPr txBox="1"/>
          <p:nvPr/>
        </p:nvSpPr>
        <p:spPr>
          <a:xfrm>
            <a:off x="273449" y="1819656"/>
            <a:ext cx="6337664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l-GR" sz="1800" b="1" dirty="0"/>
              <a:t>Βήμα 3: Καθορισμός κοινού στόχου και πλαισίου συνεργασίας</a:t>
            </a:r>
            <a:endParaRPr lang="el-GR" sz="1800" dirty="0"/>
          </a:p>
          <a:p>
            <a:pPr lvl="0"/>
            <a:r>
              <a:rPr lang="el-GR" sz="1800" dirty="0"/>
              <a:t>Ποια είναι η κοινή αποστολή;</a:t>
            </a:r>
          </a:p>
          <a:p>
            <a:pPr lvl="0"/>
            <a:r>
              <a:rPr lang="el-GR" sz="1800" dirty="0"/>
              <a:t>Ποιος κάνει τι;</a:t>
            </a:r>
          </a:p>
          <a:p>
            <a:pPr lvl="0"/>
            <a:r>
              <a:rPr lang="el-GR" sz="1800" dirty="0"/>
              <a:t>Ποια είναι τα οφέλη και οι ευθύνες κάθε μέρους;</a:t>
            </a:r>
          </a:p>
          <a:p>
            <a:r>
              <a:rPr lang="el-GR" sz="1800" dirty="0"/>
              <a:t>Μπορεί να προκύψει ένα </a:t>
            </a:r>
            <a:r>
              <a:rPr lang="el-GR" sz="1800" b="1" dirty="0"/>
              <a:t>μνημόνιο συνεργασίας</a:t>
            </a:r>
            <a:r>
              <a:rPr lang="el-GR" sz="1800" dirty="0"/>
              <a:t>, ένας κοινός σχεδιασμός δράσεων ή μια από κοινού αίτηση για χρηματοδότηση.</a:t>
            </a:r>
            <a:endParaRPr lang="en-US" sz="1800" dirty="0"/>
          </a:p>
          <a:p>
            <a:endParaRPr lang="el-GR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l-GR" sz="1800" b="1" dirty="0"/>
              <a:t>Βήμα 4: Δημόσια προβολή της συνεργασίας</a:t>
            </a:r>
            <a:endParaRPr lang="el-GR" sz="1800" dirty="0"/>
          </a:p>
          <a:p>
            <a:pPr lvl="0"/>
            <a:r>
              <a:rPr lang="el-GR" sz="1800" dirty="0"/>
              <a:t>Κοινές καμπάνιες, εκδηλώσεις, αφίσες.</a:t>
            </a:r>
          </a:p>
          <a:p>
            <a:pPr lvl="0"/>
            <a:r>
              <a:rPr lang="el-GR" sz="1800" dirty="0"/>
              <a:t>Συνέντευξη τύπου ή παρουσία σε τοπικά ΜΜΕ.</a:t>
            </a:r>
          </a:p>
          <a:p>
            <a:pPr lvl="0"/>
            <a:r>
              <a:rPr lang="el-GR" sz="1800" dirty="0"/>
              <a:t>Προβολή στο διαδίκτυο και μέσα κοινωνικής δικτύωσης.</a:t>
            </a:r>
          </a:p>
          <a:p>
            <a:r>
              <a:rPr lang="el-GR" sz="1800" dirty="0"/>
              <a:t>Η </a:t>
            </a:r>
            <a:r>
              <a:rPr lang="el-GR" sz="1800" b="1" dirty="0"/>
              <a:t>ορατότητα ενισχύει την αξιοπιστία</a:t>
            </a:r>
            <a:r>
              <a:rPr lang="el-GR" sz="1800" dirty="0"/>
              <a:t> και προσκαλεί και άλλους στη συνεργασία.</a:t>
            </a:r>
            <a:endParaRPr lang="en-US" sz="1800" dirty="0"/>
          </a:p>
          <a:p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FA7EB2-9CF3-4D25-C915-99EAC16737AA}"/>
              </a:ext>
            </a:extLst>
          </p:cNvPr>
          <p:cNvSpPr txBox="1"/>
          <p:nvPr/>
        </p:nvSpPr>
        <p:spPr>
          <a:xfrm>
            <a:off x="6857999" y="2112197"/>
            <a:ext cx="506403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l-GR" sz="2000" b="1" dirty="0"/>
              <a:t>Βήμα 5: Αξιολόγηση και ανανέωση της συνεργασίας</a:t>
            </a:r>
            <a:endParaRPr lang="el-GR" sz="2000" dirty="0"/>
          </a:p>
          <a:p>
            <a:pPr lvl="0"/>
            <a:r>
              <a:rPr lang="el-GR" sz="2000" dirty="0"/>
              <a:t>Πώς πήγε η συνεργασία;</a:t>
            </a:r>
          </a:p>
          <a:p>
            <a:pPr lvl="0"/>
            <a:r>
              <a:rPr lang="el-GR" sz="2000" dirty="0"/>
              <a:t>Τι πήγε καλά, τι όχι;</a:t>
            </a:r>
          </a:p>
          <a:p>
            <a:pPr lvl="0"/>
            <a:r>
              <a:rPr lang="el-GR" sz="2000" dirty="0"/>
              <a:t>Τι μπορεί να εξελιχθεί;</a:t>
            </a:r>
          </a:p>
          <a:p>
            <a:pPr lvl="0"/>
            <a:r>
              <a:rPr lang="el-GR" sz="2000" dirty="0"/>
              <a:t>Υπάρχουν νέες ευκαιρίες;</a:t>
            </a:r>
          </a:p>
          <a:p>
            <a:r>
              <a:rPr lang="el-GR" sz="2000" dirty="0"/>
              <a:t>Η </a:t>
            </a:r>
            <a:r>
              <a:rPr lang="el-GR" sz="2000" b="1" dirty="0"/>
              <a:t>ευελιξία και η συνεχής ανατροφοδότηση</a:t>
            </a:r>
            <a:r>
              <a:rPr lang="el-GR" sz="2000" dirty="0"/>
              <a:t> είναι το κλειδί για μακροπρόθεσμες συνεργασίες.</a:t>
            </a:r>
          </a:p>
        </p:txBody>
      </p:sp>
    </p:spTree>
    <p:extLst>
      <p:ext uri="{BB962C8B-B14F-4D97-AF65-F5344CB8AC3E}">
        <p14:creationId xmlns:p14="http://schemas.microsoft.com/office/powerpoint/2010/main" val="2837748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5F611E1C-581B-5B2D-F34C-EFDD67175A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F48714B-814B-501B-5E78-A3A2DB408F86}"/>
              </a:ext>
            </a:extLst>
          </p:cNvPr>
          <p:cNvSpPr txBox="1"/>
          <p:nvPr/>
        </p:nvSpPr>
        <p:spPr>
          <a:xfrm>
            <a:off x="3004457" y="158522"/>
            <a:ext cx="86323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l-GR" sz="1400" dirty="0"/>
            </a:br>
            <a:endParaRPr lang="el-GR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8E642B-E4A0-FA36-8C54-9D73233728DD}"/>
              </a:ext>
            </a:extLst>
          </p:cNvPr>
          <p:cNvSpPr txBox="1"/>
          <p:nvPr/>
        </p:nvSpPr>
        <p:spPr>
          <a:xfrm>
            <a:off x="3004457" y="357871"/>
            <a:ext cx="863237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br>
              <a:rPr lang="en-US" sz="3600" dirty="0"/>
            </a:br>
            <a:endParaRPr kumimoji="0" lang="el-GR" altLang="el-GR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45391A-660D-6549-AA0A-167F409100C2}"/>
              </a:ext>
            </a:extLst>
          </p:cNvPr>
          <p:cNvSpPr txBox="1"/>
          <p:nvPr/>
        </p:nvSpPr>
        <p:spPr>
          <a:xfrm>
            <a:off x="2721429" y="2360712"/>
            <a:ext cx="738051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el-GR" sz="4000" b="1" dirty="0">
                <a:solidFill>
                  <a:schemeClr val="tx1"/>
                </a:solidFill>
              </a:rPr>
              <a:t>Παραδείγματα Καλής Πρακτικής Στρατηγικών Συνεργασιών </a:t>
            </a:r>
            <a:br>
              <a:rPr lang="el-GR" sz="4000" dirty="0">
                <a:solidFill>
                  <a:srgbClr val="3A7D22"/>
                </a:solidFill>
              </a:rPr>
            </a:br>
            <a:endParaRPr kumimoji="0" lang="el-GR" altLang="el-GR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32564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520AA6A7-3374-F001-6359-760BDC991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501FF2B-EABE-4951-AC35-E5D45D7B9E9B}"/>
              </a:ext>
            </a:extLst>
          </p:cNvPr>
          <p:cNvSpPr txBox="1"/>
          <p:nvPr/>
        </p:nvSpPr>
        <p:spPr>
          <a:xfrm>
            <a:off x="3004457" y="158522"/>
            <a:ext cx="86323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l-GR" sz="1400" dirty="0"/>
            </a:br>
            <a:endParaRPr lang="el-GR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29D2B39-AF70-CB0A-72C9-3F0AF1DCEC5E}"/>
              </a:ext>
            </a:extLst>
          </p:cNvPr>
          <p:cNvSpPr txBox="1"/>
          <p:nvPr/>
        </p:nvSpPr>
        <p:spPr>
          <a:xfrm>
            <a:off x="3004457" y="357871"/>
            <a:ext cx="863237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br>
              <a:rPr lang="en-US" sz="3600" dirty="0"/>
            </a:br>
            <a:endParaRPr kumimoji="0" lang="el-GR" altLang="el-GR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" name="Εικόνα 3" descr="Costa Navarino Resort">
            <a:extLst>
              <a:ext uri="{FF2B5EF4-FFF2-40B4-BE49-F238E27FC236}">
                <a16:creationId xmlns:a16="http://schemas.microsoft.com/office/drawing/2014/main" id="{E0F09BE8-1B89-672A-BDC1-71D55FE48F7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163" r="2044"/>
          <a:stretch>
            <a:fillRect/>
          </a:stretch>
        </p:blipFill>
        <p:spPr>
          <a:xfrm>
            <a:off x="297698" y="2106279"/>
            <a:ext cx="5068959" cy="2950029"/>
          </a:xfrm>
          <a:custGeom>
            <a:avLst/>
            <a:gdLst/>
            <a:ahLst/>
            <a:cxnLst/>
            <a:rect l="l" t="t" r="r" b="b"/>
            <a:pathLst>
              <a:path w="6448424" h="3752849">
                <a:moveTo>
                  <a:pt x="0" y="0"/>
                </a:moveTo>
                <a:lnTo>
                  <a:pt x="137978" y="22215"/>
                </a:lnTo>
                <a:cubicBezTo>
                  <a:pt x="196046" y="32277"/>
                  <a:pt x="252469" y="42437"/>
                  <a:pt x="295660" y="49771"/>
                </a:cubicBezTo>
                <a:cubicBezTo>
                  <a:pt x="364885" y="66610"/>
                  <a:pt x="403214" y="32071"/>
                  <a:pt x="456941" y="65635"/>
                </a:cubicBezTo>
                <a:cubicBezTo>
                  <a:pt x="529612" y="69090"/>
                  <a:pt x="662508" y="71245"/>
                  <a:pt x="731691" y="70501"/>
                </a:cubicBezTo>
                <a:cubicBezTo>
                  <a:pt x="768741" y="62400"/>
                  <a:pt x="808263" y="64633"/>
                  <a:pt x="841820" y="61171"/>
                </a:cubicBezTo>
                <a:cubicBezTo>
                  <a:pt x="958973" y="43639"/>
                  <a:pt x="1009730" y="45863"/>
                  <a:pt x="1068219" y="39136"/>
                </a:cubicBezTo>
                <a:cubicBezTo>
                  <a:pt x="1104329" y="33447"/>
                  <a:pt x="1156536" y="44203"/>
                  <a:pt x="1174190" y="38808"/>
                </a:cubicBezTo>
                <a:cubicBezTo>
                  <a:pt x="1188943" y="36385"/>
                  <a:pt x="1213832" y="14880"/>
                  <a:pt x="1225923" y="34507"/>
                </a:cubicBezTo>
                <a:cubicBezTo>
                  <a:pt x="1305283" y="8501"/>
                  <a:pt x="1319617" y="30839"/>
                  <a:pt x="1385617" y="18003"/>
                </a:cubicBezTo>
                <a:cubicBezTo>
                  <a:pt x="1461876" y="-26747"/>
                  <a:pt x="1519510" y="56342"/>
                  <a:pt x="1563967" y="4638"/>
                </a:cubicBezTo>
                <a:lnTo>
                  <a:pt x="1676634" y="10582"/>
                </a:lnTo>
                <a:lnTo>
                  <a:pt x="1769429" y="20265"/>
                </a:lnTo>
                <a:cubicBezTo>
                  <a:pt x="1790625" y="23534"/>
                  <a:pt x="1880369" y="18448"/>
                  <a:pt x="1900584" y="27732"/>
                </a:cubicBezTo>
                <a:cubicBezTo>
                  <a:pt x="2072430" y="22762"/>
                  <a:pt x="2014935" y="5831"/>
                  <a:pt x="2127041" y="22101"/>
                </a:cubicBezTo>
                <a:cubicBezTo>
                  <a:pt x="2168847" y="65820"/>
                  <a:pt x="2153052" y="28773"/>
                  <a:pt x="2211644" y="44507"/>
                </a:cubicBezTo>
                <a:cubicBezTo>
                  <a:pt x="2211201" y="9921"/>
                  <a:pt x="2277596" y="73686"/>
                  <a:pt x="2299605" y="38004"/>
                </a:cubicBezTo>
                <a:cubicBezTo>
                  <a:pt x="2309570" y="41997"/>
                  <a:pt x="2318531" y="46991"/>
                  <a:pt x="2327359" y="52270"/>
                </a:cubicBezTo>
                <a:lnTo>
                  <a:pt x="2331995" y="55017"/>
                </a:lnTo>
                <a:lnTo>
                  <a:pt x="2353777" y="59755"/>
                </a:lnTo>
                <a:lnTo>
                  <a:pt x="2355893" y="68914"/>
                </a:lnTo>
                <a:lnTo>
                  <a:pt x="2385794" y="81650"/>
                </a:lnTo>
                <a:cubicBezTo>
                  <a:pt x="2397613" y="85211"/>
                  <a:pt x="2411061" y="87627"/>
                  <a:pt x="2427010" y="88184"/>
                </a:cubicBezTo>
                <a:cubicBezTo>
                  <a:pt x="2486314" y="76422"/>
                  <a:pt x="2553170" y="126870"/>
                  <a:pt x="2627153" y="110451"/>
                </a:cubicBezTo>
                <a:cubicBezTo>
                  <a:pt x="2653722" y="107383"/>
                  <a:pt x="2732043" y="116068"/>
                  <a:pt x="2744462" y="128780"/>
                </a:cubicBezTo>
                <a:cubicBezTo>
                  <a:pt x="2760299" y="132873"/>
                  <a:pt x="2780248" y="130843"/>
                  <a:pt x="2785202" y="143610"/>
                </a:cubicBezTo>
                <a:cubicBezTo>
                  <a:pt x="2794558" y="159316"/>
                  <a:pt x="2856498" y="142821"/>
                  <a:pt x="2844667" y="159029"/>
                </a:cubicBezTo>
                <a:cubicBezTo>
                  <a:pt x="2888530" y="147871"/>
                  <a:pt x="2914187" y="181391"/>
                  <a:pt x="2946649" y="192330"/>
                </a:cubicBezTo>
                <a:cubicBezTo>
                  <a:pt x="2981872" y="180417"/>
                  <a:pt x="3015239" y="215115"/>
                  <a:pt x="3088812" y="226485"/>
                </a:cubicBezTo>
                <a:cubicBezTo>
                  <a:pt x="3127734" y="212524"/>
                  <a:pt x="3138301" y="234381"/>
                  <a:pt x="3208669" y="217774"/>
                </a:cubicBezTo>
                <a:cubicBezTo>
                  <a:pt x="3242208" y="219284"/>
                  <a:pt x="3229623" y="233297"/>
                  <a:pt x="3290045" y="235553"/>
                </a:cubicBezTo>
                <a:cubicBezTo>
                  <a:pt x="3399655" y="215239"/>
                  <a:pt x="3444518" y="245862"/>
                  <a:pt x="3529335" y="249571"/>
                </a:cubicBezTo>
                <a:cubicBezTo>
                  <a:pt x="3623697" y="257405"/>
                  <a:pt x="3587652" y="268832"/>
                  <a:pt x="3716766" y="252690"/>
                </a:cubicBezTo>
                <a:cubicBezTo>
                  <a:pt x="3723469" y="267318"/>
                  <a:pt x="3737863" y="269842"/>
                  <a:pt x="3765333" y="266823"/>
                </a:cubicBezTo>
                <a:cubicBezTo>
                  <a:pt x="3810754" y="271601"/>
                  <a:pt x="3792745" y="303866"/>
                  <a:pt x="3846897" y="290090"/>
                </a:cubicBezTo>
                <a:cubicBezTo>
                  <a:pt x="3830941" y="306608"/>
                  <a:pt x="3929114" y="308026"/>
                  <a:pt x="3900217" y="323590"/>
                </a:cubicBezTo>
                <a:cubicBezTo>
                  <a:pt x="3922367" y="343425"/>
                  <a:pt x="3948574" y="318948"/>
                  <a:pt x="3971444" y="336662"/>
                </a:cubicBezTo>
                <a:cubicBezTo>
                  <a:pt x="4002781" y="344193"/>
                  <a:pt x="3960997" y="315419"/>
                  <a:pt x="3997868" y="318867"/>
                </a:cubicBezTo>
                <a:cubicBezTo>
                  <a:pt x="4041159" y="326219"/>
                  <a:pt x="4055435" y="293981"/>
                  <a:pt x="4070852" y="339615"/>
                </a:cubicBezTo>
                <a:cubicBezTo>
                  <a:pt x="4121286" y="335828"/>
                  <a:pt x="4121920" y="355506"/>
                  <a:pt x="4180483" y="373369"/>
                </a:cubicBezTo>
                <a:cubicBezTo>
                  <a:pt x="4211379" y="366707"/>
                  <a:pt x="4230171" y="374664"/>
                  <a:pt x="4246264" y="387458"/>
                </a:cubicBezTo>
                <a:cubicBezTo>
                  <a:pt x="4308508" y="393310"/>
                  <a:pt x="4357326" y="416142"/>
                  <a:pt x="4423169" y="431783"/>
                </a:cubicBezTo>
                <a:lnTo>
                  <a:pt x="4446752" y="435383"/>
                </a:lnTo>
                <a:lnTo>
                  <a:pt x="4446954" y="435566"/>
                </a:lnTo>
                <a:cubicBezTo>
                  <a:pt x="4508528" y="480137"/>
                  <a:pt x="4617740" y="529869"/>
                  <a:pt x="4662523" y="553169"/>
                </a:cubicBezTo>
                <a:cubicBezTo>
                  <a:pt x="4720320" y="547046"/>
                  <a:pt x="4678644" y="560102"/>
                  <a:pt x="4715641" y="575354"/>
                </a:cubicBezTo>
                <a:cubicBezTo>
                  <a:pt x="4682056" y="593278"/>
                  <a:pt x="4768370" y="586520"/>
                  <a:pt x="4742071" y="614016"/>
                </a:cubicBezTo>
                <a:cubicBezTo>
                  <a:pt x="4749637" y="615922"/>
                  <a:pt x="4757797" y="616899"/>
                  <a:pt x="4766183" y="617675"/>
                </a:cubicBezTo>
                <a:lnTo>
                  <a:pt x="4770562" y="618094"/>
                </a:lnTo>
                <a:lnTo>
                  <a:pt x="4783240" y="624350"/>
                </a:lnTo>
                <a:lnTo>
                  <a:pt x="4792882" y="620401"/>
                </a:lnTo>
                <a:lnTo>
                  <a:pt x="4816310" y="625721"/>
                </a:lnTo>
                <a:cubicBezTo>
                  <a:pt x="4824144" y="628595"/>
                  <a:pt x="4831482" y="632720"/>
                  <a:pt x="4837953" y="638824"/>
                </a:cubicBezTo>
                <a:cubicBezTo>
                  <a:pt x="4848645" y="668753"/>
                  <a:pt x="4922266" y="669148"/>
                  <a:pt x="4933914" y="707398"/>
                </a:cubicBezTo>
                <a:cubicBezTo>
                  <a:pt x="4940833" y="719653"/>
                  <a:pt x="4978358" y="746502"/>
                  <a:pt x="4995259" y="744825"/>
                </a:cubicBezTo>
                <a:cubicBezTo>
                  <a:pt x="5005107" y="749034"/>
                  <a:pt x="5010567" y="758092"/>
                  <a:pt x="5024744" y="753396"/>
                </a:cubicBezTo>
                <a:cubicBezTo>
                  <a:pt x="5047511" y="761361"/>
                  <a:pt x="5109162" y="783016"/>
                  <a:pt x="5131877" y="792613"/>
                </a:cubicBezTo>
                <a:cubicBezTo>
                  <a:pt x="5132671" y="802792"/>
                  <a:pt x="5144554" y="806683"/>
                  <a:pt x="5161031" y="810975"/>
                </a:cubicBezTo>
                <a:lnTo>
                  <a:pt x="5176815" y="815342"/>
                </a:lnTo>
                <a:lnTo>
                  <a:pt x="5180064" y="831233"/>
                </a:lnTo>
                <a:cubicBezTo>
                  <a:pt x="5202966" y="819270"/>
                  <a:pt x="5188976" y="863361"/>
                  <a:pt x="5215059" y="865080"/>
                </a:cubicBezTo>
                <a:cubicBezTo>
                  <a:pt x="5235765" y="864786"/>
                  <a:pt x="5236347" y="878098"/>
                  <a:pt x="5245643" y="887119"/>
                </a:cubicBezTo>
                <a:cubicBezTo>
                  <a:pt x="5267660" y="891609"/>
                  <a:pt x="5295742" y="939348"/>
                  <a:pt x="5295952" y="957174"/>
                </a:cubicBezTo>
                <a:cubicBezTo>
                  <a:pt x="5284322" y="1008946"/>
                  <a:pt x="5374979" y="1038019"/>
                  <a:pt x="5367826" y="1079140"/>
                </a:cubicBezTo>
                <a:cubicBezTo>
                  <a:pt x="5371668" y="1089190"/>
                  <a:pt x="5377921" y="1097135"/>
                  <a:pt x="5385646" y="1103730"/>
                </a:cubicBezTo>
                <a:lnTo>
                  <a:pt x="5410965" y="1119397"/>
                </a:lnTo>
                <a:lnTo>
                  <a:pt x="5436960" y="1130910"/>
                </a:lnTo>
                <a:lnTo>
                  <a:pt x="5442083" y="1133134"/>
                </a:lnTo>
                <a:cubicBezTo>
                  <a:pt x="5451910" y="1137346"/>
                  <a:pt x="5457170" y="1169188"/>
                  <a:pt x="5465219" y="1174479"/>
                </a:cubicBezTo>
                <a:cubicBezTo>
                  <a:pt x="5488744" y="1195184"/>
                  <a:pt x="5467141" y="1223401"/>
                  <a:pt x="5488171" y="1238604"/>
                </a:cubicBezTo>
                <a:cubicBezTo>
                  <a:pt x="5523491" y="1271811"/>
                  <a:pt x="5486623" y="1305961"/>
                  <a:pt x="5562172" y="1320840"/>
                </a:cubicBezTo>
                <a:cubicBezTo>
                  <a:pt x="5601634" y="1385316"/>
                  <a:pt x="5636528" y="1453139"/>
                  <a:pt x="5686905" y="1512529"/>
                </a:cubicBezTo>
                <a:cubicBezTo>
                  <a:pt x="5729049" y="1575678"/>
                  <a:pt x="5699691" y="1553768"/>
                  <a:pt x="5748726" y="1623716"/>
                </a:cubicBezTo>
                <a:cubicBezTo>
                  <a:pt x="5783098" y="1689734"/>
                  <a:pt x="5789710" y="1639740"/>
                  <a:pt x="5842593" y="1726595"/>
                </a:cubicBezTo>
                <a:cubicBezTo>
                  <a:pt x="5837824" y="1733043"/>
                  <a:pt x="5862023" y="1845188"/>
                  <a:pt x="5861042" y="1851837"/>
                </a:cubicBezTo>
                <a:cubicBezTo>
                  <a:pt x="5874156" y="1887981"/>
                  <a:pt x="5901790" y="1919218"/>
                  <a:pt x="5921290" y="1943460"/>
                </a:cubicBezTo>
                <a:lnTo>
                  <a:pt x="5978046" y="1997284"/>
                </a:lnTo>
                <a:lnTo>
                  <a:pt x="5992479" y="2056720"/>
                </a:lnTo>
                <a:cubicBezTo>
                  <a:pt x="6011078" y="2079033"/>
                  <a:pt x="6072687" y="2117397"/>
                  <a:pt x="6089639" y="2131171"/>
                </a:cubicBezTo>
                <a:lnTo>
                  <a:pt x="6094199" y="2139379"/>
                </a:lnTo>
                <a:lnTo>
                  <a:pt x="6094822" y="2139386"/>
                </a:lnTo>
                <a:cubicBezTo>
                  <a:pt x="6096947" y="2140841"/>
                  <a:pt x="6098876" y="2143416"/>
                  <a:pt x="6100692" y="2147736"/>
                </a:cubicBezTo>
                <a:lnTo>
                  <a:pt x="6102516" y="2154343"/>
                </a:lnTo>
                <a:lnTo>
                  <a:pt x="6111361" y="2170264"/>
                </a:lnTo>
                <a:lnTo>
                  <a:pt x="6215475" y="2270153"/>
                </a:lnTo>
                <a:lnTo>
                  <a:pt x="6255966" y="2335401"/>
                </a:lnTo>
                <a:lnTo>
                  <a:pt x="6272711" y="2385144"/>
                </a:lnTo>
                <a:cubicBezTo>
                  <a:pt x="6282320" y="2406495"/>
                  <a:pt x="6299066" y="2405139"/>
                  <a:pt x="6304347" y="2439388"/>
                </a:cubicBezTo>
                <a:cubicBezTo>
                  <a:pt x="6297131" y="2486231"/>
                  <a:pt x="6325530" y="2500962"/>
                  <a:pt x="6326729" y="2549400"/>
                </a:cubicBezTo>
                <a:cubicBezTo>
                  <a:pt x="6325926" y="2572066"/>
                  <a:pt x="6339111" y="2599957"/>
                  <a:pt x="6344663" y="2628839"/>
                </a:cubicBezTo>
                <a:lnTo>
                  <a:pt x="6375811" y="2639204"/>
                </a:lnTo>
                <a:cubicBezTo>
                  <a:pt x="6375427" y="2643533"/>
                  <a:pt x="6375041" y="2647863"/>
                  <a:pt x="6374657" y="2652193"/>
                </a:cubicBezTo>
                <a:cubicBezTo>
                  <a:pt x="6373555" y="2658134"/>
                  <a:pt x="6371943" y="2662665"/>
                  <a:pt x="6369740" y="2664642"/>
                </a:cubicBezTo>
                <a:cubicBezTo>
                  <a:pt x="6368032" y="2674540"/>
                  <a:pt x="6371528" y="2686899"/>
                  <a:pt x="6361964" y="2690172"/>
                </a:cubicBezTo>
                <a:cubicBezTo>
                  <a:pt x="6350507" y="2696218"/>
                  <a:pt x="6369375" y="2734440"/>
                  <a:pt x="6355511" y="2727335"/>
                </a:cubicBezTo>
                <a:cubicBezTo>
                  <a:pt x="6358746" y="2734104"/>
                  <a:pt x="6360434" y="2742096"/>
                  <a:pt x="6361058" y="2750592"/>
                </a:cubicBezTo>
                <a:cubicBezTo>
                  <a:pt x="6361013" y="2751998"/>
                  <a:pt x="6360970" y="2753408"/>
                  <a:pt x="6360926" y="2754814"/>
                </a:cubicBezTo>
                <a:lnTo>
                  <a:pt x="6339285" y="2810353"/>
                </a:lnTo>
                <a:cubicBezTo>
                  <a:pt x="6360091" y="2854187"/>
                  <a:pt x="6313103" y="2870086"/>
                  <a:pt x="6325672" y="2908809"/>
                </a:cubicBezTo>
                <a:cubicBezTo>
                  <a:pt x="6341563" y="2966972"/>
                  <a:pt x="6291836" y="2935388"/>
                  <a:pt x="6333498" y="3009772"/>
                </a:cubicBezTo>
                <a:cubicBezTo>
                  <a:pt x="6345476" y="3039254"/>
                  <a:pt x="6345955" y="3068963"/>
                  <a:pt x="6334947" y="3095405"/>
                </a:cubicBezTo>
                <a:lnTo>
                  <a:pt x="6344768" y="3155941"/>
                </a:lnTo>
                <a:cubicBezTo>
                  <a:pt x="6348643" y="3153663"/>
                  <a:pt x="6311793" y="3186588"/>
                  <a:pt x="6314754" y="3197987"/>
                </a:cubicBezTo>
                <a:cubicBezTo>
                  <a:pt x="6318695" y="3221971"/>
                  <a:pt x="6319257" y="3226752"/>
                  <a:pt x="6304230" y="3239690"/>
                </a:cubicBezTo>
                <a:cubicBezTo>
                  <a:pt x="6306321" y="3248567"/>
                  <a:pt x="6307305" y="3254005"/>
                  <a:pt x="6308837" y="3264003"/>
                </a:cubicBezTo>
                <a:cubicBezTo>
                  <a:pt x="6301812" y="3288243"/>
                  <a:pt x="6298529" y="3302527"/>
                  <a:pt x="6309285" y="3324103"/>
                </a:cubicBezTo>
                <a:cubicBezTo>
                  <a:pt x="6301188" y="3343007"/>
                  <a:pt x="6329285" y="3359307"/>
                  <a:pt x="6342503" y="3405661"/>
                </a:cubicBezTo>
                <a:cubicBezTo>
                  <a:pt x="6338012" y="3447477"/>
                  <a:pt x="6408325" y="3505721"/>
                  <a:pt x="6401531" y="3550593"/>
                </a:cubicBezTo>
                <a:cubicBezTo>
                  <a:pt x="6395655" y="3579549"/>
                  <a:pt x="6423437" y="3594758"/>
                  <a:pt x="6427705" y="3624684"/>
                </a:cubicBezTo>
                <a:cubicBezTo>
                  <a:pt x="6416402" y="3629199"/>
                  <a:pt x="6435787" y="3639516"/>
                  <a:pt x="6448424" y="3657106"/>
                </a:cubicBezTo>
                <a:lnTo>
                  <a:pt x="6444014" y="3752742"/>
                </a:lnTo>
                <a:cubicBezTo>
                  <a:pt x="6443990" y="3752777"/>
                  <a:pt x="6443967" y="3752813"/>
                  <a:pt x="6443946" y="3752849"/>
                </a:cubicBezTo>
                <a:lnTo>
                  <a:pt x="0" y="3752849"/>
                </a:lnTo>
                <a:close/>
              </a:path>
            </a:pathLst>
          </a:custGeom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A0ABE105-7AC4-F19E-F006-9FC70B0F16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982556" y="593791"/>
            <a:ext cx="8654271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af-ZA" sz="3200" b="1" dirty="0"/>
              <a:t>Costa Navarino – </a:t>
            </a:r>
            <a:r>
              <a:rPr lang="el-GR" sz="3200" b="1" dirty="0"/>
              <a:t>Στρατηγική Εμπλοκής </a:t>
            </a:r>
            <a:r>
              <a:rPr lang="af-ZA" sz="3200" b="1" dirty="0"/>
              <a:t>Stakeholders</a:t>
            </a:r>
            <a:endParaRPr kumimoji="0" lang="el-GR" altLang="el-GR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C3CF5A-DDF6-5CE6-44D9-11CFB04A983C}"/>
              </a:ext>
            </a:extLst>
          </p:cNvPr>
          <p:cNvSpPr txBox="1"/>
          <p:nvPr/>
        </p:nvSpPr>
        <p:spPr>
          <a:xfrm>
            <a:off x="5366657" y="1906930"/>
            <a:ext cx="667294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/>
            </a:pPr>
            <a:r>
              <a:rPr lang="el-GR" sz="1800" b="1" u="sng" dirty="0"/>
              <a:t>Στρατηγική: </a:t>
            </a:r>
            <a:r>
              <a:rPr lang="el-GR" sz="1800" dirty="0"/>
              <a:t>Υπεύθυνη προμήθεια με έμφαση στα τοπικά προϊόντα και ανάπτυξη νέων τοπικών επιχειρήσεων.</a:t>
            </a:r>
          </a:p>
          <a:p>
            <a:pPr>
              <a:defRPr sz="1400"/>
            </a:pPr>
            <a:r>
              <a:rPr lang="el-GR" sz="1800" b="1" u="sng" dirty="0"/>
              <a:t>Πράξεις:</a:t>
            </a:r>
            <a:r>
              <a:rPr lang="el-GR" sz="1800" dirty="0"/>
              <a:t> Προμήθεια πρώτων υλών από Μεσσηνία, δημιουργία του </a:t>
            </a:r>
            <a:r>
              <a:rPr lang="af-ZA" sz="1800" dirty="0"/>
              <a:t>brand 'Navarino Icons' </a:t>
            </a:r>
            <a:r>
              <a:rPr lang="el-GR" sz="1800" dirty="0"/>
              <a:t>για τοπικά προϊόντα.</a:t>
            </a:r>
          </a:p>
          <a:p>
            <a:pPr>
              <a:defRPr sz="1400"/>
            </a:pPr>
            <a:r>
              <a:rPr lang="af-ZA" sz="1800" b="1" u="sng" dirty="0"/>
              <a:t>Stakeholders:</a:t>
            </a:r>
            <a:r>
              <a:rPr lang="af-ZA" sz="1800" dirty="0"/>
              <a:t> </a:t>
            </a:r>
            <a:r>
              <a:rPr lang="el-GR" sz="1800" dirty="0"/>
              <a:t>Τοπικοί παραγωγοί, αγροτικές επιχειρήσεις, Δήμοι, τουρίστες υψηλών απαιτήσεων.</a:t>
            </a:r>
          </a:p>
          <a:p>
            <a:pPr>
              <a:defRPr sz="1400"/>
            </a:pPr>
            <a:r>
              <a:rPr lang="el-GR" sz="1800" b="1" u="sng" dirty="0"/>
              <a:t>Αποτέλεσμα: </a:t>
            </a:r>
            <a:r>
              <a:rPr lang="el-GR" sz="1800" dirty="0"/>
              <a:t>Ανάδειξη τοπικής παραγωγής, προστιθέμενη αξία στον τουριστικό τομέα, πρότυπο βιώσιμου τουρισμού.</a:t>
            </a:r>
          </a:p>
          <a:p>
            <a:pPr>
              <a:defRPr sz="1000" i="1"/>
            </a:pPr>
            <a:r>
              <a:rPr lang="el-GR" sz="1800" dirty="0"/>
              <a:t>Πηγή: </a:t>
            </a:r>
            <a:r>
              <a:rPr lang="af-ZA" sz="1800" dirty="0"/>
              <a:t>costanavarino.com</a:t>
            </a:r>
          </a:p>
        </p:txBody>
      </p:sp>
    </p:spTree>
    <p:extLst>
      <p:ext uri="{BB962C8B-B14F-4D97-AF65-F5344CB8AC3E}">
        <p14:creationId xmlns:p14="http://schemas.microsoft.com/office/powerpoint/2010/main" val="25258793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58EB6FDB-9520-5BF0-ABA1-7648735777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E8BEADA-622B-CA23-3B84-AC299B428A05}"/>
              </a:ext>
            </a:extLst>
          </p:cNvPr>
          <p:cNvSpPr txBox="1"/>
          <p:nvPr/>
        </p:nvSpPr>
        <p:spPr>
          <a:xfrm>
            <a:off x="3004457" y="158522"/>
            <a:ext cx="86323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l-GR" sz="1400" dirty="0"/>
            </a:br>
            <a:endParaRPr lang="el-GR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A4C4DA27-858C-195C-480F-70E9912404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982558" y="757035"/>
            <a:ext cx="865427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af-ZA" sz="2400" dirty="0"/>
              <a:t>Magna Grecia (</a:t>
            </a:r>
            <a:r>
              <a:rPr lang="el-GR" sz="2400" dirty="0"/>
              <a:t>Αρχαία Ολυμπία, Ηλεία – Δυτική Ελλάδα)</a:t>
            </a:r>
            <a:endParaRPr kumimoji="0" lang="el-GR" altLang="el-G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Εικόνα 3" descr="Logo">
            <a:extLst>
              <a:ext uri="{FF2B5EF4-FFF2-40B4-BE49-F238E27FC236}">
                <a16:creationId xmlns:a16="http://schemas.microsoft.com/office/drawing/2014/main" id="{91EEC59A-4890-25C9-33FE-F2F55F872E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6000" contrast="-1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64415" y="1931720"/>
            <a:ext cx="5663169" cy="13393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BC88E0A-5152-DF72-BAB9-80509CF95D68}"/>
              </a:ext>
            </a:extLst>
          </p:cNvPr>
          <p:cNvSpPr txBox="1">
            <a:spLocks/>
          </p:cNvSpPr>
          <p:nvPr/>
        </p:nvSpPr>
        <p:spPr>
          <a:xfrm>
            <a:off x="580281" y="3429000"/>
            <a:ext cx="10245329" cy="2362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 sz="1400"/>
            </a:pPr>
            <a:r>
              <a:rPr lang="el-GR" sz="2000" b="1" i="1" u="sng" dirty="0"/>
              <a:t>Στρατηγική</a:t>
            </a:r>
            <a:r>
              <a:rPr lang="el-GR" sz="2000" i="1" u="sng" dirty="0"/>
              <a:t>:</a:t>
            </a:r>
            <a:r>
              <a:rPr lang="el-GR" sz="2000" dirty="0"/>
              <a:t> </a:t>
            </a:r>
            <a:r>
              <a:rPr lang="af-ZA" sz="2000" dirty="0"/>
              <a:t>Oleotourism—</a:t>
            </a:r>
            <a:r>
              <a:rPr lang="el-GR" sz="2000" dirty="0"/>
              <a:t>εμπλοκή επισκεπτών σε παραγωγή και πολιτιστικές εμπειρίες.</a:t>
            </a:r>
          </a:p>
          <a:p>
            <a:pPr>
              <a:defRPr sz="1400"/>
            </a:pPr>
            <a:r>
              <a:rPr lang="el-GR" sz="2000" b="1" u="sng" dirty="0"/>
              <a:t>Πράξεις</a:t>
            </a:r>
            <a:r>
              <a:rPr lang="el-GR" sz="2000" u="sng" dirty="0"/>
              <a:t>:</a:t>
            </a:r>
            <a:r>
              <a:rPr lang="el-GR" sz="2000" dirty="0"/>
              <a:t> Ξενάγηση σε ελαιώνες, συμμετοχή στη συγκομιδή, </a:t>
            </a:r>
            <a:r>
              <a:rPr lang="af-ZA" sz="2000" dirty="0"/>
              <a:t>olive oil &amp; wine tastings, </a:t>
            </a:r>
            <a:r>
              <a:rPr lang="el-GR" sz="2000" dirty="0"/>
              <a:t>πολιτιστικές εκδηλώσεις.</a:t>
            </a:r>
          </a:p>
          <a:p>
            <a:pPr>
              <a:defRPr sz="1400"/>
            </a:pPr>
            <a:r>
              <a:rPr lang="af-ZA" sz="2000" b="1" u="sng" dirty="0"/>
              <a:t>Stakeholders</a:t>
            </a:r>
            <a:r>
              <a:rPr lang="af-ZA" sz="2000" u="sng" dirty="0"/>
              <a:t>:</a:t>
            </a:r>
            <a:r>
              <a:rPr lang="af-ZA" sz="2000" dirty="0"/>
              <a:t> </a:t>
            </a:r>
            <a:r>
              <a:rPr lang="el-GR" sz="2000" dirty="0"/>
              <a:t>Οικογενειακή φάρμα, επισκέπτες, τουριστικοί φορείς, τοπική κοινότητα.</a:t>
            </a:r>
          </a:p>
          <a:p>
            <a:pPr>
              <a:defRPr sz="1400"/>
            </a:pPr>
            <a:r>
              <a:rPr lang="el-GR" sz="2000" b="1" u="sng" dirty="0"/>
              <a:t>Αποτέλεσμα</a:t>
            </a:r>
            <a:r>
              <a:rPr lang="el-GR" sz="2000" u="sng" dirty="0"/>
              <a:t>:</a:t>
            </a:r>
            <a:r>
              <a:rPr lang="el-GR" sz="2000" dirty="0"/>
              <a:t> Στήριξη τοπικής οικονομίας, αναζωογόνηση πολιτιστικής κληρονομιάς.</a:t>
            </a:r>
          </a:p>
          <a:p>
            <a:pPr marL="0" indent="0">
              <a:buNone/>
              <a:defRPr sz="1400"/>
            </a:pPr>
            <a:r>
              <a:rPr lang="el-GR" sz="2000" dirty="0"/>
              <a:t>Πηγή: </a:t>
            </a:r>
            <a:r>
              <a:rPr lang="el-GR" sz="2000" dirty="0">
                <a:ea typeface="+mn-lt"/>
                <a:cs typeface="+mn-lt"/>
                <a:hlinkClick r:id="rId6"/>
              </a:rPr>
              <a:t>https://</a:t>
            </a:r>
            <a:r>
              <a:rPr lang="el-GR" sz="2000" dirty="0" err="1">
                <a:ea typeface="+mn-lt"/>
                <a:cs typeface="+mn-lt"/>
                <a:hlinkClick r:id="rId6"/>
              </a:rPr>
              <a:t>magnagrecia.gr</a:t>
            </a:r>
            <a:r>
              <a:rPr lang="el-GR" sz="2000" dirty="0">
                <a:ea typeface="+mn-lt"/>
                <a:cs typeface="+mn-lt"/>
                <a:hlinkClick r:id="rId6"/>
              </a:rPr>
              <a:t>/</a:t>
            </a:r>
            <a:r>
              <a:rPr lang="el-GR" sz="2000" dirty="0">
                <a:ea typeface="+mn-lt"/>
                <a:cs typeface="+mn-lt"/>
              </a:rPr>
              <a:t> </a:t>
            </a:r>
            <a:endParaRPr lang="af-ZA" sz="2000" dirty="0"/>
          </a:p>
        </p:txBody>
      </p:sp>
    </p:spTree>
    <p:extLst>
      <p:ext uri="{BB962C8B-B14F-4D97-AF65-F5344CB8AC3E}">
        <p14:creationId xmlns:p14="http://schemas.microsoft.com/office/powerpoint/2010/main" val="29148723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297DCA58-1968-EABC-2E6D-95AE87AE3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8E840B5-942D-76C4-DEB8-F93C7991E138}"/>
              </a:ext>
            </a:extLst>
          </p:cNvPr>
          <p:cNvSpPr txBox="1"/>
          <p:nvPr/>
        </p:nvSpPr>
        <p:spPr>
          <a:xfrm>
            <a:off x="3004457" y="158522"/>
            <a:ext cx="86323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l-GR" sz="1400" dirty="0"/>
            </a:br>
            <a:endParaRPr lang="el-GR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D8CDC36A-4F2C-0B5E-01CE-A3E959CD67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982558" y="695481"/>
            <a:ext cx="865427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it-IT" sz="3200" b="1" dirty="0"/>
              <a:t>Fattoria Solidale del Circeo (Λάτσιο, Ιταλία)</a:t>
            </a:r>
            <a:endParaRPr kumimoji="0" lang="el-GR" altLang="el-GR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9ED5426-29A5-B9E0-5338-ABC65FB50FC4}"/>
              </a:ext>
            </a:extLst>
          </p:cNvPr>
          <p:cNvSpPr txBox="1">
            <a:spLocks/>
          </p:cNvSpPr>
          <p:nvPr/>
        </p:nvSpPr>
        <p:spPr>
          <a:xfrm>
            <a:off x="376375" y="1750790"/>
            <a:ext cx="6390178" cy="3639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85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 sz="1400"/>
            </a:pPr>
            <a:r>
              <a:rPr lang="el-GR" sz="2400" b="1" dirty="0"/>
              <a:t>Στρατηγική</a:t>
            </a:r>
            <a:r>
              <a:rPr lang="el-GR" sz="2400" dirty="0"/>
              <a:t>: Συνεργασία </a:t>
            </a:r>
            <a:r>
              <a:rPr lang="af-ZA" sz="2400" dirty="0"/>
              <a:t>agrivoltaics </a:t>
            </a:r>
            <a:r>
              <a:rPr lang="el-GR" sz="2400" dirty="0"/>
              <a:t>με κοινωνική φάρμα για ενεργειακή και κοινωνική βιωσιμότητα.</a:t>
            </a:r>
          </a:p>
          <a:p>
            <a:pPr>
              <a:defRPr sz="1400"/>
            </a:pPr>
            <a:r>
              <a:rPr lang="el-GR" sz="2400" b="1" dirty="0"/>
              <a:t>Πράξεις</a:t>
            </a:r>
            <a:r>
              <a:rPr lang="el-GR" sz="2400" dirty="0"/>
              <a:t>: Εγκατάσταση </a:t>
            </a:r>
            <a:r>
              <a:rPr lang="af-ZA" sz="2400" dirty="0"/>
              <a:t>agrivoltaic panels, </a:t>
            </a:r>
            <a:r>
              <a:rPr lang="el-GR" sz="2400" dirty="0"/>
              <a:t>χρήση γης για καλλιέργεια και εργασία ευάλωτων ομάδων.</a:t>
            </a:r>
          </a:p>
          <a:p>
            <a:pPr>
              <a:defRPr sz="1400"/>
            </a:pPr>
            <a:r>
              <a:rPr lang="af-ZA" sz="2400" b="1" dirty="0"/>
              <a:t>Stakeholders</a:t>
            </a:r>
            <a:r>
              <a:rPr lang="af-ZA" sz="2400" dirty="0"/>
              <a:t>: </a:t>
            </a:r>
            <a:r>
              <a:rPr lang="el-GR" sz="2400" dirty="0"/>
              <a:t>Εταιρεία </a:t>
            </a:r>
            <a:r>
              <a:rPr lang="af-ZA" sz="2400" dirty="0"/>
              <a:t>Cero, Fattoria Solidale, </a:t>
            </a:r>
            <a:r>
              <a:rPr lang="el-GR" sz="2400" dirty="0"/>
              <a:t>τοπική κοινότητα, ευάλωτες κοινωνικές ομάδες.</a:t>
            </a:r>
          </a:p>
          <a:p>
            <a:pPr>
              <a:defRPr sz="1400"/>
            </a:pPr>
            <a:r>
              <a:rPr lang="el-GR" sz="2400" b="1" dirty="0"/>
              <a:t>Αποτέλεσμα</a:t>
            </a:r>
            <a:r>
              <a:rPr lang="el-GR" sz="2400" dirty="0"/>
              <a:t>: Οικονομική και κοινωνική ένταξη, καινοτόμος συνδυασμός ενέργειας και παραγωγής.</a:t>
            </a:r>
          </a:p>
          <a:p>
            <a:pPr marL="0" indent="0">
              <a:buNone/>
              <a:defRPr sz="1000" i="1"/>
            </a:pPr>
            <a:r>
              <a:rPr lang="el-GR" sz="2400" dirty="0"/>
              <a:t>Πηγή: </a:t>
            </a:r>
            <a:r>
              <a:rPr lang="af-ZA" sz="2400" dirty="0"/>
              <a:t>powerengineeringint.com</a:t>
            </a:r>
          </a:p>
          <a:p>
            <a:pPr marL="0" indent="0">
              <a:buFont typeface="Arial"/>
              <a:buNone/>
              <a:defRPr sz="1000" i="1"/>
            </a:pPr>
            <a:r>
              <a:rPr lang="en-US" sz="1400" i="1" dirty="0"/>
              <a:t>Source</a:t>
            </a:r>
            <a:r>
              <a:rPr lang="el-GR" sz="1400" i="1" dirty="0"/>
              <a:t>: </a:t>
            </a:r>
            <a:r>
              <a:rPr lang="af-ZA" sz="1400" i="1" dirty="0"/>
              <a:t>powerengineeringint.com</a:t>
            </a:r>
          </a:p>
        </p:txBody>
      </p:sp>
      <p:pic>
        <p:nvPicPr>
          <p:cNvPr id="7" name="Εικόνα 3" descr="No photo description available.">
            <a:extLst>
              <a:ext uri="{FF2B5EF4-FFF2-40B4-BE49-F238E27FC236}">
                <a16:creationId xmlns:a16="http://schemas.microsoft.com/office/drawing/2014/main" id="{7785D123-6432-AD46-DEEA-4585E584D0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6132" y="3688573"/>
            <a:ext cx="4286677" cy="2285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1578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8D0B2C53-5776-9B42-8333-D7AA39366B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0BD4CB9-D385-32D2-4006-51C2B7FD4522}"/>
              </a:ext>
            </a:extLst>
          </p:cNvPr>
          <p:cNvSpPr txBox="1"/>
          <p:nvPr/>
        </p:nvSpPr>
        <p:spPr>
          <a:xfrm>
            <a:off x="3004457" y="158522"/>
            <a:ext cx="86323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l-GR" sz="1400" dirty="0"/>
            </a:br>
            <a:endParaRPr lang="el-GR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AB9B4929-E39B-45E2-A804-063AF399B7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982558" y="695480"/>
            <a:ext cx="865427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l-GR" sz="3200" dirty="0"/>
              <a:t>Δίκτυα </a:t>
            </a:r>
            <a:r>
              <a:rPr lang="af-ZA" sz="3200" dirty="0"/>
              <a:t>Coldiretti / Campagna Amica (</a:t>
            </a:r>
            <a:r>
              <a:rPr lang="el-GR" sz="3200" dirty="0"/>
              <a:t>Ιταλία)</a:t>
            </a:r>
            <a:endParaRPr kumimoji="0" lang="el-GR" altLang="el-GR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pic>
        <p:nvPicPr>
          <p:cNvPr id="4" name="Εικόνα 3" descr="Campagna Amica Logo Vector - (.Ai .PNG .SVG .EPS Free Download)">
            <a:extLst>
              <a:ext uri="{FF2B5EF4-FFF2-40B4-BE49-F238E27FC236}">
                <a16:creationId xmlns:a16="http://schemas.microsoft.com/office/drawing/2014/main" id="{F5C5B1A5-2503-DE03-D8D9-30A39286CA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2287" y="1937657"/>
            <a:ext cx="4058991" cy="405899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8EA10FC-43E5-4AD6-3828-7F9CE596DC59}"/>
              </a:ext>
            </a:extLst>
          </p:cNvPr>
          <p:cNvSpPr txBox="1"/>
          <p:nvPr/>
        </p:nvSpPr>
        <p:spPr>
          <a:xfrm>
            <a:off x="237067" y="1937657"/>
            <a:ext cx="6502399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/>
            </a:pPr>
            <a:r>
              <a:rPr lang="el-GR" sz="2000" b="1" u="sng" dirty="0"/>
              <a:t>Στρατηγική</a:t>
            </a:r>
            <a:r>
              <a:rPr lang="el-GR" sz="2000" u="sng" dirty="0"/>
              <a:t>:</a:t>
            </a:r>
            <a:r>
              <a:rPr lang="el-GR" sz="2000" dirty="0"/>
              <a:t> Άμεση διάθεση προϊόντων παραγωγού στον καταναλωτή μέσω αγορών παραγωγών.</a:t>
            </a:r>
          </a:p>
          <a:p>
            <a:pPr>
              <a:defRPr sz="1400"/>
            </a:pPr>
            <a:r>
              <a:rPr lang="el-GR" sz="2000" b="1" u="sng" dirty="0"/>
              <a:t>Πράξεις</a:t>
            </a:r>
            <a:r>
              <a:rPr lang="el-GR" sz="2000" u="sng" dirty="0"/>
              <a:t>:</a:t>
            </a:r>
            <a:r>
              <a:rPr lang="el-GR" sz="2000" dirty="0"/>
              <a:t> 1.200+ </a:t>
            </a:r>
            <a:r>
              <a:rPr lang="af-ZA" sz="2000" dirty="0"/>
              <a:t>farmers’ markets, brand 'Campagna Amica', </a:t>
            </a:r>
            <a:r>
              <a:rPr lang="el-GR" sz="2000" dirty="0"/>
              <a:t>τυποποίηση ποιότητας, εκπαιδευτικά προγράμματα.</a:t>
            </a:r>
          </a:p>
          <a:p>
            <a:pPr>
              <a:defRPr sz="1400"/>
            </a:pPr>
            <a:r>
              <a:rPr lang="af-ZA" sz="2000" b="1" u="sng" dirty="0"/>
              <a:t>Stakeholders</a:t>
            </a:r>
            <a:r>
              <a:rPr lang="af-ZA" sz="2000" u="sng" dirty="0"/>
              <a:t>:</a:t>
            </a:r>
            <a:r>
              <a:rPr lang="af-ZA" sz="2000" dirty="0"/>
              <a:t> </a:t>
            </a:r>
            <a:r>
              <a:rPr lang="el-GR" sz="2000" dirty="0"/>
              <a:t>Αγρότες, καταναλωτές, αγροτουριστικές εκμεταλλεύσεις, θεσμικοί φορείς.</a:t>
            </a:r>
          </a:p>
          <a:p>
            <a:pPr>
              <a:defRPr sz="1400"/>
            </a:pPr>
            <a:r>
              <a:rPr lang="el-GR" sz="2000" b="1" u="sng" dirty="0"/>
              <a:t>Αποτέλεσμα</a:t>
            </a:r>
            <a:r>
              <a:rPr lang="el-GR" sz="2000" u="sng" dirty="0"/>
              <a:t>: </a:t>
            </a:r>
            <a:r>
              <a:rPr lang="el-GR" sz="2000" dirty="0"/>
              <a:t>Ενίσχυση ορατότητας παραγωγών, εμπιστοσύνη καταναλωτών, οικονομική στήριξη μικρών αγροτών.</a:t>
            </a:r>
          </a:p>
          <a:p>
            <a:pPr marL="0" indent="0">
              <a:buNone/>
              <a:defRPr sz="1000" i="1"/>
            </a:pPr>
            <a:r>
              <a:rPr lang="el-GR" sz="2000" dirty="0"/>
              <a:t>Πηγή: </a:t>
            </a:r>
            <a:r>
              <a:rPr lang="af-ZA" sz="2000" dirty="0"/>
              <a:t>campagnamica.it</a:t>
            </a:r>
          </a:p>
        </p:txBody>
      </p:sp>
    </p:spTree>
    <p:extLst>
      <p:ext uri="{BB962C8B-B14F-4D97-AF65-F5344CB8AC3E}">
        <p14:creationId xmlns:p14="http://schemas.microsoft.com/office/powerpoint/2010/main" val="22403843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0B150840-6824-95C8-88A9-E52CB272F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179FDA0-3F24-DCA5-7D80-F2784D23E442}"/>
              </a:ext>
            </a:extLst>
          </p:cNvPr>
          <p:cNvSpPr txBox="1"/>
          <p:nvPr/>
        </p:nvSpPr>
        <p:spPr>
          <a:xfrm>
            <a:off x="3004457" y="158522"/>
            <a:ext cx="86323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l-GR" sz="1400" dirty="0"/>
            </a:br>
            <a:endParaRPr lang="el-GR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A76B8BD7-7E81-06D2-E0B2-17FF8933C0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982558" y="664702"/>
            <a:ext cx="865427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fr-FR" sz="3600" dirty="0"/>
              <a:t>Mini Case </a:t>
            </a:r>
            <a:r>
              <a:rPr lang="fr-FR" sz="3600" dirty="0" err="1"/>
              <a:t>Study</a:t>
            </a:r>
            <a:r>
              <a:rPr lang="fr-FR" sz="3600" dirty="0"/>
              <a:t>: Terre de Liens (Γα</a:t>
            </a:r>
            <a:r>
              <a:rPr lang="fr-FR" sz="3600" dirty="0" err="1"/>
              <a:t>λλί</a:t>
            </a:r>
            <a:r>
              <a:rPr lang="fr-FR" sz="3600" dirty="0"/>
              <a:t>α)</a:t>
            </a:r>
            <a:endParaRPr kumimoji="0" lang="el-GR" altLang="el-GR" sz="3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63B28C-2F89-CE90-1BA8-458C9DD99E18}"/>
              </a:ext>
            </a:extLst>
          </p:cNvPr>
          <p:cNvSpPr txBox="1"/>
          <p:nvPr/>
        </p:nvSpPr>
        <p:spPr>
          <a:xfrm>
            <a:off x="592667" y="1693333"/>
            <a:ext cx="10312399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l-GR" sz="2000" b="1" dirty="0"/>
              <a:t>Οργάνωση:</a:t>
            </a:r>
            <a:r>
              <a:rPr lang="el-GR" sz="2000" dirty="0"/>
              <a:t> </a:t>
            </a:r>
            <a:r>
              <a:rPr lang="el-GR" sz="2000" dirty="0" err="1"/>
              <a:t>Terre</a:t>
            </a:r>
            <a:r>
              <a:rPr lang="el-GR" sz="2000" dirty="0"/>
              <a:t> de </a:t>
            </a:r>
            <a:r>
              <a:rPr lang="el-GR" sz="2000" dirty="0" err="1"/>
              <a:t>Liens</a:t>
            </a:r>
            <a:r>
              <a:rPr lang="el-GR" sz="2000" dirty="0"/>
              <a:t> – Δίκτυο υποστήριξης κοινωνικά υπεύθυνης γεωργίας</a:t>
            </a:r>
          </a:p>
          <a:p>
            <a:pPr marL="0" indent="0">
              <a:buNone/>
            </a:pPr>
            <a:br>
              <a:rPr lang="el-GR" sz="2000" dirty="0"/>
            </a:br>
            <a:r>
              <a:rPr lang="el-GR" sz="2000" dirty="0"/>
              <a:t>🎯 </a:t>
            </a:r>
            <a:r>
              <a:rPr lang="el-GR" sz="2000" b="1" dirty="0"/>
              <a:t>Στόχος:</a:t>
            </a:r>
            <a:r>
              <a:rPr lang="el-GR" sz="2000" dirty="0"/>
              <a:t> Προώθηση βιώσιμης γεωργίας με κοινωνικό χαρακτήρα</a:t>
            </a:r>
          </a:p>
          <a:p>
            <a:pPr marL="0" indent="0">
              <a:buNone/>
            </a:pPr>
            <a:br>
              <a:rPr lang="el-GR" sz="2000" dirty="0"/>
            </a:br>
            <a:r>
              <a:rPr lang="el-GR" sz="2000" dirty="0"/>
              <a:t>🔧 </a:t>
            </a:r>
            <a:r>
              <a:rPr lang="el-GR" sz="2000" b="1" dirty="0"/>
              <a:t>Μέθοδος:</a:t>
            </a:r>
            <a:endParaRPr lang="el-GR" sz="2000" dirty="0"/>
          </a:p>
          <a:p>
            <a:r>
              <a:rPr lang="el-GR" sz="2000" dirty="0"/>
              <a:t>Δημιουργία συνεργειών μεταξύ παραγωγών, τοπικών αρχών και πολιτών</a:t>
            </a:r>
          </a:p>
          <a:p>
            <a:r>
              <a:rPr lang="el-GR" sz="2000" dirty="0"/>
              <a:t>Απόκτηση και παραχώρηση γης σε κοινωνικές φάρμες</a:t>
            </a:r>
          </a:p>
          <a:p>
            <a:pPr marL="0" indent="0">
              <a:buNone/>
            </a:pPr>
            <a:br>
              <a:rPr lang="el-GR" sz="2000" dirty="0"/>
            </a:br>
            <a:r>
              <a:rPr lang="el-GR" sz="2000" dirty="0"/>
              <a:t>📈 </a:t>
            </a:r>
            <a:r>
              <a:rPr lang="el-GR" sz="2000" b="1" dirty="0"/>
              <a:t>Αποτελέσματα:</a:t>
            </a:r>
            <a:endParaRPr lang="el-GR" sz="2000" dirty="0"/>
          </a:p>
          <a:p>
            <a:r>
              <a:rPr lang="el-GR" sz="2000" dirty="0"/>
              <a:t>300+ συνεργαζόμενες φάρμες</a:t>
            </a:r>
          </a:p>
          <a:p>
            <a:r>
              <a:rPr lang="el-GR" sz="2000" dirty="0"/>
              <a:t>Χιλιάδες πολίτες-μέλη του συνεταιρισμού</a:t>
            </a:r>
          </a:p>
          <a:p>
            <a:r>
              <a:rPr lang="el-GR" sz="2000" dirty="0"/>
              <a:t>Διατήρηση αγροτικής γης και κοινοτική γεωργία</a:t>
            </a:r>
          </a:p>
        </p:txBody>
      </p:sp>
    </p:spTree>
    <p:extLst>
      <p:ext uri="{BB962C8B-B14F-4D97-AF65-F5344CB8AC3E}">
        <p14:creationId xmlns:p14="http://schemas.microsoft.com/office/powerpoint/2010/main" val="21207477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F18B8204-146E-4784-8A64-8B86A152AE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2DBD479-CCB8-13CA-4395-53253D63B80B}"/>
              </a:ext>
            </a:extLst>
          </p:cNvPr>
          <p:cNvSpPr txBox="1"/>
          <p:nvPr/>
        </p:nvSpPr>
        <p:spPr>
          <a:xfrm>
            <a:off x="3004457" y="158522"/>
            <a:ext cx="86323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l-GR" sz="1400" dirty="0"/>
            </a:br>
            <a:endParaRPr lang="el-GR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31C77247-B077-0855-5BC4-5C1D16B66B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982558" y="387703"/>
            <a:ext cx="8654271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l-GR" sz="3600" b="1" dirty="0"/>
              <a:t>Προκλήσεις και Κίνδυνοι</a:t>
            </a:r>
            <a:br>
              <a:rPr lang="el-GR" sz="3600" dirty="0"/>
            </a:br>
            <a:endParaRPr kumimoji="0" lang="el-GR" altLang="el-GR" sz="3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32490D-0273-A1F1-7045-D35C6608ECDE}"/>
              </a:ext>
            </a:extLst>
          </p:cNvPr>
          <p:cNvSpPr txBox="1"/>
          <p:nvPr/>
        </p:nvSpPr>
        <p:spPr>
          <a:xfrm>
            <a:off x="370114" y="1517862"/>
            <a:ext cx="1034142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l-GR" sz="2000" dirty="0"/>
              <a:t>Ασυμβατότητα στόχων (π.χ. διαφορετικά κριτήρια από </a:t>
            </a:r>
            <a:r>
              <a:rPr lang="el-GR" sz="2000" dirty="0" err="1"/>
              <a:t>ΜΚΟ</a:t>
            </a:r>
            <a:r>
              <a:rPr lang="el-GR" sz="2000" dirty="0"/>
              <a:t> </a:t>
            </a:r>
            <a:r>
              <a:rPr lang="el-GR" sz="2000" dirty="0" err="1"/>
              <a:t>vs</a:t>
            </a:r>
            <a:r>
              <a:rPr lang="el-GR" sz="2000" dirty="0"/>
              <a:t> φάρμα)</a:t>
            </a:r>
          </a:p>
          <a:p>
            <a:pPr lvl="0"/>
            <a:r>
              <a:rPr lang="el-GR" sz="2000" dirty="0"/>
              <a:t>Γραφειοκρατικά εμπόδια από τοπική αυτοδιοίκηση</a:t>
            </a:r>
          </a:p>
          <a:p>
            <a:pPr lvl="0"/>
            <a:r>
              <a:rPr lang="el-GR" sz="2000" dirty="0" err="1"/>
              <a:t>Υπερεξάρτηση</a:t>
            </a:r>
            <a:r>
              <a:rPr lang="el-GR" sz="2000" dirty="0"/>
              <a:t> από έναν </a:t>
            </a:r>
            <a:r>
              <a:rPr lang="el-GR" sz="2000" dirty="0" err="1"/>
              <a:t>stakeholder</a:t>
            </a:r>
            <a:endParaRPr lang="el-GR" sz="2000" dirty="0"/>
          </a:p>
          <a:p>
            <a:pPr lvl="0"/>
            <a:r>
              <a:rPr lang="el-GR" sz="2000" dirty="0"/>
              <a:t>Δυσκολία στην επικοινωνία ή στην ανάληψη ρόλων</a:t>
            </a:r>
            <a:endParaRPr lang="en-US" sz="2000" dirty="0"/>
          </a:p>
          <a:p>
            <a:pPr lvl="0"/>
            <a:endParaRPr lang="el-GR" sz="2000" dirty="0"/>
          </a:p>
          <a:p>
            <a:r>
              <a:rPr lang="en-US" sz="2000" dirty="0"/>
              <a:t>What We Can Do:</a:t>
            </a:r>
          </a:p>
          <a:p>
            <a:endParaRPr lang="en-US" sz="2000" dirty="0"/>
          </a:p>
          <a:p>
            <a:pPr marL="0" indent="0">
              <a:buNone/>
            </a:pPr>
            <a:r>
              <a:rPr lang="el-GR" sz="2000" dirty="0"/>
              <a:t>Τι μπορούμε να κάνουμε:</a:t>
            </a:r>
          </a:p>
          <a:p>
            <a:pPr lvl="0"/>
            <a:r>
              <a:rPr lang="el-GR" sz="2000" dirty="0"/>
              <a:t>Ξεκάθαρο πλαίσιο συνεργασίας.</a:t>
            </a:r>
          </a:p>
          <a:p>
            <a:pPr lvl="0"/>
            <a:r>
              <a:rPr lang="el-GR" sz="2000" dirty="0"/>
              <a:t>Ενδιάμεσοι “διαμεσολαβητές” (π.χ. </a:t>
            </a:r>
            <a:r>
              <a:rPr lang="el-GR" sz="2000" dirty="0" err="1"/>
              <a:t>facilitators</a:t>
            </a:r>
            <a:r>
              <a:rPr lang="el-GR" sz="2000" dirty="0"/>
              <a:t>).</a:t>
            </a:r>
          </a:p>
          <a:p>
            <a:pPr lvl="0"/>
            <a:r>
              <a:rPr lang="el-GR" sz="2000" dirty="0"/>
              <a:t>Δυνατότητα αποχώρησης χωρίς ρήξη.</a:t>
            </a:r>
          </a:p>
          <a:p>
            <a:pPr lvl="0"/>
            <a:r>
              <a:rPr lang="el-GR" sz="2000" dirty="0"/>
              <a:t>Ευελιξία και εναλλακτικές σχέσεις.</a:t>
            </a:r>
          </a:p>
        </p:txBody>
      </p:sp>
    </p:spTree>
    <p:extLst>
      <p:ext uri="{BB962C8B-B14F-4D97-AF65-F5344CB8AC3E}">
        <p14:creationId xmlns:p14="http://schemas.microsoft.com/office/powerpoint/2010/main" val="28131888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8C811FF0-272C-E72D-29A9-E78F2B24A9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A552E2A-0B0D-361A-78D0-9486342A9F59}"/>
              </a:ext>
            </a:extLst>
          </p:cNvPr>
          <p:cNvSpPr txBox="1"/>
          <p:nvPr/>
        </p:nvSpPr>
        <p:spPr>
          <a:xfrm>
            <a:off x="3004457" y="158522"/>
            <a:ext cx="86323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l-GR" sz="1400" dirty="0"/>
            </a:br>
            <a:endParaRPr lang="el-GR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15480182-2B75-A5FE-6910-2BE9BF7D28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982558" y="664702"/>
            <a:ext cx="865427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sz="3600" b="1" dirty="0"/>
              <a:t>SWOT Analysis</a:t>
            </a:r>
            <a:endParaRPr kumimoji="0" lang="el-GR" altLang="el-GR" sz="3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DFE455A-B35C-5C0E-2499-9C47389B02F3}"/>
              </a:ext>
            </a:extLst>
          </p:cNvPr>
          <p:cNvSpPr txBox="1"/>
          <p:nvPr/>
        </p:nvSpPr>
        <p:spPr>
          <a:xfrm>
            <a:off x="132080" y="1808480"/>
            <a:ext cx="3007360" cy="4089440"/>
          </a:xfrm>
          <a:prstGeom prst="flowChartOffpage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600" dirty="0"/>
              <a:t>Η α</a:t>
            </a:r>
            <a:r>
              <a:rPr lang="en-US" sz="1600" dirty="0" err="1"/>
              <a:t>νάλυση</a:t>
            </a:r>
            <a:r>
              <a:rPr lang="en-US" sz="1600" dirty="0"/>
              <a:t> SWOT β</a:t>
            </a:r>
            <a:r>
              <a:rPr lang="en-US" sz="1600" dirty="0" err="1"/>
              <a:t>οηθά</a:t>
            </a:r>
            <a:r>
              <a:rPr lang="en-US" sz="1600" dirty="0"/>
              <a:t> </a:t>
            </a:r>
            <a:r>
              <a:rPr lang="en-US" sz="1600" dirty="0" err="1"/>
              <a:t>μι</a:t>
            </a:r>
            <a:r>
              <a:rPr lang="en-US" sz="1600" dirty="0"/>
              <a:t>α αγροτική ή κοινωνική φάρμα να αξιολογήσει ρεαλιστικά την ικανότητά της να αναπτύξει και να διατηρήσει συνεργασίες.</a:t>
            </a:r>
            <a:br>
              <a:rPr lang="en-US" sz="1600" dirty="0"/>
            </a:br>
            <a:r>
              <a:rPr lang="en-US" sz="1600" dirty="0" err="1"/>
              <a:t>Εντο</a:t>
            </a:r>
            <a:r>
              <a:rPr lang="en-US" sz="1600" dirty="0"/>
              <a:t>πίζει εσωτερικά δυνατά σημεία και αδυναμίες, καθώς και εξωτερικές ευκαιρίες και απειλές, ώστε να διαμορφωθεί μια στοχευμένη στρατηγική δικτύωσης που μεγιστοποιεί τα οφέλη και ελαχιστοποιεί τους κινδύνους.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C777DC-FFD7-2EA5-CF91-8BF17BAB89B6}"/>
              </a:ext>
            </a:extLst>
          </p:cNvPr>
          <p:cNvSpPr txBox="1"/>
          <p:nvPr/>
        </p:nvSpPr>
        <p:spPr>
          <a:xfrm>
            <a:off x="4082144" y="1939109"/>
            <a:ext cx="3444240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l-GR" sz="1600" b="1" dirty="0" err="1">
                <a:latin typeface="Calibri"/>
                <a:ea typeface="Calibri"/>
                <a:cs typeface="Calibri"/>
              </a:rPr>
              <a:t>Strengths</a:t>
            </a:r>
            <a:r>
              <a:rPr lang="el-GR" sz="1600" b="1" dirty="0">
                <a:latin typeface="Calibri"/>
                <a:ea typeface="Calibri"/>
                <a:cs typeface="Calibri"/>
              </a:rPr>
              <a:t> (Δυνατά Σημεία)</a:t>
            </a:r>
            <a:endParaRPr lang="el-GR" dirty="0"/>
          </a:p>
          <a:p>
            <a:r>
              <a:rPr lang="el-GR" dirty="0">
                <a:latin typeface="Calibri"/>
                <a:ea typeface="Calibri"/>
                <a:cs typeface="Calibri"/>
              </a:rPr>
              <a:t>• Συνεργασίες με τοπικούς φορείς</a:t>
            </a:r>
            <a:endParaRPr lang="el-GR" dirty="0"/>
          </a:p>
          <a:p>
            <a:r>
              <a:rPr lang="el-GR" dirty="0">
                <a:latin typeface="Calibri"/>
                <a:ea typeface="Calibri"/>
                <a:cs typeface="Calibri"/>
              </a:rPr>
              <a:t>• Πρόσβαση σε υφιστάμενα κοινωνικά και επαγγελματικά δίκτυα</a:t>
            </a:r>
            <a:endParaRPr lang="el-GR" dirty="0"/>
          </a:p>
          <a:p>
            <a:endParaRPr lang="el-GR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4F3D03-26EA-11B1-ED3B-DA0F44AF0AB4}"/>
              </a:ext>
            </a:extLst>
          </p:cNvPr>
          <p:cNvSpPr txBox="1"/>
          <p:nvPr/>
        </p:nvSpPr>
        <p:spPr>
          <a:xfrm>
            <a:off x="4082144" y="4088674"/>
            <a:ext cx="3444240" cy="123110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l-GR" sz="1600" b="1" dirty="0" err="1">
                <a:latin typeface="Calibri"/>
                <a:ea typeface="Calibri"/>
                <a:cs typeface="Calibri"/>
              </a:rPr>
              <a:t>Opportunities</a:t>
            </a:r>
            <a:r>
              <a:rPr lang="el-GR" sz="1600" b="1" dirty="0">
                <a:latin typeface="Calibri"/>
                <a:ea typeface="Calibri"/>
                <a:cs typeface="Calibri"/>
              </a:rPr>
              <a:t> (Ευκαιρίες)</a:t>
            </a:r>
            <a:endParaRPr lang="el-GR" dirty="0"/>
          </a:p>
          <a:p>
            <a:r>
              <a:rPr lang="el-GR" dirty="0">
                <a:latin typeface="Calibri"/>
                <a:ea typeface="Calibri"/>
                <a:cs typeface="Calibri"/>
              </a:rPr>
              <a:t>• Δημιουργία νέων συνεργασιών</a:t>
            </a:r>
            <a:endParaRPr lang="el-GR" dirty="0"/>
          </a:p>
          <a:p>
            <a:r>
              <a:rPr lang="el-GR" dirty="0">
                <a:latin typeface="Calibri"/>
                <a:ea typeface="Calibri"/>
                <a:cs typeface="Calibri"/>
              </a:rPr>
              <a:t>• Συμμετοχή σε </a:t>
            </a:r>
            <a:r>
              <a:rPr lang="el-GR" dirty="0" err="1">
                <a:latin typeface="Calibri"/>
                <a:ea typeface="Calibri"/>
                <a:cs typeface="Calibri"/>
              </a:rPr>
              <a:t>διατομεακά</a:t>
            </a:r>
            <a:r>
              <a:rPr lang="el-GR" dirty="0">
                <a:latin typeface="Calibri"/>
                <a:ea typeface="Calibri"/>
                <a:cs typeface="Calibri"/>
              </a:rPr>
              <a:t> ή διασυνοριακά έργα</a:t>
            </a:r>
            <a:endParaRPr lang="el-GR" dirty="0"/>
          </a:p>
          <a:p>
            <a:endParaRPr lang="el-GR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B8EA74-7D7E-C56E-6051-F53C0CD519FA}"/>
              </a:ext>
            </a:extLst>
          </p:cNvPr>
          <p:cNvSpPr txBox="1"/>
          <p:nvPr/>
        </p:nvSpPr>
        <p:spPr>
          <a:xfrm>
            <a:off x="8331926" y="1939109"/>
            <a:ext cx="3598817" cy="1200329"/>
          </a:xfrm>
          <a:prstGeom prst="rect">
            <a:avLst/>
          </a:prstGeom>
          <a:solidFill>
            <a:srgbClr val="F5645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l-GR" sz="1600" b="1" dirty="0" err="1">
                <a:latin typeface="Calibri"/>
                <a:ea typeface="Calibri"/>
                <a:cs typeface="Calibri"/>
              </a:rPr>
              <a:t>Weaknesses</a:t>
            </a:r>
            <a:r>
              <a:rPr lang="el-GR" sz="1600" b="1" dirty="0">
                <a:latin typeface="Calibri"/>
                <a:ea typeface="Calibri"/>
                <a:cs typeface="Calibri"/>
              </a:rPr>
              <a:t> (Αδυναμίες)</a:t>
            </a:r>
            <a:endParaRPr lang="el-GR" dirty="0"/>
          </a:p>
          <a:p>
            <a:r>
              <a:rPr lang="el-GR" dirty="0">
                <a:latin typeface="Calibri"/>
                <a:ea typeface="Calibri"/>
                <a:cs typeface="Calibri"/>
              </a:rPr>
              <a:t>• Εξάρτηση από λίγους συνεργάτες</a:t>
            </a:r>
            <a:endParaRPr lang="el-GR" dirty="0"/>
          </a:p>
          <a:p>
            <a:r>
              <a:rPr lang="el-GR" dirty="0">
                <a:latin typeface="Calibri"/>
                <a:ea typeface="Calibri"/>
                <a:cs typeface="Calibri"/>
              </a:rPr>
              <a:t>• Έλλειψη σαφούς καθορισμού ρόλων και προσδοκιών</a:t>
            </a:r>
            <a:endParaRPr lang="el-GR" dirty="0"/>
          </a:p>
          <a:p>
            <a:endParaRPr lang="el-GR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4C23BB-6257-0F70-7803-A1C1F533DC0B}"/>
              </a:ext>
            </a:extLst>
          </p:cNvPr>
          <p:cNvSpPr txBox="1"/>
          <p:nvPr/>
        </p:nvSpPr>
        <p:spPr>
          <a:xfrm>
            <a:off x="8257172" y="4119451"/>
            <a:ext cx="3598817" cy="1200329"/>
          </a:xfrm>
          <a:prstGeom prst="rect">
            <a:avLst/>
          </a:prstGeom>
          <a:solidFill>
            <a:srgbClr val="F0E5A8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l-GR" sz="1600" b="1" dirty="0" err="1">
                <a:latin typeface="Calibri"/>
                <a:ea typeface="Calibri"/>
                <a:cs typeface="Calibri"/>
              </a:rPr>
              <a:t>Threats</a:t>
            </a:r>
            <a:r>
              <a:rPr lang="el-GR" sz="1600" b="1" dirty="0">
                <a:latin typeface="Calibri"/>
                <a:ea typeface="Calibri"/>
                <a:cs typeface="Calibri"/>
              </a:rPr>
              <a:t> (Απειλές)</a:t>
            </a:r>
            <a:endParaRPr lang="el-GR" dirty="0"/>
          </a:p>
          <a:p>
            <a:r>
              <a:rPr lang="el-GR" dirty="0">
                <a:latin typeface="Calibri"/>
                <a:ea typeface="Calibri"/>
                <a:cs typeface="Calibri"/>
              </a:rPr>
              <a:t>• Γραφειοκρατικά εμπόδια</a:t>
            </a:r>
            <a:endParaRPr lang="el-GR" dirty="0"/>
          </a:p>
          <a:p>
            <a:r>
              <a:rPr lang="el-GR" dirty="0">
                <a:latin typeface="Calibri"/>
                <a:ea typeface="Calibri"/>
                <a:cs typeface="Calibri"/>
              </a:rPr>
              <a:t>• Ασυμβατότητα στόχων</a:t>
            </a:r>
            <a:endParaRPr lang="el-GR" dirty="0"/>
          </a:p>
          <a:p>
            <a:r>
              <a:rPr lang="el-GR" dirty="0">
                <a:latin typeface="Calibri"/>
                <a:ea typeface="Calibri"/>
                <a:cs typeface="Calibri"/>
              </a:rPr>
              <a:t>• Απώλεια εμπιστοσύνης από μη διαφανή επικοινωνία</a:t>
            </a:r>
            <a:endParaRPr lang="el-GR" dirty="0"/>
          </a:p>
        </p:txBody>
      </p:sp>
      <p:sp>
        <p:nvSpPr>
          <p:cNvPr id="10" name="Σύννεφο 23">
            <a:extLst>
              <a:ext uri="{FF2B5EF4-FFF2-40B4-BE49-F238E27FC236}">
                <a16:creationId xmlns:a16="http://schemas.microsoft.com/office/drawing/2014/main" id="{5595F1B9-C9D2-7EDC-1DAA-9F4B188C086B}"/>
              </a:ext>
            </a:extLst>
          </p:cNvPr>
          <p:cNvSpPr/>
          <p:nvPr/>
        </p:nvSpPr>
        <p:spPr>
          <a:xfrm>
            <a:off x="3391988" y="1831173"/>
            <a:ext cx="518160" cy="579120"/>
          </a:xfrm>
          <a:prstGeom prst="cloud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1" name="Βέλος: Δεξιό 24">
            <a:extLst>
              <a:ext uri="{FF2B5EF4-FFF2-40B4-BE49-F238E27FC236}">
                <a16:creationId xmlns:a16="http://schemas.microsoft.com/office/drawing/2014/main" id="{1DE3D200-AC9F-5C0E-86D0-D859C876F1B9}"/>
              </a:ext>
            </a:extLst>
          </p:cNvPr>
          <p:cNvSpPr/>
          <p:nvPr/>
        </p:nvSpPr>
        <p:spPr>
          <a:xfrm>
            <a:off x="3264986" y="4447708"/>
            <a:ext cx="689428" cy="27432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2" name="Ισοσκελές τρίγωνο 22">
            <a:extLst>
              <a:ext uri="{FF2B5EF4-FFF2-40B4-BE49-F238E27FC236}">
                <a16:creationId xmlns:a16="http://schemas.microsoft.com/office/drawing/2014/main" id="{B492C318-ECED-E8AD-4E25-7625196DCD18}"/>
              </a:ext>
            </a:extLst>
          </p:cNvPr>
          <p:cNvSpPr/>
          <p:nvPr/>
        </p:nvSpPr>
        <p:spPr>
          <a:xfrm>
            <a:off x="7698380" y="1906596"/>
            <a:ext cx="479696" cy="428273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3" name="Εξάγωνο 25">
            <a:extLst>
              <a:ext uri="{FF2B5EF4-FFF2-40B4-BE49-F238E27FC236}">
                <a16:creationId xmlns:a16="http://schemas.microsoft.com/office/drawing/2014/main" id="{608A03DB-13B0-83F4-E5BC-18EE05193EA9}"/>
              </a:ext>
            </a:extLst>
          </p:cNvPr>
          <p:cNvSpPr/>
          <p:nvPr/>
        </p:nvSpPr>
        <p:spPr>
          <a:xfrm>
            <a:off x="7651930" y="4416716"/>
            <a:ext cx="479696" cy="475324"/>
          </a:xfrm>
          <a:prstGeom prst="hexagon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554725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A9D3E870-BC13-37D2-5938-A4DAB6166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E71E3FC-64D4-70C1-A91E-D0A45B72451C}"/>
              </a:ext>
            </a:extLst>
          </p:cNvPr>
          <p:cNvSpPr txBox="1"/>
          <p:nvPr/>
        </p:nvSpPr>
        <p:spPr>
          <a:xfrm>
            <a:off x="3004457" y="158522"/>
            <a:ext cx="86323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l-GR" sz="1400" dirty="0"/>
            </a:br>
            <a:endParaRPr lang="el-GR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509BDD74-B4CA-7E81-8D20-DE092CBA5B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167615" y="594532"/>
            <a:ext cx="865427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l-GR" sz="3600" dirty="0" err="1"/>
              <a:t>Checklist</a:t>
            </a:r>
            <a:r>
              <a:rPr lang="el-GR" sz="3600" dirty="0"/>
              <a:t>: Είσαι Έτοιμος για Συνεργασία;</a:t>
            </a:r>
            <a:endParaRPr kumimoji="0" lang="el-GR" altLang="el-GR" sz="3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81CAF1-9A16-0A0F-39D8-FCD164739631}"/>
              </a:ext>
            </a:extLst>
          </p:cNvPr>
          <p:cNvSpPr txBox="1"/>
          <p:nvPr/>
        </p:nvSpPr>
        <p:spPr>
          <a:xfrm>
            <a:off x="2558143" y="179465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l-GR" sz="1800" b="1" dirty="0"/>
              <a:t>Έχεις χαρτογραφήσει όλους τους πιθανούς </a:t>
            </a:r>
            <a:r>
              <a:rPr lang="el-GR" sz="1800" b="1" dirty="0" err="1"/>
              <a:t>stakeholders</a:t>
            </a:r>
            <a:r>
              <a:rPr lang="el-GR" sz="1800" b="1" dirty="0"/>
              <a:t>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0E6CE7-B8E2-2E90-E021-B61FF7C859EA}"/>
              </a:ext>
            </a:extLst>
          </p:cNvPr>
          <p:cNvSpPr txBox="1"/>
          <p:nvPr/>
        </p:nvSpPr>
        <p:spPr>
          <a:xfrm>
            <a:off x="2541813" y="259626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800" b="1" dirty="0"/>
              <a:t>Υπάρχει κοινό όραμα και στόχοι;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7998C4-404A-CB61-2EED-AEB317366ED6}"/>
              </a:ext>
            </a:extLst>
          </p:cNvPr>
          <p:cNvSpPr txBox="1"/>
          <p:nvPr/>
        </p:nvSpPr>
        <p:spPr>
          <a:xfrm>
            <a:off x="2541813" y="3312008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800" b="1" dirty="0"/>
              <a:t>Υπάρχει πλαίσιο εμπιστοσύνης και σαφής κατανομή ρόλων;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27B9A2F-6144-F921-7E19-48B7AE73A3B2}"/>
              </a:ext>
            </a:extLst>
          </p:cNvPr>
          <p:cNvSpPr txBox="1"/>
          <p:nvPr/>
        </p:nvSpPr>
        <p:spPr>
          <a:xfrm>
            <a:off x="2541813" y="3945511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800" b="1" dirty="0"/>
              <a:t>Υπάρχουν εργαλεία εμπλοκής (π.χ. διαβούλευση, </a:t>
            </a:r>
            <a:r>
              <a:rPr lang="el-GR" sz="1800" b="1" dirty="0" err="1"/>
              <a:t>co-design</a:t>
            </a:r>
            <a:r>
              <a:rPr lang="el-GR" sz="1800" b="1" dirty="0"/>
              <a:t>);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2599C51-A60F-6C06-85C0-4F920CB4ED28}"/>
              </a:ext>
            </a:extLst>
          </p:cNvPr>
          <p:cNvSpPr txBox="1"/>
          <p:nvPr/>
        </p:nvSpPr>
        <p:spPr>
          <a:xfrm>
            <a:off x="2541813" y="485601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800" b="1" dirty="0"/>
              <a:t>Έχεις σχέδιο για αξιολόγηση και ανατροφοδότηση;</a:t>
            </a:r>
          </a:p>
        </p:txBody>
      </p:sp>
      <p:pic>
        <p:nvPicPr>
          <p:cNvPr id="15" name="Γραφικό 6" descr="Σημάδι1 με συμπαγές γέμισμα">
            <a:extLst>
              <a:ext uri="{FF2B5EF4-FFF2-40B4-BE49-F238E27FC236}">
                <a16:creationId xmlns:a16="http://schemas.microsoft.com/office/drawing/2014/main" id="{242A4368-DEBF-08E2-CC71-74A8D488C2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27478" y="1606517"/>
            <a:ext cx="745607" cy="745607"/>
          </a:xfrm>
          <a:prstGeom prst="rect">
            <a:avLst/>
          </a:prstGeom>
        </p:spPr>
      </p:pic>
      <p:pic>
        <p:nvPicPr>
          <p:cNvPr id="16" name="Γραφικό 6" descr="Σημάδι1 με συμπαγές γέμισμα">
            <a:extLst>
              <a:ext uri="{FF2B5EF4-FFF2-40B4-BE49-F238E27FC236}">
                <a16:creationId xmlns:a16="http://schemas.microsoft.com/office/drawing/2014/main" id="{ED834964-4DF5-F392-B3DA-A93279AC81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27477" y="2352124"/>
            <a:ext cx="745607" cy="745607"/>
          </a:xfrm>
          <a:prstGeom prst="rect">
            <a:avLst/>
          </a:prstGeom>
        </p:spPr>
      </p:pic>
      <p:pic>
        <p:nvPicPr>
          <p:cNvPr id="17" name="Γραφικό 6" descr="Σημάδι1 με συμπαγές γέμισμα">
            <a:extLst>
              <a:ext uri="{FF2B5EF4-FFF2-40B4-BE49-F238E27FC236}">
                <a16:creationId xmlns:a16="http://schemas.microsoft.com/office/drawing/2014/main" id="{01C54383-E731-366A-2464-EA6E4AA9EC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27475" y="3945511"/>
            <a:ext cx="745607" cy="745607"/>
          </a:xfrm>
          <a:prstGeom prst="rect">
            <a:avLst/>
          </a:prstGeom>
        </p:spPr>
      </p:pic>
      <p:pic>
        <p:nvPicPr>
          <p:cNvPr id="18" name="Γραφικό 6" descr="Σημάδι1 με συμπαγές γέμισμα">
            <a:extLst>
              <a:ext uri="{FF2B5EF4-FFF2-40B4-BE49-F238E27FC236}">
                <a16:creationId xmlns:a16="http://schemas.microsoft.com/office/drawing/2014/main" id="{77DEA97E-0F29-CF10-5752-929A583648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27477" y="3150265"/>
            <a:ext cx="745607" cy="745607"/>
          </a:xfrm>
          <a:prstGeom prst="rect">
            <a:avLst/>
          </a:prstGeom>
        </p:spPr>
      </p:pic>
      <p:pic>
        <p:nvPicPr>
          <p:cNvPr id="19" name="Γραφικό 6" descr="Σημάδι1 με συμπαγές γέμισμα">
            <a:extLst>
              <a:ext uri="{FF2B5EF4-FFF2-40B4-BE49-F238E27FC236}">
                <a16:creationId xmlns:a16="http://schemas.microsoft.com/office/drawing/2014/main" id="{CF56DD7D-B55E-BCCB-4AA2-71F8B94641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27476" y="4691118"/>
            <a:ext cx="745607" cy="745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5939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DB938D5E-EB6A-346D-258C-B42237195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2599479-4652-087A-84EE-19A346FD98BE}"/>
              </a:ext>
            </a:extLst>
          </p:cNvPr>
          <p:cNvSpPr txBox="1"/>
          <p:nvPr/>
        </p:nvSpPr>
        <p:spPr>
          <a:xfrm>
            <a:off x="3004457" y="158522"/>
            <a:ext cx="86323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l-GR" sz="1400" dirty="0"/>
            </a:br>
            <a:endParaRPr lang="el-GR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3826CBEB-DE88-F7FF-42B2-5990BDC841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797630" y="387703"/>
            <a:ext cx="88392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l-GR" sz="3600" dirty="0"/>
              <a:t>🧠 </a:t>
            </a:r>
            <a:r>
              <a:rPr lang="el-GR" sz="3600" b="1" dirty="0"/>
              <a:t>Άσκηση Προβληματισμού: "Τι θα έκανες αν...;"</a:t>
            </a:r>
            <a:endParaRPr kumimoji="0" lang="el-GR" altLang="el-GR" sz="3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0E0568B-28EA-6A09-2BE0-65067972CFF7}"/>
              </a:ext>
            </a:extLst>
          </p:cNvPr>
          <p:cNvSpPr txBox="1">
            <a:spLocks/>
          </p:cNvSpPr>
          <p:nvPr/>
        </p:nvSpPr>
        <p:spPr>
          <a:xfrm>
            <a:off x="406400" y="1588032"/>
            <a:ext cx="11006668" cy="4592635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spcFirstLastPara="1" vert="horz" wrap="square" lIns="91440" tIns="45720" rIns="91440" bIns="45720" rtlCol="0" anchor="t" anchorCtr="0">
            <a:normAutofit fontScale="7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buNone/>
            </a:pPr>
            <a:r>
              <a:rPr lang="en-US" dirty="0"/>
              <a:t> </a:t>
            </a:r>
            <a:r>
              <a:rPr lang="el-GR" dirty="0"/>
              <a:t>📌 Σενάριο:</a:t>
            </a:r>
          </a:p>
          <a:p>
            <a:r>
              <a:rPr lang="el-GR" dirty="0"/>
              <a:t>Η κοινωνική φάρμα "Γη της Ελπίδας" λειτουργεί εδώ και δύο χρόνια με επιτυχία. Συνεργάζεται με το τοπικό </a:t>
            </a:r>
            <a:r>
              <a:rPr lang="el-GR" dirty="0" err="1"/>
              <a:t>ΚΕΠΕΑ</a:t>
            </a:r>
            <a:r>
              <a:rPr lang="el-GR" dirty="0"/>
              <a:t> (Κέντρο Περιβαλλοντικής Εκπαίδευσης), μία </a:t>
            </a:r>
            <a:r>
              <a:rPr lang="el-GR" dirty="0" err="1"/>
              <a:t>ΜΚΟ</a:t>
            </a:r>
            <a:r>
              <a:rPr lang="el-GR" dirty="0"/>
              <a:t> που υποστηρίζει </a:t>
            </a:r>
            <a:r>
              <a:rPr lang="el-GR" dirty="0" err="1"/>
              <a:t>ΑμεΑ</a:t>
            </a:r>
            <a:r>
              <a:rPr lang="el-GR" dirty="0"/>
              <a:t>, και έχει τη στήριξη του Δήμου.</a:t>
            </a:r>
            <a:endParaRPr lang="en-US" dirty="0"/>
          </a:p>
          <a:p>
            <a:r>
              <a:rPr lang="el-GR" dirty="0"/>
              <a:t>Ξαφνικά, ο Δήμος προτείνει να χρησιμοποιηθεί το αγρόκτημα και για άλλες κοινωνικές δράσεις (π.χ. πρόγραμμα απεξάρτησης), χωρίς να υπάρξει διαβούλευση με τους υφιστάμενους συνεργάτες. Η φάρμα αισθάνεται ότι παρακάμπτεται και ανησυχεί για πιθανή σύγκρουση στόχων</a:t>
            </a:r>
            <a:endParaRPr lang="el-GR" sz="2400" dirty="0"/>
          </a:p>
          <a:p>
            <a:endParaRPr lang="el-GR" sz="2400" dirty="0"/>
          </a:p>
          <a:p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20034742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61374E8C-4694-4145-D488-E90E87F53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EF0985B-B404-B228-704E-B06187875C41}"/>
              </a:ext>
            </a:extLst>
          </p:cNvPr>
          <p:cNvSpPr txBox="1"/>
          <p:nvPr/>
        </p:nvSpPr>
        <p:spPr>
          <a:xfrm>
            <a:off x="3004457" y="158522"/>
            <a:ext cx="86323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l-GR" sz="1400" dirty="0"/>
            </a:br>
            <a:endParaRPr lang="el-GR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73519021-6208-08EB-99AD-65B4AE3EE4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797630" y="387703"/>
            <a:ext cx="88392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l-GR" sz="3600" dirty="0"/>
              <a:t>🧠 </a:t>
            </a:r>
            <a:r>
              <a:rPr lang="el-GR" sz="3600" b="1" dirty="0"/>
              <a:t>Άσκηση Προβληματισμού: "Τι θα έκανες αν...;"</a:t>
            </a:r>
            <a:endParaRPr kumimoji="0" lang="el-GR" altLang="el-GR" sz="3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A3B3A12-16C9-1AD2-3C75-34FB7BCC685B}"/>
              </a:ext>
            </a:extLst>
          </p:cNvPr>
          <p:cNvSpPr txBox="1">
            <a:spLocks/>
          </p:cNvSpPr>
          <p:nvPr/>
        </p:nvSpPr>
        <p:spPr>
          <a:xfrm>
            <a:off x="291010" y="1502955"/>
            <a:ext cx="7098939" cy="425437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vert="horz" wrap="square" lIns="91440" tIns="45720" rIns="91440" bIns="4572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buNone/>
            </a:pPr>
            <a:r>
              <a:rPr lang="el-GR" sz="2000" b="1" u="sng" dirty="0"/>
              <a:t>❓</a:t>
            </a:r>
            <a:r>
              <a:rPr lang="el-GR" sz="2000" u="sng" dirty="0"/>
              <a:t>Ερωτήσεις για Συζήτηση ή Εργασία σε Ομάδες:</a:t>
            </a:r>
          </a:p>
          <a:p>
            <a:r>
              <a:rPr lang="el-GR" sz="2000" dirty="0"/>
              <a:t>Ποιοι </a:t>
            </a:r>
            <a:r>
              <a:rPr lang="el-GR" sz="2000" dirty="0" err="1"/>
              <a:t>stakeholders</a:t>
            </a:r>
            <a:r>
              <a:rPr lang="el-GR" sz="2000" dirty="0"/>
              <a:t> επηρεάζονται άμεσα και έμμεσα από αυτή την απόφαση;</a:t>
            </a:r>
          </a:p>
          <a:p>
            <a:r>
              <a:rPr lang="el-GR" sz="2000" dirty="0"/>
              <a:t>Ποιο θα ήταν το ιδανικό πλαίσιο διαχείρισης της κατάστασης;</a:t>
            </a:r>
          </a:p>
          <a:p>
            <a:pPr lvl="1"/>
            <a:r>
              <a:rPr lang="el-GR" sz="2000" dirty="0"/>
              <a:t>Ποιος πρέπει να αναλάβει την πρωτοβουλία για διάλογο;</a:t>
            </a:r>
          </a:p>
          <a:p>
            <a:r>
              <a:rPr lang="el-GR" sz="2000" dirty="0"/>
              <a:t>Ποιο είναι το κοινό όραμα που πρέπει να επαναδιατυπωθεί;</a:t>
            </a:r>
          </a:p>
          <a:p>
            <a:r>
              <a:rPr lang="el-GR" sz="2000" dirty="0"/>
              <a:t>Πώς μπορεί να διατηρηθεί η εμπιστοσύνη ανάμεσα στους εταίρους;</a:t>
            </a:r>
          </a:p>
          <a:p>
            <a:r>
              <a:rPr lang="el-GR" sz="2000" dirty="0"/>
              <a:t>Ποια εργαλεία συμμετοχής ή διαμεσολάβησης μπορούν να βοηθήσουν;</a:t>
            </a:r>
          </a:p>
          <a:p>
            <a:r>
              <a:rPr lang="el-GR" sz="2000" dirty="0"/>
              <a:t>Υπάρχουν κίνδυνοι </a:t>
            </a:r>
            <a:r>
              <a:rPr lang="el-GR" sz="2000" dirty="0" err="1"/>
              <a:t>υπερεξάρτησης</a:t>
            </a:r>
            <a:r>
              <a:rPr lang="el-GR" sz="2000" dirty="0"/>
              <a:t> από έναν </a:t>
            </a:r>
            <a:r>
              <a:rPr lang="el-GR" sz="2000" dirty="0" err="1"/>
              <a:t>stakeholder</a:t>
            </a:r>
            <a:r>
              <a:rPr lang="el-GR" sz="2000" dirty="0"/>
              <a:t>; Πώς θα αντιμετωπίζονταν;</a:t>
            </a:r>
          </a:p>
          <a:p>
            <a:endParaRPr lang="el-GR" sz="2000" dirty="0"/>
          </a:p>
          <a:p>
            <a:endParaRPr lang="el-GR" sz="2000" dirty="0"/>
          </a:p>
          <a:p>
            <a:endParaRPr lang="el-GR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FF2C57-FD92-82F5-0E8A-801C5DD158D8}"/>
              </a:ext>
            </a:extLst>
          </p:cNvPr>
          <p:cNvSpPr txBox="1"/>
          <p:nvPr/>
        </p:nvSpPr>
        <p:spPr>
          <a:xfrm>
            <a:off x="7691120" y="1503680"/>
            <a:ext cx="4246880" cy="43920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dirty="0"/>
              <a:t>🎯 </a:t>
            </a:r>
            <a:r>
              <a:rPr lang="el-GR" sz="1800" b="1" u="sng" dirty="0"/>
              <a:t>Στόχοι της Άσκησης:</a:t>
            </a:r>
            <a:r>
              <a:rPr lang="en-US" sz="1800" u="sng" dirty="0"/>
              <a:t>​</a:t>
            </a:r>
          </a:p>
          <a:p>
            <a:endParaRPr lang="en-US" sz="1800" dirty="0"/>
          </a:p>
          <a:p>
            <a:pPr marL="228600" indent="-228600">
              <a:lnSpc>
                <a:spcPct val="150000"/>
              </a:lnSpc>
              <a:buFont typeface=""/>
              <a:buChar char="•"/>
            </a:pPr>
            <a:r>
              <a:rPr lang="el-GR" sz="1800" dirty="0"/>
              <a:t>Κατανόηση της σημασίας της </a:t>
            </a:r>
            <a:r>
              <a:rPr lang="el-GR" sz="1800" b="1" dirty="0"/>
              <a:t>συνεχούς επικοινωνίας και διαβούλευσης</a:t>
            </a:r>
            <a:r>
              <a:rPr lang="el-GR" sz="1800" dirty="0"/>
              <a:t>.</a:t>
            </a:r>
            <a:r>
              <a:rPr lang="en-US" sz="1800" dirty="0"/>
              <a:t>​</a:t>
            </a:r>
          </a:p>
          <a:p>
            <a:pPr marL="228600" indent="-228600">
              <a:lnSpc>
                <a:spcPct val="150000"/>
              </a:lnSpc>
              <a:buFont typeface=""/>
              <a:buChar char="•"/>
            </a:pPr>
            <a:r>
              <a:rPr lang="el-GR" sz="1800" dirty="0"/>
              <a:t>Εξάσκηση στην </a:t>
            </a:r>
            <a:r>
              <a:rPr lang="el-GR" sz="1800" b="1" dirty="0"/>
              <a:t>ανάλυση ρόλων και επιρροής</a:t>
            </a:r>
            <a:r>
              <a:rPr lang="el-GR" sz="1800" dirty="0"/>
              <a:t>.</a:t>
            </a:r>
            <a:r>
              <a:rPr lang="en-US" sz="1800" dirty="0"/>
              <a:t>​</a:t>
            </a:r>
          </a:p>
          <a:p>
            <a:pPr marL="228600" indent="-228600">
              <a:lnSpc>
                <a:spcPct val="150000"/>
              </a:lnSpc>
              <a:buFont typeface=""/>
              <a:buChar char="•"/>
            </a:pPr>
            <a:r>
              <a:rPr lang="el-GR" sz="1800" dirty="0"/>
              <a:t>Ενδυνάμωση ικανοτήτων για </a:t>
            </a:r>
            <a:r>
              <a:rPr lang="el-GR" sz="1800" b="1" dirty="0"/>
              <a:t>επίλυση συγκρούσεων</a:t>
            </a:r>
            <a:r>
              <a:rPr lang="el-GR" sz="1800" dirty="0"/>
              <a:t> σε δίκτυα συνεργασία</a:t>
            </a:r>
            <a:r>
              <a:rPr lang="en-US" sz="1800" dirty="0"/>
              <a:t>​</a:t>
            </a:r>
          </a:p>
          <a:p>
            <a:pPr marL="228600" indent="-228600">
              <a:lnSpc>
                <a:spcPct val="150000"/>
              </a:lnSpc>
              <a:buFont typeface=""/>
              <a:buChar char="•"/>
            </a:pPr>
            <a:endParaRPr lang="el-GR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260498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5E832682-61AD-D268-2CCB-83ECCB4D6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2C91029-B151-543C-F7A8-6388925B0232}"/>
              </a:ext>
            </a:extLst>
          </p:cNvPr>
          <p:cNvSpPr txBox="1"/>
          <p:nvPr/>
        </p:nvSpPr>
        <p:spPr>
          <a:xfrm>
            <a:off x="3004457" y="158522"/>
            <a:ext cx="86323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l-GR" sz="1400" dirty="0"/>
            </a:br>
            <a:endParaRPr lang="el-GR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13678609-F964-EC82-E42B-CDE5A181B0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797629" y="358576"/>
            <a:ext cx="88392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l-GR" sz="3600" dirty="0"/>
              <a:t>❓ </a:t>
            </a:r>
            <a:r>
              <a:rPr lang="el-GR" sz="3600" b="1" dirty="0"/>
              <a:t>Ερωτήσεις &amp; Ενδεικτικές Απαντήσεις:</a:t>
            </a:r>
            <a:endParaRPr kumimoji="0" lang="el-GR" altLang="el-GR" sz="3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B6A3F18-FA27-BE21-86EA-ADE1833515D7}"/>
              </a:ext>
            </a:extLst>
          </p:cNvPr>
          <p:cNvSpPr txBox="1">
            <a:spLocks/>
          </p:cNvSpPr>
          <p:nvPr/>
        </p:nvSpPr>
        <p:spPr>
          <a:xfrm>
            <a:off x="293913" y="1323703"/>
            <a:ext cx="11342915" cy="455458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t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buNone/>
            </a:pPr>
            <a:r>
              <a:rPr lang="el-GR" sz="2000" b="1" i="1" dirty="0"/>
              <a:t>Ποιοι </a:t>
            </a:r>
            <a:r>
              <a:rPr lang="el-GR" sz="2000" b="1" i="1" dirty="0" err="1"/>
              <a:t>stakeholders</a:t>
            </a:r>
            <a:r>
              <a:rPr lang="el-GR" sz="2000" b="1" i="1" dirty="0"/>
              <a:t> επηρεάζονται άμεσα και έμμεσα;</a:t>
            </a:r>
            <a:endParaRPr lang="el-GR" sz="2000" i="1" dirty="0"/>
          </a:p>
          <a:p>
            <a:pPr marL="0" indent="0">
              <a:buNone/>
            </a:pPr>
            <a:r>
              <a:rPr lang="el-GR" sz="2000" dirty="0"/>
              <a:t>✅ </a:t>
            </a:r>
            <a:r>
              <a:rPr lang="el-GR" sz="2000" b="1" dirty="0"/>
              <a:t>Άμεσα</a:t>
            </a:r>
            <a:r>
              <a:rPr lang="el-GR" sz="2000" dirty="0"/>
              <a:t>:</a:t>
            </a:r>
          </a:p>
          <a:p>
            <a:r>
              <a:rPr lang="el-GR" sz="2000" dirty="0"/>
              <a:t>Η κοινωνική φάρμα (κύριος φορέας)</a:t>
            </a:r>
          </a:p>
          <a:p>
            <a:r>
              <a:rPr lang="el-GR" sz="2000" dirty="0"/>
              <a:t>Ο Δήμος (φορέας εξουσίας/πρότασης)</a:t>
            </a:r>
          </a:p>
          <a:p>
            <a:r>
              <a:rPr lang="el-GR" sz="2000" dirty="0"/>
              <a:t>Η </a:t>
            </a:r>
            <a:r>
              <a:rPr lang="el-GR" sz="2000" dirty="0" err="1"/>
              <a:t>ΜΚΟ</a:t>
            </a:r>
            <a:r>
              <a:rPr lang="el-GR" sz="2000" dirty="0"/>
              <a:t> που συνεργάζεται για </a:t>
            </a:r>
            <a:r>
              <a:rPr lang="el-GR" sz="2000" dirty="0" err="1"/>
              <a:t>ΑμεΑ</a:t>
            </a:r>
            <a:endParaRPr lang="el-GR" sz="2000" dirty="0"/>
          </a:p>
          <a:p>
            <a:r>
              <a:rPr lang="el-GR" sz="2000" dirty="0"/>
              <a:t>Οι ωφελούμενοι του υπάρχοντος προγράμματος</a:t>
            </a:r>
          </a:p>
          <a:p>
            <a:pPr marL="0" indent="0">
              <a:buFont typeface="Arial"/>
              <a:buNone/>
            </a:pPr>
            <a:endParaRPr lang="el-GR" sz="2000" dirty="0"/>
          </a:p>
          <a:p>
            <a:pPr marL="0" indent="0">
              <a:buNone/>
            </a:pPr>
            <a:r>
              <a:rPr lang="el-GR" sz="2000" dirty="0"/>
              <a:t>✅ </a:t>
            </a:r>
            <a:r>
              <a:rPr lang="el-GR" sz="2000" b="1" dirty="0"/>
              <a:t>Έμμεσα</a:t>
            </a:r>
            <a:r>
              <a:rPr lang="el-GR" sz="2000" dirty="0"/>
              <a:t>:</a:t>
            </a:r>
          </a:p>
          <a:p>
            <a:r>
              <a:rPr lang="el-GR" sz="2000" dirty="0"/>
              <a:t>Εθελοντές</a:t>
            </a:r>
          </a:p>
          <a:p>
            <a:r>
              <a:rPr lang="el-GR" sz="2000" dirty="0"/>
              <a:t>Τοπική κοινότητα</a:t>
            </a:r>
          </a:p>
          <a:p>
            <a:r>
              <a:rPr lang="el-GR" sz="2000" dirty="0"/>
              <a:t>Οι οικογένειες των ωφελούμενων</a:t>
            </a:r>
          </a:p>
          <a:p>
            <a:r>
              <a:rPr lang="el-GR" sz="2000" dirty="0"/>
              <a:t>Το νέο πρόγραμμα απεξάρτησης</a:t>
            </a:r>
          </a:p>
          <a:p>
            <a:pPr marL="0" indent="0">
              <a:buFont typeface="Arial"/>
              <a:buNone/>
            </a:pPr>
            <a:endParaRPr lang="el-GR" sz="2900" b="1" dirty="0"/>
          </a:p>
          <a:p>
            <a:pPr marL="0" indent="0">
              <a:buFont typeface="Arial"/>
              <a:buNone/>
            </a:pPr>
            <a:endParaRPr lang="el-GR" sz="2900" b="1" dirty="0"/>
          </a:p>
          <a:p>
            <a:endParaRPr lang="el-GR" dirty="0"/>
          </a:p>
        </p:txBody>
      </p:sp>
      <p:pic>
        <p:nvPicPr>
          <p:cNvPr id="7" name="Picture 6" descr="A hand holding a magnifying glass over a clipboard&#10;&#10;AI-generated content may be incorrect.">
            <a:extLst>
              <a:ext uri="{FF2B5EF4-FFF2-40B4-BE49-F238E27FC236}">
                <a16:creationId xmlns:a16="http://schemas.microsoft.com/office/drawing/2014/main" id="{E145FAD5-339F-4186-53C3-AE57CE3EC5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5473" y="3262914"/>
            <a:ext cx="4555327" cy="2271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2970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C69AC1F7-791F-4EA9-603E-2D97FCA14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2C9D0BE-66BA-B116-C191-B9F1351D737D}"/>
              </a:ext>
            </a:extLst>
          </p:cNvPr>
          <p:cNvSpPr txBox="1"/>
          <p:nvPr/>
        </p:nvSpPr>
        <p:spPr>
          <a:xfrm>
            <a:off x="3004457" y="158522"/>
            <a:ext cx="86323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l-GR" sz="1400" dirty="0"/>
            </a:br>
            <a:endParaRPr lang="el-GR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1024E908-AF8E-7B31-6FF4-3C6E7BC170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797629" y="358576"/>
            <a:ext cx="88392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l-GR" sz="3600" dirty="0"/>
              <a:t>❓ </a:t>
            </a:r>
            <a:r>
              <a:rPr lang="el-GR" sz="3600" b="1" dirty="0"/>
              <a:t>Ερωτήσεις &amp; Ενδεικτικές Απαντήσεις:</a:t>
            </a:r>
            <a:endParaRPr kumimoji="0" lang="el-GR" altLang="el-GR" sz="3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6D817E7-93BE-2487-D225-58FEA88B7740}"/>
              </a:ext>
            </a:extLst>
          </p:cNvPr>
          <p:cNvSpPr txBox="1">
            <a:spLocks/>
          </p:cNvSpPr>
          <p:nvPr/>
        </p:nvSpPr>
        <p:spPr>
          <a:xfrm>
            <a:off x="456474" y="1643743"/>
            <a:ext cx="9101183" cy="2971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t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buNone/>
            </a:pPr>
            <a:r>
              <a:rPr lang="el-GR" sz="2400" b="1" i="1" dirty="0"/>
              <a:t>Ποιο θα ήταν το ιδανικό πλαίσιο διαχείρισης της κατάστασης;</a:t>
            </a:r>
            <a:endParaRPr lang="el-GR" sz="2400" i="1" dirty="0"/>
          </a:p>
          <a:p>
            <a:pPr marL="0" indent="0">
              <a:buNone/>
            </a:pPr>
            <a:endParaRPr lang="el-GR" sz="2400" i="1" dirty="0"/>
          </a:p>
          <a:p>
            <a:r>
              <a:rPr lang="el-GR" sz="2400" dirty="0"/>
              <a:t>Άμεση τριμερής συνάντηση με Δήμο &amp; </a:t>
            </a:r>
            <a:r>
              <a:rPr lang="el-GR" sz="2400" dirty="0" err="1"/>
              <a:t>ΜΚΟ</a:t>
            </a:r>
            <a:r>
              <a:rPr lang="el-GR" sz="2400" dirty="0"/>
              <a:t>.</a:t>
            </a:r>
          </a:p>
          <a:p>
            <a:r>
              <a:rPr lang="el-GR" sz="2400" dirty="0"/>
              <a:t>Δημιουργία πλαισίου διαλόγου με όλες τις πλευρές.</a:t>
            </a:r>
          </a:p>
          <a:p>
            <a:r>
              <a:rPr lang="el-GR" sz="2400" dirty="0"/>
              <a:t>Προσδιορισμός κοινών στόχων και συμπληρωματικότητας δράσεων.</a:t>
            </a:r>
          </a:p>
          <a:p>
            <a:r>
              <a:rPr lang="el-GR" sz="2400" dirty="0"/>
              <a:t>Ξεκάθαρη κατανομή χώρου, χρόνου και ρόλων.</a:t>
            </a:r>
          </a:p>
          <a:p>
            <a:r>
              <a:rPr lang="el-GR" sz="2400" dirty="0"/>
              <a:t>Ανάθεση συντονιστή ή διαμεσολαβητή αν χρειαστεί.</a:t>
            </a:r>
          </a:p>
          <a:p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501022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B538FA48-CBD7-1962-BE17-CF3CB42C3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2292E4C-AE86-524A-A7FE-20AEEA5AB857}"/>
              </a:ext>
            </a:extLst>
          </p:cNvPr>
          <p:cNvSpPr txBox="1"/>
          <p:nvPr/>
        </p:nvSpPr>
        <p:spPr>
          <a:xfrm>
            <a:off x="3004457" y="158522"/>
            <a:ext cx="86323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l-GR" sz="1400" dirty="0"/>
            </a:br>
            <a:endParaRPr lang="el-GR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C59513B6-1E12-F86B-1609-5B42713477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797629" y="358576"/>
            <a:ext cx="88392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l-GR" sz="3600" dirty="0"/>
              <a:t>❓ </a:t>
            </a:r>
            <a:r>
              <a:rPr lang="el-GR" sz="3600" b="1" dirty="0"/>
              <a:t>Ερωτήσεις &amp; Ενδεικτικές Απαντήσεις:</a:t>
            </a:r>
            <a:endParaRPr kumimoji="0" lang="el-GR" altLang="el-GR" sz="3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5A30728-C17C-BF1A-6437-B0A9CBDE64EC}"/>
              </a:ext>
            </a:extLst>
          </p:cNvPr>
          <p:cNvSpPr txBox="1">
            <a:spLocks/>
          </p:cNvSpPr>
          <p:nvPr/>
        </p:nvSpPr>
        <p:spPr>
          <a:xfrm>
            <a:off x="1389162" y="2027791"/>
            <a:ext cx="9101183" cy="2971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t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sz="2400" dirty="0"/>
              <a:t>🌱 </a:t>
            </a:r>
            <a:r>
              <a:rPr lang="el-GR" sz="2400" b="1" i="1" dirty="0"/>
              <a:t>Ποιο είναι το κοινό όραμα που πρέπει να επαναδιατυπωθεί;</a:t>
            </a:r>
          </a:p>
          <a:p>
            <a:pPr marL="228600" indent="-228600">
              <a:lnSpc>
                <a:spcPct val="150000"/>
              </a:lnSpc>
            </a:pPr>
            <a:r>
              <a:rPr lang="el-GR" sz="2400" dirty="0"/>
              <a:t>Ένας αγροτικός χώρος όπου καλλιεργείται όχι μόνο τροφή, αλλά και αξιοπρέπεια, κοινωνική ένταξη και θεραπεία."</a:t>
            </a:r>
            <a:r>
              <a:rPr lang="en-US" sz="2400" dirty="0"/>
              <a:t> </a:t>
            </a:r>
          </a:p>
          <a:p>
            <a:pPr marL="228600" indent="-228600">
              <a:lnSpc>
                <a:spcPct val="150000"/>
              </a:lnSpc>
            </a:pPr>
            <a:r>
              <a:rPr lang="el-GR" sz="2400" dirty="0"/>
              <a:t>Συνεργατική χρήση της φάρμας με επίκεντρο τον άνθρωπο.</a:t>
            </a:r>
            <a:r>
              <a:rPr lang="en-US" sz="2400" dirty="0"/>
              <a:t> </a:t>
            </a:r>
          </a:p>
          <a:p>
            <a:pPr marL="228600" indent="-228600">
              <a:lnSpc>
                <a:spcPct val="150000"/>
              </a:lnSpc>
            </a:pPr>
            <a:r>
              <a:rPr lang="el-GR" sz="2400" dirty="0"/>
              <a:t>Δράσεις που δεν ανταγωνίζονται, αλλά ενισχύουν η μία την άλλη.</a:t>
            </a:r>
          </a:p>
          <a:p>
            <a:pPr marL="114300" indent="0">
              <a:buNone/>
            </a:pP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22768964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C736A990-6E6F-20D6-8137-2732CEE805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68BEED0-2369-8C4E-87BF-C7B17754058E}"/>
              </a:ext>
            </a:extLst>
          </p:cNvPr>
          <p:cNvSpPr txBox="1"/>
          <p:nvPr/>
        </p:nvSpPr>
        <p:spPr>
          <a:xfrm>
            <a:off x="3004457" y="158522"/>
            <a:ext cx="86323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l-GR" sz="1400" dirty="0"/>
            </a:br>
            <a:endParaRPr lang="el-GR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1332FB65-2D5B-C8C3-C248-96372AF238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797629" y="358576"/>
            <a:ext cx="88392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l-GR" sz="3600" dirty="0"/>
              <a:t>❓ </a:t>
            </a:r>
            <a:r>
              <a:rPr lang="el-GR" sz="3600" b="1" dirty="0"/>
              <a:t>Ερωτήσεις &amp; Ενδεικτικές Απαντήσεις:</a:t>
            </a:r>
            <a:endParaRPr kumimoji="0" lang="el-GR" altLang="el-GR" sz="3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8DC22BB-5BEA-F6DC-5FFB-7FFEEAFFCE82}"/>
              </a:ext>
            </a:extLst>
          </p:cNvPr>
          <p:cNvSpPr txBox="1">
            <a:spLocks/>
          </p:cNvSpPr>
          <p:nvPr/>
        </p:nvSpPr>
        <p:spPr>
          <a:xfrm>
            <a:off x="602778" y="1826623"/>
            <a:ext cx="10671774" cy="2971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t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dirty="0"/>
              <a:t>🤝 </a:t>
            </a:r>
            <a:r>
              <a:rPr lang="el-GR" b="1" i="1" dirty="0"/>
              <a:t>Ποιο είναι το κοινό όραμα που πρέπει να επαναδιατυπωθεί;</a:t>
            </a:r>
          </a:p>
          <a:p>
            <a:endParaRPr lang="en-US" sz="2600" dirty="0"/>
          </a:p>
          <a:p>
            <a:pPr marL="228600" indent="-228600">
              <a:lnSpc>
                <a:spcPct val="150000"/>
              </a:lnSpc>
            </a:pPr>
            <a:r>
              <a:rPr lang="el-GR" dirty="0"/>
              <a:t>Ένας αγροτικός χώρος όπου καλλιεργείται όχι μόνο τροφή, αλλά και αξιοπρέπεια, κοινωνική ένταξη και θεραπεία."</a:t>
            </a:r>
            <a:r>
              <a:rPr lang="en-US" dirty="0"/>
              <a:t> </a:t>
            </a:r>
          </a:p>
          <a:p>
            <a:pPr marL="228600" indent="-228600">
              <a:lnSpc>
                <a:spcPct val="150000"/>
              </a:lnSpc>
            </a:pPr>
            <a:r>
              <a:rPr lang="el-GR" dirty="0"/>
              <a:t>Συνεργατική χρήση της φάρμας με επίκεντρο τον άνθρωπο.</a:t>
            </a:r>
            <a:r>
              <a:rPr lang="en-US" dirty="0"/>
              <a:t> </a:t>
            </a:r>
          </a:p>
          <a:p>
            <a:pPr marL="228600" indent="-228600">
              <a:lnSpc>
                <a:spcPct val="150000"/>
              </a:lnSpc>
            </a:pPr>
            <a:r>
              <a:rPr lang="el-GR" dirty="0"/>
              <a:t>Δράσεις που δεν ανταγωνίζονται, αλλά ενισχύουν η μία την άλλη.</a:t>
            </a:r>
          </a:p>
          <a:p>
            <a:pPr marL="114300" indent="0">
              <a:buNone/>
            </a:pP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29301600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8B1AF617-1E56-917F-561D-DF055068D1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8488C14-D3E7-7734-DFA2-4F9E2AA93D83}"/>
              </a:ext>
            </a:extLst>
          </p:cNvPr>
          <p:cNvSpPr txBox="1"/>
          <p:nvPr/>
        </p:nvSpPr>
        <p:spPr>
          <a:xfrm>
            <a:off x="3004457" y="158522"/>
            <a:ext cx="86323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l-GR" sz="1400" dirty="0"/>
            </a:br>
            <a:endParaRPr lang="el-GR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3DB484FA-9708-378B-6704-5DF1FA7D08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797629" y="358576"/>
            <a:ext cx="88392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l-GR" altLang="el-GR" sz="3600" dirty="0">
                <a:latin typeface="Arial" panose="020B0604020202020204" pitchFamily="34" charset="0"/>
              </a:rPr>
              <a:t> </a:t>
            </a:r>
            <a:r>
              <a:rPr lang="el-GR" sz="3600" dirty="0"/>
              <a:t>❓ </a:t>
            </a:r>
            <a:r>
              <a:rPr lang="el-GR" sz="3600" b="1" dirty="0"/>
              <a:t>Ερωτήσεις &amp; Ενδεικτικές Απαντήσεις:</a:t>
            </a:r>
            <a:r>
              <a:rPr lang="el-GR" altLang="el-GR" sz="3600" b="1" dirty="0">
                <a:latin typeface="Arial" panose="020B0604020202020204" pitchFamily="34" charset="0"/>
              </a:rPr>
              <a:t>:</a:t>
            </a:r>
            <a:endParaRPr kumimoji="0" lang="el-GR" altLang="el-GR" sz="3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E4B9329-2E7F-7150-B353-C3529A3EF669}"/>
              </a:ext>
            </a:extLst>
          </p:cNvPr>
          <p:cNvSpPr txBox="1">
            <a:spLocks/>
          </p:cNvSpPr>
          <p:nvPr/>
        </p:nvSpPr>
        <p:spPr>
          <a:xfrm>
            <a:off x="1380018" y="2009503"/>
            <a:ext cx="9101183" cy="2971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t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dirty="0"/>
              <a:t>🤝 </a:t>
            </a:r>
            <a:r>
              <a:rPr lang="el-GR" b="1" i="1" dirty="0"/>
              <a:t>4. Πώς μπορεί να διατηρηθεί η εμπιστοσύνη ανάμεσα στους εταίρους;</a:t>
            </a:r>
            <a:endParaRPr lang="el-GR" i="1" dirty="0"/>
          </a:p>
          <a:p>
            <a:endParaRPr lang="en-US" sz="2600" dirty="0"/>
          </a:p>
          <a:p>
            <a:pPr marL="285750" indent="-285750"/>
            <a:r>
              <a:rPr lang="el-GR" sz="2400" dirty="0"/>
              <a:t>Μέσα από διαφάνεια, αμοιβαία ενημέρωση και λήψη αποφάσεων από κοινού.</a:t>
            </a:r>
            <a:endParaRPr lang="en-US" sz="2400" dirty="0"/>
          </a:p>
          <a:p>
            <a:pPr marL="285750" indent="-285750"/>
            <a:r>
              <a:rPr lang="el-GR" sz="2400" dirty="0"/>
              <a:t>Επαναβεβαίωση των δεσμεύσεων του κάθε φορέα.</a:t>
            </a:r>
            <a:endParaRPr lang="en-US" sz="2400" dirty="0"/>
          </a:p>
          <a:p>
            <a:pPr marL="285750" indent="-285750"/>
            <a:r>
              <a:rPr lang="el-GR" sz="2400" dirty="0"/>
              <a:t>Δημιουργία γραπτής συμφωνίας συνεργασίας (</a:t>
            </a:r>
            <a:r>
              <a:rPr lang="el-GR" sz="2400" dirty="0" err="1"/>
              <a:t>MoU</a:t>
            </a:r>
            <a:r>
              <a:rPr lang="el-GR" sz="2400" dirty="0"/>
              <a:t>).</a:t>
            </a:r>
            <a:endParaRPr lang="en-US" sz="2400" dirty="0"/>
          </a:p>
          <a:p>
            <a:pPr marL="285750" indent="-285750"/>
            <a:r>
              <a:rPr lang="el-GR" sz="2400" dirty="0"/>
              <a:t>Τακτικές συναντήσεις και ανατροφοδότηση.</a:t>
            </a:r>
          </a:p>
          <a:p>
            <a:pPr marL="114300" indent="0">
              <a:buNone/>
            </a:pP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40042994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091EDD6B-77AD-18A6-CEB4-629013183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F12640E-31D5-B7BE-5072-BCD1999EA901}"/>
              </a:ext>
            </a:extLst>
          </p:cNvPr>
          <p:cNvSpPr txBox="1"/>
          <p:nvPr/>
        </p:nvSpPr>
        <p:spPr>
          <a:xfrm>
            <a:off x="3004457" y="158522"/>
            <a:ext cx="86323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l-GR" sz="1400" dirty="0"/>
            </a:br>
            <a:endParaRPr lang="el-GR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6BB9375A-75FE-B045-0A77-B7C80EDC58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797629" y="358576"/>
            <a:ext cx="88392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l-GR" sz="3600" dirty="0"/>
              <a:t>❓ </a:t>
            </a:r>
            <a:r>
              <a:rPr lang="el-GR" sz="3600" b="1" dirty="0"/>
              <a:t>Ερωτήσεις &amp; Ενδεικτικές Απαντήσεις:</a:t>
            </a:r>
            <a:endParaRPr kumimoji="0" lang="el-GR" altLang="el-GR" sz="3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4CAA251-796F-CAA0-B0FC-2646F22B0EF1}"/>
              </a:ext>
            </a:extLst>
          </p:cNvPr>
          <p:cNvSpPr txBox="1">
            <a:spLocks/>
          </p:cNvSpPr>
          <p:nvPr/>
        </p:nvSpPr>
        <p:spPr>
          <a:xfrm>
            <a:off x="1645194" y="1716894"/>
            <a:ext cx="9259873" cy="432830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t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>
              <a:buNone/>
            </a:pPr>
            <a:r>
              <a:rPr lang="en-US" dirty="0"/>
              <a:t>🛠 </a:t>
            </a:r>
            <a:r>
              <a:rPr lang="el-GR" i="1" dirty="0"/>
              <a:t>. Ποια</a:t>
            </a:r>
            <a:r>
              <a:rPr lang="en-US" i="1" dirty="0"/>
              <a:t> </a:t>
            </a:r>
            <a:r>
              <a:rPr lang="el-GR" i="1" dirty="0"/>
              <a:t>εργαλεία συμμετοχής ή διαμεσολάβησης μπορούν να βοηθήσουν</a:t>
            </a:r>
            <a:endParaRPr lang="en-US" dirty="0"/>
          </a:p>
          <a:p>
            <a:pPr marL="285750" indent="-285750">
              <a:lnSpc>
                <a:spcPct val="150000"/>
              </a:lnSpc>
              <a:buFont typeface="Arial,Sans-Serif"/>
              <a:buChar char="•"/>
            </a:pPr>
            <a:r>
              <a:rPr lang="el-GR" dirty="0"/>
              <a:t>Κοινό εργαστήριο (</a:t>
            </a:r>
            <a:r>
              <a:rPr lang="el-GR" dirty="0" err="1"/>
              <a:t>co-design</a:t>
            </a:r>
            <a:r>
              <a:rPr lang="el-GR" dirty="0"/>
              <a:t>) για νέα χρήση του χώρου.</a:t>
            </a:r>
            <a:endParaRPr lang="en-US" dirty="0"/>
          </a:p>
          <a:p>
            <a:pPr marL="285750" indent="-285750">
              <a:lnSpc>
                <a:spcPct val="150000"/>
              </a:lnSpc>
              <a:buFont typeface="Arial,Sans-Serif"/>
              <a:buChar char="•"/>
            </a:pPr>
            <a:r>
              <a:rPr lang="el-GR" dirty="0"/>
              <a:t>Συντονιστής τρίτου μέρους (π.χ. </a:t>
            </a:r>
            <a:r>
              <a:rPr lang="el-GR" dirty="0" err="1"/>
              <a:t>facilitator</a:t>
            </a:r>
            <a:r>
              <a:rPr lang="el-GR" dirty="0"/>
              <a:t>).</a:t>
            </a:r>
            <a:endParaRPr lang="en-US" dirty="0"/>
          </a:p>
          <a:p>
            <a:pPr marL="285750" indent="-285750">
              <a:lnSpc>
                <a:spcPct val="150000"/>
              </a:lnSpc>
              <a:buFont typeface="Arial,Sans-Serif"/>
              <a:buChar char="•"/>
            </a:pPr>
            <a:r>
              <a:rPr lang="el-GR" dirty="0"/>
              <a:t>Ερωτηματολόγιο σε ωφελούμενους για τις ανάγκες τους.</a:t>
            </a:r>
            <a:endParaRPr lang="en-US" dirty="0"/>
          </a:p>
          <a:p>
            <a:pPr marL="285750" indent="-285750">
              <a:lnSpc>
                <a:spcPct val="150000"/>
              </a:lnSpc>
              <a:buFont typeface="Arial,Sans-Serif"/>
              <a:buChar char="•"/>
            </a:pPr>
            <a:r>
              <a:rPr lang="el-GR" dirty="0"/>
              <a:t>Δημιουργία κοινής επιτροπής παρακολούθησης της συνεργασίας.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8354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DF746EC9-A43D-674C-7F99-7141262DE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>
            <a:extLst>
              <a:ext uri="{FF2B5EF4-FFF2-40B4-BE49-F238E27FC236}">
                <a16:creationId xmlns:a16="http://schemas.microsoft.com/office/drawing/2014/main" id="{F982330C-F6BF-56B5-741F-03A16EE8B3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080658" y="471269"/>
            <a:ext cx="8704942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l-GR" sz="4000" b="1" dirty="0"/>
              <a:t>Συμπεράσματα</a:t>
            </a:r>
            <a:br>
              <a:rPr lang="el-GR" sz="4000" dirty="0"/>
            </a:br>
            <a:endParaRPr kumimoji="0" lang="el-GR" altLang="el-GR" sz="4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DC8DF85-3823-1BDA-9C61-9F3392730F62}"/>
              </a:ext>
            </a:extLst>
          </p:cNvPr>
          <p:cNvSpPr txBox="1">
            <a:spLocks/>
          </p:cNvSpPr>
          <p:nvPr/>
        </p:nvSpPr>
        <p:spPr>
          <a:xfrm>
            <a:off x="1000905" y="1952896"/>
            <a:ext cx="10190190" cy="409128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l-GR" dirty="0"/>
              <a:t>Η κοινωνική γεωργία δεν είναι μια απομονωμένη πράξη, αλλά κρίκος σε ένα κοινωνικό οικοσύστημα.</a:t>
            </a:r>
          </a:p>
          <a:p>
            <a:r>
              <a:rPr lang="el-GR" dirty="0"/>
              <a:t>Η επιτυχία της δεν εξαρτάται μόνο από το χωράφι, αλλά από:</a:t>
            </a:r>
          </a:p>
          <a:p>
            <a:pPr lvl="0"/>
            <a:r>
              <a:rPr lang="el-GR" dirty="0"/>
              <a:t>τη συνέργεια με φορείς,</a:t>
            </a:r>
          </a:p>
          <a:p>
            <a:pPr lvl="0"/>
            <a:r>
              <a:rPr lang="el-GR" dirty="0"/>
              <a:t>τη δικτύωση σε τοπικό και </a:t>
            </a:r>
            <a:r>
              <a:rPr lang="el-GR" dirty="0" err="1"/>
              <a:t>υπερτοπικό</a:t>
            </a:r>
            <a:r>
              <a:rPr lang="el-GR" dirty="0"/>
              <a:t> επίπεδο,</a:t>
            </a:r>
          </a:p>
          <a:p>
            <a:pPr lvl="0"/>
            <a:r>
              <a:rPr lang="el-GR" dirty="0"/>
              <a:t>τη συλλογική οικοδόμηση νοήματος και δράσης.</a:t>
            </a:r>
          </a:p>
          <a:p>
            <a:pPr lv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440140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2928</Words>
  <Application>Microsoft Office PowerPoint</Application>
  <PresentationFormat>Ευρεία οθόνη</PresentationFormat>
  <Paragraphs>414</Paragraphs>
  <Slides>37</Slides>
  <Notes>37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37</vt:i4>
      </vt:variant>
    </vt:vector>
  </HeadingPairs>
  <TitlesOfParts>
    <vt:vector size="38" baseType="lpstr">
      <vt:lpstr>Office Theme</vt:lpstr>
      <vt:lpstr>Παρουσίαση του PowerPoint</vt:lpstr>
      <vt:lpstr>ΜΑΘΗΜΑ 3  Δικτύωση και Συνεργασία με Ενδιαφερόμενους Φορείς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Costa Navarino – Στρατηγική Εμπλοκής Stakeholders</vt:lpstr>
      <vt:lpstr>Magna Grecia (Αρχαία Ολυμπία, Ηλεία – Δυτική Ελλάδα)</vt:lpstr>
      <vt:lpstr>Fattoria Solidale del Circeo (Λάτσιο, Ιταλία)</vt:lpstr>
      <vt:lpstr>Δίκτυα Coldiretti / Campagna Amica (Ιταλία)</vt:lpstr>
      <vt:lpstr>Mini Case Study: Terre de Liens (Γαλλία)</vt:lpstr>
      <vt:lpstr>Προκλήσεις και Κίνδυνοι </vt:lpstr>
      <vt:lpstr>SWOT Analysis</vt:lpstr>
      <vt:lpstr>Checklist: Είσαι Έτοιμος για Συνεργασία;</vt:lpstr>
      <vt:lpstr>🧠 Άσκηση Προβληματισμού: "Τι θα έκανες αν...;"</vt:lpstr>
      <vt:lpstr>🧠 Άσκηση Προβληματισμού: "Τι θα έκανες αν...;"</vt:lpstr>
      <vt:lpstr>❓ Ερωτήσεις &amp; Ενδεικτικές Απαντήσεις:</vt:lpstr>
      <vt:lpstr>❓ Ερωτήσεις &amp; Ενδεικτικές Απαντήσεις:</vt:lpstr>
      <vt:lpstr>❓ Ερωτήσεις &amp; Ενδεικτικές Απαντήσεις:</vt:lpstr>
      <vt:lpstr>❓ Ερωτήσεις &amp; Ενδεικτικές Απαντήσεις:</vt:lpstr>
      <vt:lpstr> ❓ Ερωτήσεις &amp; Ενδεικτικές Απαντήσεις::</vt:lpstr>
      <vt:lpstr>❓ Ερωτήσεις &amp; Ενδεικτικές Απαντήσεις:</vt:lpstr>
      <vt:lpstr>Συμπεράσματα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Tele Icce</dc:creator>
  <cp:lastModifiedBy>Tmima Mitroou</cp:lastModifiedBy>
  <cp:revision>17</cp:revision>
  <dcterms:modified xsi:type="dcterms:W3CDTF">2025-12-19T08:33:44Z</dcterms:modified>
</cp:coreProperties>
</file>