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3"/>
  </p:notesMasterIdLst>
  <p:sldIdLst>
    <p:sldId id="256" r:id="rId2"/>
    <p:sldId id="257" r:id="rId3"/>
    <p:sldId id="260" r:id="rId4"/>
    <p:sldId id="266" r:id="rId5"/>
    <p:sldId id="313" r:id="rId6"/>
    <p:sldId id="314" r:id="rId7"/>
    <p:sldId id="315" r:id="rId8"/>
    <p:sldId id="265" r:id="rId9"/>
    <p:sldId id="268" r:id="rId10"/>
    <p:sldId id="269" r:id="rId11"/>
    <p:sldId id="289" r:id="rId12"/>
    <p:sldId id="284" r:id="rId13"/>
    <p:sldId id="262" r:id="rId14"/>
    <p:sldId id="263" r:id="rId15"/>
    <p:sldId id="264" r:id="rId16"/>
    <p:sldId id="271" r:id="rId17"/>
    <p:sldId id="272" r:id="rId18"/>
    <p:sldId id="273" r:id="rId19"/>
    <p:sldId id="274" r:id="rId20"/>
    <p:sldId id="275" r:id="rId21"/>
    <p:sldId id="270" r:id="rId22"/>
    <p:sldId id="261" r:id="rId23"/>
    <p:sldId id="258" r:id="rId24"/>
    <p:sldId id="259" r:id="rId25"/>
    <p:sldId id="276" r:id="rId26"/>
    <p:sldId id="277" r:id="rId27"/>
    <p:sldId id="316" r:id="rId28"/>
    <p:sldId id="317" r:id="rId29"/>
    <p:sldId id="280" r:id="rId30"/>
    <p:sldId id="281" r:id="rId31"/>
    <p:sldId id="282" r:id="rId32"/>
    <p:sldId id="283" r:id="rId33"/>
    <p:sldId id="294" r:id="rId34"/>
    <p:sldId id="295" r:id="rId35"/>
    <p:sldId id="296" r:id="rId36"/>
    <p:sldId id="297" r:id="rId37"/>
    <p:sldId id="298" r:id="rId38"/>
    <p:sldId id="299" r:id="rId39"/>
    <p:sldId id="300" r:id="rId40"/>
    <p:sldId id="301" r:id="rId41"/>
    <p:sldId id="302" r:id="rId42"/>
    <p:sldId id="303" r:id="rId43"/>
    <p:sldId id="305" r:id="rId44"/>
    <p:sldId id="304" r:id="rId45"/>
    <p:sldId id="293" r:id="rId46"/>
    <p:sldId id="308" r:id="rId47"/>
    <p:sldId id="309" r:id="rId48"/>
    <p:sldId id="310" r:id="rId49"/>
    <p:sldId id="311" r:id="rId50"/>
    <p:sldId id="312" r:id="rId51"/>
    <p:sldId id="291"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8771387378488059E-5"/>
          <c:y val="9.8778439560589501E-2"/>
          <c:w val="0.96562499999999996"/>
          <c:h val="0.68627616349186982"/>
        </c:manualLayout>
      </c:layout>
      <c:pie3DChart>
        <c:varyColors val="1"/>
        <c:ser>
          <c:idx val="0"/>
          <c:order val="0"/>
          <c:tx>
            <c:strRef>
              <c:f>Foglio1!$B$1</c:f>
              <c:strCache>
                <c:ptCount val="1"/>
                <c:pt idx="0">
                  <c:v>Numero</c:v>
                </c:pt>
              </c:strCache>
            </c:strRef>
          </c:tx>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5D21-454C-88A2-18DAA57C4BA8}"/>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CB06-4FA1-A280-EE88DB202C26}"/>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5D21-454C-88A2-18DAA57C4BA8}"/>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5D21-454C-88A2-18DAA57C4BA8}"/>
              </c:ext>
            </c:extLst>
          </c:dPt>
          <c:dPt>
            <c:idx val="4"/>
            <c:bubble3D val="0"/>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D-CB06-4FA1-A280-EE88DB202C26}"/>
              </c:ext>
            </c:extLst>
          </c:dPt>
          <c:dPt>
            <c:idx val="5"/>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CB06-4FA1-A280-EE88DB202C26}"/>
              </c:ext>
            </c:extLst>
          </c:dPt>
          <c:dPt>
            <c:idx val="6"/>
            <c:bubble3D val="0"/>
            <c:spPr>
              <a:gradFill rotWithShape="1">
                <a:gsLst>
                  <a:gs pos="0">
                    <a:schemeClr val="accent1">
                      <a:lumMod val="60000"/>
                      <a:tint val="100000"/>
                      <a:shade val="100000"/>
                      <a:satMod val="130000"/>
                    </a:schemeClr>
                  </a:gs>
                  <a:gs pos="100000">
                    <a:schemeClr val="accent1">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6-CB06-4FA1-A280-EE88DB202C26}"/>
              </c:ext>
            </c:extLst>
          </c:dPt>
          <c:dPt>
            <c:idx val="7"/>
            <c:bubble3D val="0"/>
            <c:spPr>
              <a:gradFill rotWithShape="1">
                <a:gsLst>
                  <a:gs pos="0">
                    <a:schemeClr val="accent2">
                      <a:lumMod val="60000"/>
                      <a:tint val="100000"/>
                      <a:shade val="100000"/>
                      <a:satMod val="130000"/>
                    </a:schemeClr>
                  </a:gs>
                  <a:gs pos="100000">
                    <a:schemeClr val="accent2">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CB06-4FA1-A280-EE88DB202C26}"/>
              </c:ext>
            </c:extLst>
          </c:dPt>
          <c:dPt>
            <c:idx val="8"/>
            <c:bubble3D val="0"/>
            <c:spPr>
              <a:gradFill rotWithShape="1">
                <a:gsLst>
                  <a:gs pos="0">
                    <a:schemeClr val="accent3">
                      <a:lumMod val="60000"/>
                      <a:tint val="100000"/>
                      <a:shade val="100000"/>
                      <a:satMod val="130000"/>
                    </a:schemeClr>
                  </a:gs>
                  <a:gs pos="100000">
                    <a:schemeClr val="accent3">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1-5D21-454C-88A2-18DAA57C4BA8}"/>
              </c:ext>
            </c:extLst>
          </c:dPt>
          <c:dPt>
            <c:idx val="9"/>
            <c:bubble3D val="0"/>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3-5D21-454C-88A2-18DAA57C4BA8}"/>
              </c:ext>
            </c:extLst>
          </c:dPt>
          <c:dPt>
            <c:idx val="10"/>
            <c:bubble3D val="0"/>
            <c:spPr>
              <a:gradFill rotWithShape="1">
                <a:gsLst>
                  <a:gs pos="0">
                    <a:schemeClr val="accent5">
                      <a:lumMod val="60000"/>
                      <a:tint val="100000"/>
                      <a:shade val="100000"/>
                      <a:satMod val="130000"/>
                    </a:schemeClr>
                  </a:gs>
                  <a:gs pos="100000">
                    <a:schemeClr val="accent5">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5-5D21-454C-88A2-18DAA57C4BA8}"/>
              </c:ext>
            </c:extLst>
          </c:dPt>
          <c:dPt>
            <c:idx val="11"/>
            <c:bubble3D val="0"/>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7-5D21-454C-88A2-18DAA57C4BA8}"/>
              </c:ext>
            </c:extLst>
          </c:dPt>
          <c:dPt>
            <c:idx val="12"/>
            <c:bubble3D val="0"/>
            <c:spPr>
              <a:gradFill rotWithShape="1">
                <a:gsLst>
                  <a:gs pos="0">
                    <a:schemeClr val="accent1">
                      <a:lumMod val="80000"/>
                      <a:lumOff val="20000"/>
                      <a:tint val="100000"/>
                      <a:shade val="100000"/>
                      <a:satMod val="130000"/>
                    </a:schemeClr>
                  </a:gs>
                  <a:gs pos="100000">
                    <a:schemeClr val="accent1">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CB06-4FA1-A280-EE88DB202C26}"/>
              </c:ext>
            </c:extLst>
          </c:dPt>
          <c:dPt>
            <c:idx val="13"/>
            <c:bubble3D val="0"/>
            <c:spPr>
              <a:gradFill rotWithShape="1">
                <a:gsLst>
                  <a:gs pos="0">
                    <a:schemeClr val="accent2">
                      <a:lumMod val="80000"/>
                      <a:lumOff val="20000"/>
                      <a:tint val="100000"/>
                      <a:shade val="100000"/>
                      <a:satMod val="130000"/>
                    </a:schemeClr>
                  </a:gs>
                  <a:gs pos="100000">
                    <a:schemeClr val="accent2">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C-CB06-4FA1-A280-EE88DB202C26}"/>
              </c:ext>
            </c:extLst>
          </c:dPt>
          <c:dPt>
            <c:idx val="14"/>
            <c:bubble3D val="0"/>
            <c:spPr>
              <a:gradFill rotWithShape="1">
                <a:gsLst>
                  <a:gs pos="0">
                    <a:schemeClr val="accent3">
                      <a:lumMod val="80000"/>
                      <a:lumOff val="20000"/>
                      <a:tint val="100000"/>
                      <a:shade val="100000"/>
                      <a:satMod val="130000"/>
                    </a:schemeClr>
                  </a:gs>
                  <a:gs pos="100000">
                    <a:schemeClr val="accent3">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A-CB06-4FA1-A280-EE88DB202C26}"/>
              </c:ext>
            </c:extLst>
          </c:dPt>
          <c:dLbls>
            <c:dLbl>
              <c:idx val="1"/>
              <c:layout>
                <c:manualLayout>
                  <c:x val="2.5475775041181419E-2"/>
                  <c:y val="-5.334887511717414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B06-4FA1-A280-EE88DB202C2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D-CB06-4FA1-A280-EE88DB202C26}"/>
                </c:ext>
              </c:extLst>
            </c:dLbl>
            <c:dLbl>
              <c:idx val="5"/>
              <c:layout>
                <c:manualLayout>
                  <c:x val="5.3682894928307519E-3"/>
                  <c:y val="-3.0446070898590611E-3"/>
                </c:manualLayout>
              </c:layout>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dk1">
                          <a:lumMod val="65000"/>
                          <a:lumOff val="35000"/>
                        </a:schemeClr>
                      </a:solidFill>
                      <a:latin typeface="+mn-lt"/>
                      <a:ea typeface="+mn-ea"/>
                      <a:cs typeface="+mn-cs"/>
                    </a:defRPr>
                  </a:pPr>
                  <a:endParaRPr lang="it-IT"/>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CB06-4FA1-A280-EE88DB202C26}"/>
                </c:ext>
              </c:extLst>
            </c:dLbl>
            <c:dLbl>
              <c:idx val="6"/>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lumMod val="85000"/>
                        </a:schemeClr>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6-CB06-4FA1-A280-EE88DB202C26}"/>
                </c:ext>
              </c:extLst>
            </c:dLbl>
            <c:dLbl>
              <c:idx val="7"/>
              <c:layout>
                <c:manualLayout>
                  <c:x val="0.13217414326079011"/>
                  <c:y val="-0.19979097960596118"/>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F8096AB3-415C-42CD-942E-390270241604}" type="CATEGORYNAME">
                      <a:rPr lang="en-US" b="1"/>
                      <a:pPr>
                        <a:defRPr>
                          <a:solidFill>
                            <a:schemeClr val="tx1"/>
                          </a:solidFill>
                        </a:defRPr>
                      </a:pPr>
                      <a:t>[ΟΝΟΜΑ ΚΑΤΗΓΟΡΙΑΣ]</a:t>
                    </a:fld>
                    <a:r>
                      <a:rPr lang="en-US" b="1" baseline="0" dirty="0"/>
                      <a:t>; </a:t>
                    </a:r>
                    <a:fld id="{30E100D3-86F0-4590-BB93-E418BBA4C502}" type="VALUE">
                      <a:rPr lang="en-US" b="1" baseline="0"/>
                      <a:pPr>
                        <a:defRPr>
                          <a:solidFill>
                            <a:schemeClr val="tx1"/>
                          </a:solidFill>
                        </a:defRPr>
                      </a:pPr>
                      <a:t>[ΤΙΜΗ]</a:t>
                    </a:fld>
                    <a:r>
                      <a:rPr lang="en-US" b="1" baseline="0" dirty="0"/>
                      <a:t>; </a:t>
                    </a:r>
                    <a:fld id="{BB6BC2F4-45D6-4D3D-985E-AF1D39E32687}" type="PERCENTAGE">
                      <a:rPr lang="en-US" b="1" baseline="0"/>
                      <a:pPr>
                        <a:defRPr>
                          <a:solidFill>
                            <a:schemeClr val="tx1"/>
                          </a:solidFill>
                        </a:defRPr>
                      </a:pPr>
                      <a:t>[ΠΟΣΟΣΤΟ]</a:t>
                    </a:fld>
                    <a:endParaRPr lang="en-US" b="1" baseline="0" dirty="0"/>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B06-4FA1-A280-EE88DB202C26}"/>
                </c:ext>
              </c:extLst>
            </c:dLbl>
            <c:dLbl>
              <c:idx val="12"/>
              <c:layout>
                <c:manualLayout>
                  <c:x val="1.7415127758939906E-2"/>
                  <c:y val="-0.1092753063695415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B06-4FA1-A280-EE88DB202C26}"/>
                </c:ext>
              </c:extLst>
            </c:dLbl>
            <c:dLbl>
              <c:idx val="13"/>
              <c:layout>
                <c:manualLayout>
                  <c:x val="-6.7103618660385627E-3"/>
                  <c:y val="-1.2213189621485817E-2"/>
                </c:manualLayout>
              </c:layout>
              <c:showLegendKey val="0"/>
              <c:showVal val="1"/>
              <c:showCatName val="1"/>
              <c:showSerName val="0"/>
              <c:showPercent val="1"/>
              <c:showBubbleSize val="0"/>
              <c:extLst>
                <c:ext xmlns:c15="http://schemas.microsoft.com/office/drawing/2012/chart" uri="{CE6537A1-D6FC-4f65-9D91-7224C49458BB}">
                  <c15:layout>
                    <c:manualLayout>
                      <c:w val="0.1788311437299277"/>
                      <c:h val="9.3621668013166126E-2"/>
                    </c:manualLayout>
                  </c15:layout>
                </c:ext>
                <c:ext xmlns:c16="http://schemas.microsoft.com/office/drawing/2014/chart" uri="{C3380CC4-5D6E-409C-BE32-E72D297353CC}">
                  <c16:uniqueId val="{0000000C-CB06-4FA1-A280-EE88DB202C26}"/>
                </c:ext>
              </c:extLst>
            </c:dLbl>
            <c:dLbl>
              <c:idx val="1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A-CB06-4FA1-A280-EE88DB202C2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it-IT"/>
              </a:p>
            </c:txPr>
            <c:showLegendKey val="0"/>
            <c:showVal val="1"/>
            <c:showCatName val="1"/>
            <c:showSerName val="0"/>
            <c:showPercent val="1"/>
            <c:showBubbleSize val="0"/>
            <c:showLeaderLines val="0"/>
            <c:extLst>
              <c:ext xmlns:c15="http://schemas.microsoft.com/office/drawing/2012/chart" uri="{CE6537A1-D6FC-4f65-9D91-7224C49458BB}"/>
            </c:extLst>
          </c:dLbls>
          <c:cat>
            <c:strRef>
              <c:f>Foglio1!$A$2:$A$16</c:f>
              <c:strCache>
                <c:ptCount val="15"/>
                <c:pt idx="0">
                  <c:v>Calabria</c:v>
                </c:pt>
                <c:pt idx="1">
                  <c:v>Campania</c:v>
                </c:pt>
                <c:pt idx="2">
                  <c:v>Emilia Romagna</c:v>
                </c:pt>
                <c:pt idx="3">
                  <c:v>Friuli Venezia Giulia</c:v>
                </c:pt>
                <c:pt idx="4">
                  <c:v>Lazio</c:v>
                </c:pt>
                <c:pt idx="5">
                  <c:v>Lombardia</c:v>
                </c:pt>
                <c:pt idx="6">
                  <c:v>Marche</c:v>
                </c:pt>
                <c:pt idx="7">
                  <c:v>Piemonte</c:v>
                </c:pt>
                <c:pt idx="8">
                  <c:v>Puglia</c:v>
                </c:pt>
                <c:pt idx="9">
                  <c:v>Sardegna</c:v>
                </c:pt>
                <c:pt idx="10">
                  <c:v>Sicilia</c:v>
                </c:pt>
                <c:pt idx="11">
                  <c:v>Toscana</c:v>
                </c:pt>
                <c:pt idx="12">
                  <c:v>Trentino Alto Adige</c:v>
                </c:pt>
                <c:pt idx="13">
                  <c:v>Umbria</c:v>
                </c:pt>
                <c:pt idx="14">
                  <c:v>Veneto</c:v>
                </c:pt>
              </c:strCache>
            </c:strRef>
          </c:cat>
          <c:val>
            <c:numRef>
              <c:f>Foglio1!$B$2:$B$16</c:f>
              <c:numCache>
                <c:formatCode>General</c:formatCode>
                <c:ptCount val="15"/>
                <c:pt idx="0">
                  <c:v>1</c:v>
                </c:pt>
                <c:pt idx="1">
                  <c:v>4</c:v>
                </c:pt>
                <c:pt idx="2">
                  <c:v>3</c:v>
                </c:pt>
                <c:pt idx="3">
                  <c:v>2</c:v>
                </c:pt>
                <c:pt idx="4">
                  <c:v>10</c:v>
                </c:pt>
                <c:pt idx="5">
                  <c:v>13</c:v>
                </c:pt>
                <c:pt idx="6">
                  <c:v>9</c:v>
                </c:pt>
                <c:pt idx="7">
                  <c:v>11</c:v>
                </c:pt>
                <c:pt idx="8">
                  <c:v>1</c:v>
                </c:pt>
                <c:pt idx="9">
                  <c:v>1</c:v>
                </c:pt>
                <c:pt idx="10">
                  <c:v>3</c:v>
                </c:pt>
                <c:pt idx="11">
                  <c:v>3</c:v>
                </c:pt>
                <c:pt idx="12">
                  <c:v>1</c:v>
                </c:pt>
                <c:pt idx="13">
                  <c:v>1</c:v>
                </c:pt>
                <c:pt idx="14">
                  <c:v>10</c:v>
                </c:pt>
              </c:numCache>
            </c:numRef>
          </c:val>
          <c:extLst>
            <c:ext xmlns:c16="http://schemas.microsoft.com/office/drawing/2014/chart" uri="{C3380CC4-5D6E-409C-BE32-E72D297353CC}">
              <c16:uniqueId val="{00000000-CB06-4FA1-A280-EE88DB202C26}"/>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07F13CF-F76A-DD93-F6BA-5CF660C8FDD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C79728A7-7AA5-FECC-C6A5-72051DAF65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70B6524-D216-D3CF-6FA4-CFDAD1F20B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073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0BFD83C-7339-0F81-5443-308D624CDAD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0EA269D-1A25-C12C-0153-9ABD2492B5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756096-DA07-0001-C934-CEBAEE46D1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6579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0E18F1B-18C1-E435-6F09-18FC4E7F28B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95040F4-D4E3-38D4-FF89-881B60620B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5904AE5-6E5D-82C5-BBD8-5AF6DAC973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3742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F5EEC44-DFEA-299A-8911-FB62059DDA8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D8DB27F-4880-5DAF-79CB-C3639C9BAA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E3A8508F-5716-94C5-24A0-CB70543AE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221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D5BEB2F-54B8-5FEC-1607-0F549ECD8E5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0BC3612-DD07-B0C3-B7FA-B625154C17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1684663-3868-17B2-6965-E1F528DA3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290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9399B05-2801-F911-0326-C54D3712EEB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664B53C-F334-BFDD-90CE-0A40F574A3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28CAD6B-1D69-46F2-4717-D1FDB6CC7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03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11D6E1D-46B1-283A-6B05-C9634B5A9E6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565C85C-F398-3A7B-CFC6-A16AB40EF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7E59B77-8B99-5E7D-3FE8-2AFD9E2CFD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245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2155D4D-A439-2580-36E5-883CDF5C285D}"/>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FE7319C-844E-200A-F727-01EC6E3A8D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AE09ED2-9845-0E90-B473-182AAECD64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6975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2B67315-780B-A3CC-9A9C-61B1EA288326}"/>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07FA417-95AC-1BF8-4428-D15082D961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6DF026E-F2C6-8570-E166-83762A362C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422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653120FD-55B4-1C36-1A31-5CF007866A6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35D39AD-D450-7F17-2324-3883AD3DB1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E011523-7C42-F239-4E69-DE09D3F442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7036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24238F4-EA0B-FD62-D3A1-D5E846BB7A6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AF3E8C2-814B-559E-8998-C875337F6D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D23392B-5A89-236A-87A4-241D091F20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1331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518E280-128F-67F6-272D-F105FF78352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F905249-87AE-678B-8E53-D94C6B36E8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D62E924-63E8-36EF-A298-2C9900032D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4758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781C091-3701-BA13-37DA-6DFFBD22196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40B900F-3B9B-3AFE-F47F-32981561E2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7AC9AE2-8466-A1F9-C13F-DE9FD9978C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6010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00E50DC-08B8-3B47-E23A-C0D85436720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520899D-2F27-C9E9-0A4F-B5C2739981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E7F9BFF-2876-7AEF-8CE3-4E3FE15142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086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CC1BA90-9345-C36E-C54A-6F8D68DD62D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2877E94-F33E-0B6E-81A8-2BE2F52B3B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77DABDA-A575-A38C-30DD-F21D199B0D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8399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A3DC92A-D8A8-4D02-C615-C9023FE7FF4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930BA50-1AA8-AF20-2E38-B661C03540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8048951-1F37-AA18-184D-FA9314CE7D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675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246445F5-C6CF-CCDE-57D1-8703A0F6061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1EFFAAB-870D-5120-325E-88358B6F9B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55AC6169-1DB0-AFC2-621B-055C7E43EC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12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FE22D8B-931E-CC2B-7B87-A3624DC67100}"/>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677C88F-ECA2-9ADD-2880-82EB0329B2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C5880495-DA9E-50EA-8272-AFEC4AB528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351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B6FB281-B8D2-8865-5F38-0F440049940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B748300-C6C0-72D8-3F99-A3EE53F362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8EC145A-7830-5BE5-6366-2B4B50DBC5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458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016C1BB-7857-AA07-1917-E5E82BE0172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762BB92-78CB-AFB5-C6F0-5780274D46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8D35268-3513-0F15-DDCD-17DF9EF22E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160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CE9F784-EEAF-A7F5-1E87-F7848FDAC16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B007590-06A0-50D4-CBA9-DDAEA049EB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C1CA1E2B-C5D2-1C5A-BE17-29F7DE081B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6637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519F7DB-7679-5F1D-250B-9881A571837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2105CC34-3B0A-E641-C3AC-F8A1C3A8B2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55E712E4-653B-0963-8B73-8B975D0CF8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220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1353D29-3AD3-8FD9-15D9-85B43FB921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9F46D9B-C6E9-212E-C240-8CFF6CAA2A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EF476035-6997-995A-CFBC-92D4A2C46B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098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AA4CC00-FFE6-3F8B-42C1-12B631FFB164}"/>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2E6F53A-4FDE-2E0E-CA87-A8589EBB76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AA4E4C3-54F4-F2DD-93AC-67E3857319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3783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83D7B3F-5AF1-53A3-4F72-F8A67FCE107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3B4A0EEC-2D13-8C38-37D9-343042D8C4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EE29DBD-A955-5BE5-2FD9-2FAA773E80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8832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22FA4FC-58A2-89C4-1573-0686AFCCC3F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A9147CC-BBAD-1C7E-45AB-8ED435EDD5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DE7FF8D-B8A7-6E58-CDC2-595E9171F3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774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EB20E6B-B60A-B35B-96A8-1EF5B3F6CAF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882CB97-F634-0413-61F2-63909C9D61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6556DD-7AA6-7E26-F16C-A4E2D68D2D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221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EB20E6B-B60A-B35B-96A8-1EF5B3F6CAF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882CB97-F634-0413-61F2-63909C9D61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6556DD-7AA6-7E26-F16C-A4E2D68D2D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427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E6CEBC4-8FBF-D906-75DB-4C239459729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9C4A7E3-50CA-DDC3-8B81-82EF0CD974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33AC898-B143-6DA2-6940-B9D2E5E460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557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6EA204A-E955-FF10-2472-1305C6ED6C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8290603-30A3-6B36-9840-A6FC409C09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E9D37E3-8BAB-4BC1-BAFE-3077CDF41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339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5D1A4E2-A1A8-D1C6-F12E-D7EB93B1AB9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AF4EBC3-7EA7-633A-358F-43C5C0AA12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D47466F-47B1-C0C5-92A6-B7C369B34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8606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6C8200E-E25D-44AB-DE18-25BA988657A9}"/>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A015F4F-83A4-1625-2CB6-20D6DF73B3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25A3006-EF11-BB40-FA39-767F2C19C4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6574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B3E858F-2F34-CA61-A6E5-A60CE1A05F3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2C690FA4-C236-4D8E-869C-C693E12F7E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9BC5CCD-5065-CE5F-5FA4-F70EC0FF30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486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19ADFFC-2D4B-17FE-5EE0-8FE49393D1A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682257B-CC30-31A6-607B-919F03E10A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999B7CF-96B9-CA58-908F-9A854A8874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51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09BE4A9-E002-C11F-B859-552867F994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8BC90B2-D13F-664C-D090-C8A3565F15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26F078F-D9FD-0EB2-14CB-9F6D8EEFB1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93709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0954653-F601-A811-F529-A1B4148FCFB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C92DCA3E-448E-C83D-F5C9-30BCD76C20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FE659AA-3FBE-374D-8348-8FFF5B08C3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7232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B44A955-EAA0-F506-D740-ADA5F676920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7947278-0E7A-BED4-6169-1DE89B9344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222D206-0306-8136-B695-95092503DB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6244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0B0AB46-B3CD-B000-9975-FB973EC018B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C63A75D-FD76-C0B4-23BF-9A6961E8B5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865388D-FDCB-9D91-FC8E-3E8EDF6DD2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9730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DD63276-E88E-3C37-F732-4A3D94965D6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CBABFAE-A47A-A4CC-3538-8EBC38568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7B63D06-4130-A0AE-2388-A3360A49D2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28836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AF69CD4-2C24-A76D-9933-C7407FCB17D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7B78C0EF-2012-0DFC-11BB-68BD29FB11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4B36FCBA-FC4C-6E81-08FB-8428DF9538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22306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76F700D-F443-DED8-CA40-CC44BFB5756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1A5138A-93FF-4344-1700-0C3A54A908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5398742-482B-8858-7462-946BCEC668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58356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F56912F-8A95-D10A-4D74-943D5F390B46}"/>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7AE177E-5FCD-EB06-9FD5-D82214D73F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541FBB7-4C40-AF54-987C-C12862FD02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0655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119F436-38B7-B5FF-B98D-ECE00F949B2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885E9E0-2327-7C8E-4EAF-26CB0BD4A6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9677CFB-4FB5-9D96-CED6-3585AD7C71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2927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BB14A14-0FB7-00C7-ECB3-20F680444BD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846D4DE-3BDF-9DF8-0043-45EB1828FB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60AF3C7-812A-4DD2-44CD-92A973672A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1831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F490D74-C9F6-AE51-F3F7-0DC75CAA8E3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E71B96D-99CC-162B-990D-B2FEC42083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3D91DAB-F3F7-CA54-6579-33B9259024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724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D2AC97C-BA76-FD7E-199D-5274E36CE764}"/>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C104D05-DEF4-68E6-9935-62F1F003C8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B0FE8DC-FBA5-39FF-6EBC-1903473014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91170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A178A38-7C12-7B64-AA30-88B351CCF2F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3CFE5F2-B267-C5B3-2843-B90E4C65AB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2D29DFD-94CE-868D-D067-C95A94A38B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2545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86D5AC6-F362-532B-D6CE-5059DBA9C65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2AA1620-9354-1FDF-9E4A-053F01B89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2BB4C36-8919-A668-FECE-3B3DB2F8C3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8604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2.jpeg"/><Relationship Id="rId2" Type="http://schemas.openxmlformats.org/officeDocument/2006/relationships/slideLayout" Target="../slideLayouts/slideLayout3.xml"/><Relationship Id="rId1" Type="http://schemas.openxmlformats.org/officeDocument/2006/relationships/video" Target="https://www.youtube.com/embed/OuOQ4v7xypU?feature=oembed" TargetMode="External"/><Relationship Id="rId6" Type="http://schemas.openxmlformats.org/officeDocument/2006/relationships/hyperlink" Target="https://www.ilcavalloadondoloagrinido.it/" TargetMode="External"/><Relationship Id="rId5" Type="http://schemas.openxmlformats.org/officeDocument/2006/relationships/hyperlink" Target="https://youtu.be/OuOQ4v7xypU" TargetMode="Externa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www.cascinatorrione.it/agrinido-e-fattoria-didattic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hyperlink" Target="https://www.facebook.com/LaPiemontesina"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hyperlink" Target="https://www.madagaschool.it/"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r>
              <a:rPr lang="el-GR" dirty="0"/>
              <a:t> </a:t>
            </a:r>
            <a:r>
              <a:rPr lang="el-GR" b="1" dirty="0"/>
              <a:t>«Δραστηριότητες Κοινωνικής Γεωργίας για τις Τοπικές Κοινότητες»</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CEFB074-693F-75AA-F1A8-F27D523D26E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31A49DF-CD1D-76A0-79F2-C42BECB3F986}"/>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GR" dirty="0"/>
              <a:t>Ενότητες</a:t>
            </a:r>
            <a:endParaRPr lang="en-GB" noProof="0" dirty="0"/>
          </a:p>
        </p:txBody>
      </p:sp>
      <p:sp>
        <p:nvSpPr>
          <p:cNvPr id="95" name="Google Shape;95;p15">
            <a:extLst>
              <a:ext uri="{FF2B5EF4-FFF2-40B4-BE49-F238E27FC236}">
                <a16:creationId xmlns:a16="http://schemas.microsoft.com/office/drawing/2014/main" id="{26106CE5-4D1C-F4D4-3283-84243545DFEB}"/>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r>
              <a:rPr lang="el-GR" sz="3200" b="1" dirty="0"/>
              <a:t>Κοινωνική Γεωργία: Ορισμός και Δραστηριότητες</a:t>
            </a:r>
          </a:p>
          <a:p>
            <a:r>
              <a:rPr lang="el-GR" sz="3200" b="1" dirty="0"/>
              <a:t>Οφέλη της Κοινωνικής Γεωργίας για τις Κοινότητες</a:t>
            </a:r>
          </a:p>
          <a:p>
            <a:r>
              <a:rPr lang="el-GR" sz="3200" b="1" dirty="0"/>
              <a:t>Δραστηριότητες και Υπηρεσίες για τις Τοπικές Κοινότητες</a:t>
            </a:r>
          </a:p>
          <a:p>
            <a:r>
              <a:rPr lang="el-GR" sz="3200" b="1" dirty="0"/>
              <a:t>Παραδείγματα Υπηρεσιών για τις Τοπικές Κοινότητες</a:t>
            </a:r>
          </a:p>
          <a:p>
            <a:r>
              <a:rPr lang="el-GR" sz="3200" b="1" dirty="0"/>
              <a:t>Εκπαιδευτικές Υπηρεσίες για την Πρώιμη Παιδική Ηλικία</a:t>
            </a:r>
          </a:p>
          <a:p>
            <a:r>
              <a:rPr lang="el-GR" sz="3200" b="1" dirty="0" err="1"/>
              <a:t>Αγρο</a:t>
            </a:r>
            <a:r>
              <a:rPr lang="el-GR" sz="3200" b="1" dirty="0"/>
              <a:t>-βρεφονηπιακός Σταθμός (</a:t>
            </a:r>
            <a:r>
              <a:rPr lang="el-GR" sz="3200" b="1" dirty="0" err="1"/>
              <a:t>Agri-nursery</a:t>
            </a:r>
            <a:r>
              <a:rPr lang="el-GR" sz="3200" b="1" dirty="0"/>
              <a:t>)</a:t>
            </a:r>
          </a:p>
          <a:p>
            <a:r>
              <a:rPr lang="el-GR" sz="3200" b="1" dirty="0" err="1"/>
              <a:t>Αγρο-προσχολείο</a:t>
            </a:r>
            <a:r>
              <a:rPr lang="el-GR" sz="3200" b="1" dirty="0"/>
              <a:t> (</a:t>
            </a:r>
            <a:r>
              <a:rPr lang="el-GR" sz="3200" b="1" dirty="0" err="1"/>
              <a:t>Agri-preschool</a:t>
            </a:r>
            <a:r>
              <a:rPr lang="el-GR" sz="3200" b="1" dirty="0"/>
              <a:t>)</a:t>
            </a:r>
          </a:p>
          <a:p>
            <a:r>
              <a:rPr lang="el-GR" sz="3200" b="1" dirty="0"/>
              <a:t>Κοινωνικές και Φροντίδας Υπηρεσίες</a:t>
            </a:r>
          </a:p>
          <a:p>
            <a:r>
              <a:rPr lang="el-GR" sz="3200" b="1" dirty="0"/>
              <a:t>Κέντρα Ημερήσιας Φροντίδας</a:t>
            </a:r>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405654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068F5E7-CE8D-5B87-8F02-F5C37A4B3422}"/>
            </a:ext>
          </a:extLst>
        </p:cNvPr>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F4144580-6B0A-8984-FCB5-89F99FB0CE9F}"/>
              </a:ext>
            </a:extLst>
          </p:cNvPr>
          <p:cNvSpPr/>
          <p:nvPr/>
        </p:nvSpPr>
        <p:spPr>
          <a:xfrm>
            <a:off x="838200" y="1505585"/>
            <a:ext cx="9368790" cy="1523365"/>
          </a:xfrm>
          <a:prstGeom prst="round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7F64EC1D-3AA7-2B7B-CD67-8F022114C7C7}"/>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Social farming</a:t>
            </a:r>
          </a:p>
        </p:txBody>
      </p:sp>
      <p:sp>
        <p:nvSpPr>
          <p:cNvPr id="95" name="Google Shape;95;p15">
            <a:extLst>
              <a:ext uri="{FF2B5EF4-FFF2-40B4-BE49-F238E27FC236}">
                <a16:creationId xmlns:a16="http://schemas.microsoft.com/office/drawing/2014/main" id="{8BA8F696-2042-4EFA-5973-212F00FE7523}"/>
              </a:ext>
            </a:extLst>
          </p:cNvPr>
          <p:cNvSpPr txBox="1">
            <a:spLocks noGrp="1"/>
          </p:cNvSpPr>
          <p:nvPr>
            <p:ph type="body" idx="1"/>
          </p:nvPr>
        </p:nvSpPr>
        <p:spPr>
          <a:xfrm>
            <a:off x="838200" y="1585595"/>
            <a:ext cx="10637520" cy="4186555"/>
          </a:xfrm>
          <a:prstGeom prst="rect">
            <a:avLst/>
          </a:prstGeom>
          <a:noFill/>
          <a:ln>
            <a:noFill/>
          </a:ln>
        </p:spPr>
        <p:txBody>
          <a:bodyPr spcFirstLastPara="1" wrap="square" lIns="91425" tIns="45700" rIns="91425" bIns="45700" anchor="t" anchorCtr="0">
            <a:normAutofit fontScale="92500" lnSpcReduction="20000"/>
          </a:bodyPr>
          <a:lstStyle/>
          <a:p>
            <a:pPr marL="228600" lvl="0" indent="-50800" algn="l" rtl="0">
              <a:lnSpc>
                <a:spcPct val="90000"/>
              </a:lnSpc>
              <a:spcBef>
                <a:spcPts val="0"/>
              </a:spcBef>
              <a:spcAft>
                <a:spcPts val="0"/>
              </a:spcAft>
              <a:buClr>
                <a:schemeClr val="dk1"/>
              </a:buClr>
              <a:buSzPts val="2800"/>
              <a:buNone/>
            </a:pPr>
            <a:r>
              <a:rPr lang="el-GR" sz="4000" b="1" dirty="0"/>
              <a:t>Κοινωνική Γεωργία</a:t>
            </a:r>
            <a:endParaRPr lang="en-GB" sz="4000" b="1"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sz="3000" noProof="0" dirty="0"/>
          </a:p>
          <a:p>
            <a:pPr marL="177800" indent="0">
              <a:spcBef>
                <a:spcPts val="0"/>
              </a:spcBef>
              <a:buSzPts val="2800"/>
              <a:buNone/>
            </a:pPr>
            <a:r>
              <a:rPr lang="el-GR" sz="3000" dirty="0"/>
              <a:t>Στόχοι της είναι η προώθηση της κοινωνικής ένταξης, η ενίσχυση της ευημερίας των ανθρώπων και η υποστήριξη της ανάπτυξης των τοπικών κοινοτήτων.</a:t>
            </a:r>
            <a:br>
              <a:rPr lang="el-GR" sz="3000" dirty="0"/>
            </a:br>
            <a:r>
              <a:rPr lang="el-GR" sz="3000" dirty="0"/>
              <a:t>Μεταξύ των δραστηριοτήτων της κοινωνικής γεωργίας μπορούμε να αναφέρουμε: </a:t>
            </a:r>
            <a:r>
              <a:rPr lang="el-GR" sz="3000" dirty="0" err="1"/>
              <a:t>αγρο</a:t>
            </a:r>
            <a:r>
              <a:rPr lang="el-GR" sz="3000" dirty="0"/>
              <a:t>-βρεφονηπιακούς σταθμούς, κέντρα ημερήσιας φροντίδας, κοινωνικούς κήπους, καθώς και προγράμματα κοινωνικής και επαγγελματικής ένταξης ευάλωτων ομάδων.</a:t>
            </a:r>
            <a:endParaRPr lang="en-GB" sz="3000" noProof="0" dirty="0"/>
          </a:p>
        </p:txBody>
      </p:sp>
      <p:sp>
        <p:nvSpPr>
          <p:cNvPr id="3" name="CasellaDiTesto 2">
            <a:extLst>
              <a:ext uri="{FF2B5EF4-FFF2-40B4-BE49-F238E27FC236}">
                <a16:creationId xmlns:a16="http://schemas.microsoft.com/office/drawing/2014/main" id="{520EB3C1-2234-7AA4-C3F1-56A167CC7016}"/>
              </a:ext>
            </a:extLst>
          </p:cNvPr>
          <p:cNvSpPr txBox="1"/>
          <p:nvPr/>
        </p:nvSpPr>
        <p:spPr>
          <a:xfrm>
            <a:off x="563880" y="2091655"/>
            <a:ext cx="9368790" cy="646331"/>
          </a:xfrm>
          <a:prstGeom prst="rect">
            <a:avLst/>
          </a:prstGeom>
          <a:noFill/>
        </p:spPr>
        <p:txBody>
          <a:bodyPr wrap="square">
            <a:spAutoFit/>
          </a:bodyPr>
          <a:lstStyle/>
          <a:p>
            <a:pPr marL="228600" lvl="0" indent="-50800">
              <a:lnSpc>
                <a:spcPct val="90000"/>
              </a:lnSpc>
              <a:buClr>
                <a:schemeClr val="dk1"/>
              </a:buClr>
              <a:buSzPts val="2800"/>
            </a:pPr>
            <a:r>
              <a:rPr lang="el-GR" sz="2000" dirty="0"/>
              <a:t>είναι ένα σύνολο πρακτικών που συνδυάζουν τη γεωργική δραστηριότητα με κοινωνικές, εκπαιδευτικές και θεραπευτικές υπηρεσίες.</a:t>
            </a:r>
            <a:endParaRPr lang="en-GB" sz="2000" noProof="0" dirty="0"/>
          </a:p>
        </p:txBody>
      </p:sp>
    </p:spTree>
    <p:extLst>
      <p:ext uri="{BB962C8B-B14F-4D97-AF65-F5344CB8AC3E}">
        <p14:creationId xmlns:p14="http://schemas.microsoft.com/office/powerpoint/2010/main" val="1282928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E245F16-A431-B72B-5164-70DCB58C11C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0DADA02-8896-4D8F-DFFE-F78A72E67326}"/>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GR" noProof="0" dirty="0" err="1"/>
              <a:t>Κοινωνικ</a:t>
            </a:r>
            <a:r>
              <a:rPr lang="el-GR" dirty="0"/>
              <a:t>ή Γεωργία</a:t>
            </a:r>
            <a:endParaRPr lang="en-GB" noProof="0" dirty="0"/>
          </a:p>
        </p:txBody>
      </p:sp>
      <p:sp>
        <p:nvSpPr>
          <p:cNvPr id="95" name="Google Shape;95;p15">
            <a:extLst>
              <a:ext uri="{FF2B5EF4-FFF2-40B4-BE49-F238E27FC236}">
                <a16:creationId xmlns:a16="http://schemas.microsoft.com/office/drawing/2014/main" id="{2CE63008-690F-969C-C7C3-7B91284BE6F1}"/>
              </a:ext>
            </a:extLst>
          </p:cNvPr>
          <p:cNvSpPr txBox="1">
            <a:spLocks noGrp="1"/>
          </p:cNvSpPr>
          <p:nvPr>
            <p:ph type="body" idx="1"/>
          </p:nvPr>
        </p:nvSpPr>
        <p:spPr>
          <a:xfrm>
            <a:off x="838200" y="1585595"/>
            <a:ext cx="10637520" cy="4186555"/>
          </a:xfrm>
          <a:prstGeom prst="rect">
            <a:avLst/>
          </a:prstGeom>
          <a:noFill/>
          <a:ln>
            <a:noFill/>
          </a:ln>
        </p:spPr>
        <p:txBody>
          <a:bodyPr spcFirstLastPara="1" wrap="square" lIns="91425" tIns="45700" rIns="91425" bIns="45700" anchor="t" anchorCtr="0">
            <a:normAutofit/>
          </a:bodyPr>
          <a:lstStyle/>
          <a:p>
            <a:r>
              <a:rPr lang="el-GR" sz="3200" b="1" dirty="0"/>
              <a:t>Στην Ιταλία, η κοινωνική γεωργία ρυθμίζεται από τον Νόμο 141 του 2015, με τίτλο “Διατάξεις σχετικά με την Κοινωνική Γεωργία”,</a:t>
            </a:r>
            <a:endParaRPr lang="el-GR" sz="3200" dirty="0"/>
          </a:p>
          <a:p>
            <a:r>
              <a:rPr lang="el-GR" sz="3200" dirty="0"/>
              <a:t>ο οποίος καθορίζει το είδος των δραστηριοτήτων, τους στόχους, τα πρόσωπα που είναι επιλέξιμα να δραστηριοποιηθούν στον τομέα, τις διαδικασίες για τη δημόσια αναγνώριση των φορέων και τον προσδιορισμό των δικαιούχων.</a:t>
            </a:r>
          </a:p>
          <a:p>
            <a:pPr marL="228600" lvl="0" indent="-50800" algn="l" rtl="0">
              <a:lnSpc>
                <a:spcPct val="90000"/>
              </a:lnSpc>
              <a:spcBef>
                <a:spcPts val="0"/>
              </a:spcBef>
              <a:spcAft>
                <a:spcPts val="0"/>
              </a:spcAft>
              <a:buClr>
                <a:schemeClr val="dk1"/>
              </a:buClr>
              <a:buSzPts val="2800"/>
              <a:buNone/>
            </a:pPr>
            <a:endParaRPr lang="en-GB" sz="2600" noProof="0" dirty="0"/>
          </a:p>
        </p:txBody>
      </p:sp>
    </p:spTree>
    <p:extLst>
      <p:ext uri="{BB962C8B-B14F-4D97-AF65-F5344CB8AC3E}">
        <p14:creationId xmlns:p14="http://schemas.microsoft.com/office/powerpoint/2010/main" val="1934368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9D02F94-EE72-0C47-8448-E871CE7C32C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17CF0A1-4DC4-3FA0-E1CD-D2FFD1BE6D5B}"/>
              </a:ext>
            </a:extLst>
          </p:cNvPr>
          <p:cNvSpPr txBox="1">
            <a:spLocks noGrp="1"/>
          </p:cNvSpPr>
          <p:nvPr>
            <p:ph type="title"/>
          </p:nvPr>
        </p:nvSpPr>
        <p:spPr>
          <a:xfrm>
            <a:off x="2830882" y="-573741"/>
            <a:ext cx="8522918" cy="215012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GR" noProof="0" dirty="0"/>
              <a:t>Κοινωνική Γεωργία</a:t>
            </a:r>
            <a:endParaRPr lang="en-GB" noProof="0" dirty="0"/>
          </a:p>
        </p:txBody>
      </p:sp>
      <p:sp>
        <p:nvSpPr>
          <p:cNvPr id="95" name="Google Shape;95;p15">
            <a:extLst>
              <a:ext uri="{FF2B5EF4-FFF2-40B4-BE49-F238E27FC236}">
                <a16:creationId xmlns:a16="http://schemas.microsoft.com/office/drawing/2014/main" id="{752272EF-2BA6-66A1-4224-8EB0038CFE81}"/>
              </a:ext>
            </a:extLst>
          </p:cNvPr>
          <p:cNvSpPr txBox="1">
            <a:spLocks noGrp="1"/>
          </p:cNvSpPr>
          <p:nvPr>
            <p:ph type="body" idx="1"/>
          </p:nvPr>
        </p:nvSpPr>
        <p:spPr>
          <a:xfrm>
            <a:off x="186690" y="932329"/>
            <a:ext cx="12005310" cy="5450541"/>
          </a:xfrm>
          <a:prstGeom prst="rect">
            <a:avLst/>
          </a:prstGeom>
          <a:noFill/>
          <a:ln>
            <a:noFill/>
          </a:ln>
        </p:spPr>
        <p:txBody>
          <a:bodyPr spcFirstLastPara="1" wrap="square" lIns="91425" tIns="45700" rIns="91425" bIns="45700" anchor="t" anchorCtr="0">
            <a:noAutofit/>
          </a:bodyPr>
          <a:lstStyle/>
          <a:p>
            <a:r>
              <a:rPr lang="el-GR" sz="2000" b="1" dirty="0"/>
              <a:t>Νόμος 141 του 2015 – «Διατάξεις σχετικά με την Κοινωνική Γεωργία»</a:t>
            </a:r>
          </a:p>
          <a:p>
            <a:r>
              <a:rPr lang="el-GR" sz="2000" dirty="0"/>
              <a:t>Το </a:t>
            </a:r>
            <a:r>
              <a:rPr lang="el-GR" sz="2000" b="1" dirty="0"/>
              <a:t>Άρθρο 2</a:t>
            </a:r>
            <a:r>
              <a:rPr lang="el-GR" sz="2000" dirty="0"/>
              <a:t> απαριθμεί </a:t>
            </a:r>
            <a:r>
              <a:rPr lang="el-GR" sz="2000" b="1" dirty="0"/>
              <a:t>τέσσερις κατηγορίες δραστηριοτήτων κοινωνικής γεωργίας</a:t>
            </a:r>
            <a:r>
              <a:rPr lang="el-GR" sz="2000" dirty="0"/>
              <a:t>:</a:t>
            </a:r>
          </a:p>
          <a:p>
            <a:r>
              <a:rPr lang="el-GR" sz="2000" b="1" dirty="0"/>
              <a:t>Κοινωνική και εργασιακή ένταξη</a:t>
            </a:r>
            <a:r>
              <a:rPr lang="el-GR" sz="2000" dirty="0"/>
              <a:t> ατόμων με αναπηρία και ευάλωτων εργαζομένων, καθώς και ανηλίκων σε ηλικία εργασίας που συμμετέχουν σε προγράμματα αποκατάστασης και κοινωνικής υποστήριξης.</a:t>
            </a:r>
          </a:p>
          <a:p>
            <a:r>
              <a:rPr lang="el-GR" sz="2000" b="1" dirty="0"/>
              <a:t>Κοινωνικές δραστηριότητες και παροχή υπηρεσιών</a:t>
            </a:r>
            <a:r>
              <a:rPr lang="el-GR" sz="2000" dirty="0"/>
              <a:t> προς τις τοπικές κοινότητες, αξιοποιώντας τους υλικούς και άυλους πόρους της γεωργίας, με σκοπό την προώθηση, υποστήριξη και εφαρμογή δράσεων που αποσκοπούν στην ανάπτυξη δεξιοτήτων και ικανοτήτων, στην κοινωνική και εργασιακή ένταξη, στην αναψυχή και στην παροχή χρήσιμων υπηρεσιών για την καθημερινή ζωή.</a:t>
            </a:r>
          </a:p>
          <a:p>
            <a:r>
              <a:rPr lang="el-GR" sz="2000" b="1" dirty="0"/>
              <a:t>Παροχή και υποστήριξη θεραπευτικών και </a:t>
            </a:r>
            <a:r>
              <a:rPr lang="el-GR" sz="2000" b="1" dirty="0" err="1"/>
              <a:t>αποκαταστατικών</a:t>
            </a:r>
            <a:r>
              <a:rPr lang="el-GR" sz="2000" b="1" dirty="0"/>
              <a:t> υπηρεσιών</a:t>
            </a:r>
            <a:r>
              <a:rPr lang="el-GR" sz="2000" dirty="0"/>
              <a:t> ιατρικού, ψυχολογικού και θεραπευτικού χαρακτήρα, με στόχο τη βελτίωση της υγείας και των κοινωνικών, συναισθηματικών και γνωστικών λειτουργιών των συμμετεχόντων, μεταξύ άλλων μέσω της χρήσης εκτρεφόμενων ζώων και καλλιέργειας φυτών.</a:t>
            </a:r>
          </a:p>
          <a:p>
            <a:r>
              <a:rPr lang="el-GR" sz="2000" b="1" dirty="0"/>
              <a:t>Έργα περιβαλλοντικής και διατροφικής εκπαίδευσης</a:t>
            </a:r>
            <a:r>
              <a:rPr lang="el-GR" sz="2000" dirty="0"/>
              <a:t>, διατήρησης της βιοποικιλότητας και διάδοσης των τοπικών γνώσεων μέσω της οργάνωσης κοινωνικών και εκπαιδευτικών αγροκτημάτων, καθώς και </a:t>
            </a:r>
            <a:r>
              <a:rPr lang="el-GR" sz="2000" b="1" dirty="0"/>
              <a:t>πρωτοβουλίες φιλοξενίας και φροντίδας</a:t>
            </a:r>
            <a:r>
              <a:rPr lang="el-GR" sz="2000" dirty="0"/>
              <a:t> για παιδιά προσχολικής ηλικίας και για άτομα με κοινωνικές, σωματικές ή ψυχικές δυσκολίες.</a:t>
            </a:r>
          </a:p>
          <a:p>
            <a:pPr marL="177800" lvl="0" indent="0">
              <a:lnSpc>
                <a:spcPct val="110000"/>
              </a:lnSpc>
              <a:spcBef>
                <a:spcPts val="0"/>
              </a:spcBef>
              <a:buSzPts val="2800"/>
              <a:buNone/>
            </a:pPr>
            <a:endParaRPr lang="en-GB" sz="2000" noProof="0" dirty="0"/>
          </a:p>
        </p:txBody>
      </p:sp>
    </p:spTree>
    <p:extLst>
      <p:ext uri="{BB962C8B-B14F-4D97-AF65-F5344CB8AC3E}">
        <p14:creationId xmlns:p14="http://schemas.microsoft.com/office/powerpoint/2010/main" val="287105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B5AF94B-636D-EDCD-3C5A-D874B88BB7B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5F5BE4E9-1AB5-3A2F-EB3E-AA6A9262B788}"/>
              </a:ext>
            </a:extLst>
          </p:cNvPr>
          <p:cNvSpPr txBox="1">
            <a:spLocks noGrp="1"/>
          </p:cNvSpPr>
          <p:nvPr>
            <p:ph type="title"/>
          </p:nvPr>
        </p:nvSpPr>
        <p:spPr>
          <a:xfrm>
            <a:off x="2830882" y="2508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GR" noProof="0" dirty="0"/>
              <a:t>Κοινωνική Γεωργία</a:t>
            </a:r>
            <a:endParaRPr lang="en-GB" noProof="0" dirty="0"/>
          </a:p>
        </p:txBody>
      </p:sp>
      <p:sp>
        <p:nvSpPr>
          <p:cNvPr id="95" name="Google Shape;95;p15">
            <a:extLst>
              <a:ext uri="{FF2B5EF4-FFF2-40B4-BE49-F238E27FC236}">
                <a16:creationId xmlns:a16="http://schemas.microsoft.com/office/drawing/2014/main" id="{3449A74E-D31B-8116-0067-E96B4C55258D}"/>
              </a:ext>
            </a:extLst>
          </p:cNvPr>
          <p:cNvSpPr txBox="1">
            <a:spLocks noGrp="1"/>
          </p:cNvSpPr>
          <p:nvPr>
            <p:ph type="body" idx="1"/>
          </p:nvPr>
        </p:nvSpPr>
        <p:spPr>
          <a:xfrm>
            <a:off x="285750" y="1576388"/>
            <a:ext cx="11281410" cy="2744152"/>
          </a:xfrm>
          <a:prstGeom prst="rect">
            <a:avLst/>
          </a:prstGeom>
          <a:noFill/>
          <a:ln>
            <a:noFill/>
          </a:ln>
        </p:spPr>
        <p:txBody>
          <a:bodyPr spcFirstLastPara="1" wrap="square" lIns="91425" tIns="45700" rIns="91425" bIns="45700" anchor="t" anchorCtr="0">
            <a:noAutofit/>
          </a:bodyPr>
          <a:lstStyle/>
          <a:p>
            <a:r>
              <a:rPr lang="el-GR" sz="2400" dirty="0"/>
              <a:t>Σύμφωνα με τη νομοθεσία, οι </a:t>
            </a:r>
            <a:r>
              <a:rPr lang="el-GR" sz="2400" b="1" dirty="0"/>
              <a:t>υπηρεσίες φροντίδας παιδιών στις αγροτικές περιοχές</a:t>
            </a:r>
            <a:r>
              <a:rPr lang="el-GR" sz="2400" dirty="0"/>
              <a:t> περιλαμβάνονται μεταξύ των δραστηριοτήτων που προβλέπονται στο </a:t>
            </a:r>
            <a:r>
              <a:rPr lang="el-GR" sz="2400" b="1" dirty="0"/>
              <a:t>σημείο β) του Άρθρου 2 του Νόμου 141/2015</a:t>
            </a:r>
            <a:r>
              <a:rPr lang="el-GR" sz="2400" dirty="0"/>
              <a:t>.</a:t>
            </a:r>
          </a:p>
          <a:p>
            <a:r>
              <a:rPr lang="el-GR" sz="2400" dirty="0"/>
              <a:t>Ωστόσο, οι </a:t>
            </a:r>
            <a:r>
              <a:rPr lang="el-GR" sz="2400" b="1" dirty="0"/>
              <a:t>κανονισμοί που διέπουν την οργάνωση και τη διαχείριση των υπηρεσιών φροντίδας παιδιών</a:t>
            </a:r>
            <a:r>
              <a:rPr lang="el-GR" sz="2400" dirty="0"/>
              <a:t> είναι εκείνοι που θεσπίζονται </a:t>
            </a:r>
            <a:r>
              <a:rPr lang="el-GR" sz="2400" b="1" dirty="0"/>
              <a:t>σε περιφερειακό επίπεδο</a:t>
            </a:r>
            <a:r>
              <a:rPr lang="el-GR" sz="2400" dirty="0"/>
              <a:t>, και αφορούν τις </a:t>
            </a:r>
            <a:r>
              <a:rPr lang="el-GR" sz="2400" b="1" dirty="0"/>
              <a:t>υπηρεσίες παιδικής φροντίδας, την </a:t>
            </a:r>
            <a:r>
              <a:rPr lang="el-GR" sz="2400" b="1" dirty="0" err="1"/>
              <a:t>πολυλειτουργική</a:t>
            </a:r>
            <a:r>
              <a:rPr lang="el-GR" sz="2400" b="1" dirty="0"/>
              <a:t> γεωργία και/ή την κοινωνική γεωργία</a:t>
            </a:r>
            <a:r>
              <a:rPr lang="el-GR" sz="2400" dirty="0"/>
              <a:t>.</a:t>
            </a:r>
          </a:p>
        </p:txBody>
      </p:sp>
    </p:spTree>
    <p:extLst>
      <p:ext uri="{BB962C8B-B14F-4D97-AF65-F5344CB8AC3E}">
        <p14:creationId xmlns:p14="http://schemas.microsoft.com/office/powerpoint/2010/main" val="1570512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C4AC1A2-DCC6-62FE-4133-40CA556F5D98}"/>
            </a:ext>
          </a:extLst>
        </p:cNvPr>
        <p:cNvGrpSpPr/>
        <p:nvPr/>
      </p:nvGrpSpPr>
      <p:grpSpPr>
        <a:xfrm>
          <a:off x="0" y="0"/>
          <a:ext cx="0" cy="0"/>
          <a:chOff x="0" y="0"/>
          <a:chExt cx="0" cy="0"/>
        </a:xfrm>
      </p:grpSpPr>
      <p:sp>
        <p:nvSpPr>
          <p:cNvPr id="3" name="Ovale 2">
            <a:extLst>
              <a:ext uri="{FF2B5EF4-FFF2-40B4-BE49-F238E27FC236}">
                <a16:creationId xmlns:a16="http://schemas.microsoft.com/office/drawing/2014/main" id="{71252491-6DE1-F23E-2D71-3C0EC5ADF418}"/>
              </a:ext>
            </a:extLst>
          </p:cNvPr>
          <p:cNvSpPr/>
          <p:nvPr/>
        </p:nvSpPr>
        <p:spPr>
          <a:xfrm>
            <a:off x="1698517" y="3211037"/>
            <a:ext cx="3370521" cy="1377985"/>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AF837838-CC37-DBB8-A173-F3AC6E753462}"/>
              </a:ext>
            </a:extLst>
          </p:cNvPr>
          <p:cNvSpPr txBox="1">
            <a:spLocks noGrp="1" noRot="1" noMove="1" noResize="1" noEditPoints="1" noAdjustHandles="1" noChangeArrowheads="1" noChangeShapeType="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GR" dirty="0"/>
              <a:t>Οφέλη της Κοινωνικής Γεωργίας</a:t>
            </a:r>
            <a:endParaRPr lang="en-GB" noProof="0" dirty="0"/>
          </a:p>
        </p:txBody>
      </p:sp>
      <p:sp>
        <p:nvSpPr>
          <p:cNvPr id="95" name="Google Shape;95;p15">
            <a:extLst>
              <a:ext uri="{FF2B5EF4-FFF2-40B4-BE49-F238E27FC236}">
                <a16:creationId xmlns:a16="http://schemas.microsoft.com/office/drawing/2014/main" id="{6C6E81B9-BA0C-D487-CDE1-10241608ACB2}"/>
              </a:ext>
            </a:extLst>
          </p:cNvPr>
          <p:cNvSpPr txBox="1">
            <a:spLocks noGrp="1"/>
          </p:cNvSpPr>
          <p:nvPr>
            <p:ph type="body" idx="1"/>
          </p:nvPr>
        </p:nvSpPr>
        <p:spPr>
          <a:xfrm>
            <a:off x="838200" y="1825625"/>
            <a:ext cx="10515600" cy="928208"/>
          </a:xfrm>
          <a:prstGeom prst="rect">
            <a:avLst/>
          </a:prstGeom>
          <a:noFill/>
          <a:ln>
            <a:noFill/>
          </a:ln>
        </p:spPr>
        <p:txBody>
          <a:bodyPr spcFirstLastPara="1" wrap="square" lIns="91425" tIns="45700" rIns="91425" bIns="45700" anchor="t" anchorCtr="0">
            <a:normAutofit/>
          </a:bodyPr>
          <a:lstStyle/>
          <a:p>
            <a:pPr marL="228600" lvl="0" indent="-50800" algn="ctr">
              <a:spcBef>
                <a:spcPts val="0"/>
              </a:spcBef>
              <a:buSzPts val="2800"/>
              <a:buNone/>
            </a:pPr>
            <a:r>
              <a:rPr lang="el-GR" noProof="0" dirty="0"/>
              <a:t>Κοινωνική</a:t>
            </a:r>
            <a:endParaRPr lang="en-GB" sz="4300" b="1" noProof="0" dirty="0"/>
          </a:p>
          <a:p>
            <a:pPr marL="228600" lvl="0" indent="-50800" algn="ctr">
              <a:spcBef>
                <a:spcPts val="0"/>
              </a:spcBef>
              <a:buSzPts val="2800"/>
              <a:buNone/>
            </a:pPr>
            <a:r>
              <a:rPr lang="el-GR" noProof="0" dirty="0"/>
              <a:t>Κυρίως φέρνει δύο είδη </a:t>
            </a:r>
            <a:r>
              <a:rPr lang="el-GR" noProof="0" dirty="0" err="1"/>
              <a:t>οφέλων</a:t>
            </a:r>
            <a:r>
              <a:rPr lang="el-GR" noProof="0" dirty="0"/>
              <a:t> </a:t>
            </a:r>
            <a:r>
              <a:rPr lang="en-US" noProof="0" dirty="0"/>
              <a:t>:</a:t>
            </a:r>
            <a:endParaRPr lang="en-GB" noProof="0" dirty="0"/>
          </a:p>
        </p:txBody>
      </p:sp>
      <p:sp>
        <p:nvSpPr>
          <p:cNvPr id="2" name="Google Shape;95;p15">
            <a:extLst>
              <a:ext uri="{FF2B5EF4-FFF2-40B4-BE49-F238E27FC236}">
                <a16:creationId xmlns:a16="http://schemas.microsoft.com/office/drawing/2014/main" id="{FDAC8AAC-5CF0-26B1-A759-BB75F3486BE7}"/>
              </a:ext>
            </a:extLst>
          </p:cNvPr>
          <p:cNvSpPr txBox="1">
            <a:spLocks/>
          </p:cNvSpPr>
          <p:nvPr/>
        </p:nvSpPr>
        <p:spPr>
          <a:xfrm>
            <a:off x="1981167" y="3595947"/>
            <a:ext cx="2805223" cy="694291"/>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l-GR" b="1" noProof="0" dirty="0"/>
              <a:t>Κοινωνικά Οφέλη</a:t>
            </a:r>
            <a:endParaRPr lang="en-GB" b="1" noProof="0" dirty="0"/>
          </a:p>
        </p:txBody>
      </p:sp>
      <p:sp>
        <p:nvSpPr>
          <p:cNvPr id="4" name="Ovale 3">
            <a:extLst>
              <a:ext uri="{FF2B5EF4-FFF2-40B4-BE49-F238E27FC236}">
                <a16:creationId xmlns:a16="http://schemas.microsoft.com/office/drawing/2014/main" id="{9EFB3DA4-DBE2-5C89-428B-F6AA81AB3645}"/>
              </a:ext>
            </a:extLst>
          </p:cNvPr>
          <p:cNvSpPr/>
          <p:nvPr/>
        </p:nvSpPr>
        <p:spPr>
          <a:xfrm>
            <a:off x="7220355" y="3128636"/>
            <a:ext cx="3370521" cy="1377985"/>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Google Shape;95;p15">
            <a:extLst>
              <a:ext uri="{FF2B5EF4-FFF2-40B4-BE49-F238E27FC236}">
                <a16:creationId xmlns:a16="http://schemas.microsoft.com/office/drawing/2014/main" id="{571E3B31-8345-1964-ADB0-7527FC221E21}"/>
              </a:ext>
            </a:extLst>
          </p:cNvPr>
          <p:cNvSpPr txBox="1">
            <a:spLocks/>
          </p:cNvSpPr>
          <p:nvPr/>
        </p:nvSpPr>
        <p:spPr>
          <a:xfrm>
            <a:off x="7220355" y="3599487"/>
            <a:ext cx="3194217" cy="694291"/>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l-GR" b="1" noProof="0" dirty="0"/>
              <a:t>Οικονομικά Οφέλη</a:t>
            </a:r>
          </a:p>
          <a:p>
            <a:pPr marL="228600" indent="-50800">
              <a:spcBef>
                <a:spcPts val="0"/>
              </a:spcBef>
              <a:buSzPts val="2800"/>
              <a:buFont typeface="Arial"/>
              <a:buNone/>
            </a:pPr>
            <a:endParaRPr lang="en-GB" b="1" noProof="0" dirty="0">
              <a:solidFill>
                <a:schemeClr val="bg1"/>
              </a:solidFill>
            </a:endParaRPr>
          </a:p>
        </p:txBody>
      </p:sp>
    </p:spTree>
    <p:extLst>
      <p:ext uri="{BB962C8B-B14F-4D97-AF65-F5344CB8AC3E}">
        <p14:creationId xmlns:p14="http://schemas.microsoft.com/office/powerpoint/2010/main" val="1510916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54A71B6-9E7F-0286-0B0A-8A1A6E9DD5DD}"/>
            </a:ext>
          </a:extLst>
        </p:cNvPr>
        <p:cNvGrpSpPr/>
        <p:nvPr/>
      </p:nvGrpSpPr>
      <p:grpSpPr>
        <a:xfrm>
          <a:off x="0" y="0"/>
          <a:ext cx="0" cy="0"/>
          <a:chOff x="0" y="0"/>
          <a:chExt cx="0" cy="0"/>
        </a:xfrm>
      </p:grpSpPr>
      <p:sp>
        <p:nvSpPr>
          <p:cNvPr id="15" name="Ovale 14">
            <a:extLst>
              <a:ext uri="{FF2B5EF4-FFF2-40B4-BE49-F238E27FC236}">
                <a16:creationId xmlns:a16="http://schemas.microsoft.com/office/drawing/2014/main" id="{60078D41-DF3A-08DE-A5C7-BD46283ED085}"/>
              </a:ext>
            </a:extLst>
          </p:cNvPr>
          <p:cNvSpPr/>
          <p:nvPr/>
        </p:nvSpPr>
        <p:spPr>
          <a:xfrm>
            <a:off x="3742192" y="4820091"/>
            <a:ext cx="2492024" cy="1325563"/>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Ovale 13">
            <a:extLst>
              <a:ext uri="{FF2B5EF4-FFF2-40B4-BE49-F238E27FC236}">
                <a16:creationId xmlns:a16="http://schemas.microsoft.com/office/drawing/2014/main" id="{84D5FE84-50F4-9F6C-5A4C-1D2BD4B24417}"/>
              </a:ext>
            </a:extLst>
          </p:cNvPr>
          <p:cNvSpPr/>
          <p:nvPr/>
        </p:nvSpPr>
        <p:spPr>
          <a:xfrm>
            <a:off x="3742192" y="3065718"/>
            <a:ext cx="2492024" cy="1325563"/>
          </a:xfrm>
          <a:prstGeom prst="ellipse">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Ovale 12">
            <a:extLst>
              <a:ext uri="{FF2B5EF4-FFF2-40B4-BE49-F238E27FC236}">
                <a16:creationId xmlns:a16="http://schemas.microsoft.com/office/drawing/2014/main" id="{9A864AC3-C054-B746-E5A8-7B2431687DDF}"/>
              </a:ext>
            </a:extLst>
          </p:cNvPr>
          <p:cNvSpPr/>
          <p:nvPr/>
        </p:nvSpPr>
        <p:spPr>
          <a:xfrm>
            <a:off x="3717384" y="1509822"/>
            <a:ext cx="2492024" cy="1325563"/>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4D000BB1-D695-54E1-5BE3-3B9632E54EC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noProof="0" dirty="0"/>
              <a:t>Οφέλη της κοινωνική Γεωργίας</a:t>
            </a:r>
            <a:endParaRPr lang="en-GB" noProof="0" dirty="0"/>
          </a:p>
        </p:txBody>
      </p:sp>
      <p:sp>
        <p:nvSpPr>
          <p:cNvPr id="95" name="Google Shape;95;p15">
            <a:extLst>
              <a:ext uri="{FF2B5EF4-FFF2-40B4-BE49-F238E27FC236}">
                <a16:creationId xmlns:a16="http://schemas.microsoft.com/office/drawing/2014/main" id="{CCE7B588-1984-622F-E859-F3D722F9AEE2}"/>
              </a:ext>
            </a:extLst>
          </p:cNvPr>
          <p:cNvSpPr txBox="1">
            <a:spLocks noGrp="1"/>
          </p:cNvSpPr>
          <p:nvPr>
            <p:ph type="body" idx="1"/>
          </p:nvPr>
        </p:nvSpPr>
        <p:spPr>
          <a:xfrm>
            <a:off x="3827256" y="3328311"/>
            <a:ext cx="2066723" cy="843606"/>
          </a:xfrm>
          <a:prstGeom prst="rect">
            <a:avLst/>
          </a:prstGeom>
          <a:noFill/>
          <a:ln>
            <a:noFill/>
          </a:ln>
        </p:spPr>
        <p:txBody>
          <a:bodyPr spcFirstLastPara="1" wrap="square" lIns="91425" tIns="45700" rIns="91425" bIns="45700" anchor="t" anchorCtr="0">
            <a:noAutofit/>
          </a:bodyPr>
          <a:lstStyle/>
          <a:p>
            <a:pPr marL="177800" indent="0" algn="ctr">
              <a:spcBef>
                <a:spcPts val="0"/>
              </a:spcBef>
              <a:buSzPts val="2800"/>
              <a:buNone/>
            </a:pPr>
            <a:r>
              <a:rPr lang="el-GR" sz="2400" b="1" noProof="0" dirty="0">
                <a:sym typeface="Arial"/>
              </a:rPr>
              <a:t>Κοινωνική Ένταξη</a:t>
            </a:r>
            <a:endParaRPr lang="en-GB" sz="2400" b="1" noProof="0" dirty="0">
              <a:sym typeface="Arial"/>
            </a:endParaRPr>
          </a:p>
        </p:txBody>
      </p:sp>
      <p:sp>
        <p:nvSpPr>
          <p:cNvPr id="2" name="Ovale 1">
            <a:extLst>
              <a:ext uri="{FF2B5EF4-FFF2-40B4-BE49-F238E27FC236}">
                <a16:creationId xmlns:a16="http://schemas.microsoft.com/office/drawing/2014/main" id="{C03F372D-CDE6-B390-C8C3-D108DDBAE66C}"/>
              </a:ext>
            </a:extLst>
          </p:cNvPr>
          <p:cNvSpPr/>
          <p:nvPr/>
        </p:nvSpPr>
        <p:spPr>
          <a:xfrm>
            <a:off x="304805" y="2955845"/>
            <a:ext cx="2895596" cy="1377985"/>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Google Shape;95;p15">
            <a:extLst>
              <a:ext uri="{FF2B5EF4-FFF2-40B4-BE49-F238E27FC236}">
                <a16:creationId xmlns:a16="http://schemas.microsoft.com/office/drawing/2014/main" id="{A89BB22C-B362-8DE4-36C4-7411F647A712}"/>
              </a:ext>
            </a:extLst>
          </p:cNvPr>
          <p:cNvSpPr txBox="1">
            <a:spLocks/>
          </p:cNvSpPr>
          <p:nvPr/>
        </p:nvSpPr>
        <p:spPr>
          <a:xfrm>
            <a:off x="304805" y="3411346"/>
            <a:ext cx="2805223" cy="694291"/>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l-GR" b="1" noProof="0" dirty="0"/>
              <a:t>Κοινωνικά Οφέλη</a:t>
            </a:r>
            <a:endParaRPr lang="en-GB" b="1" noProof="0" dirty="0"/>
          </a:p>
        </p:txBody>
      </p:sp>
      <p:sp>
        <p:nvSpPr>
          <p:cNvPr id="7" name="CasellaDiTesto 6">
            <a:extLst>
              <a:ext uri="{FF2B5EF4-FFF2-40B4-BE49-F238E27FC236}">
                <a16:creationId xmlns:a16="http://schemas.microsoft.com/office/drawing/2014/main" id="{1EFE8725-0CCC-8A95-381A-87CAE76BCF7C}"/>
              </a:ext>
            </a:extLst>
          </p:cNvPr>
          <p:cNvSpPr txBox="1"/>
          <p:nvPr/>
        </p:nvSpPr>
        <p:spPr>
          <a:xfrm>
            <a:off x="3622165" y="5122268"/>
            <a:ext cx="2555348" cy="9838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177800" indent="0" algn="ctr">
              <a:lnSpc>
                <a:spcPct val="90000"/>
              </a:lnSpc>
              <a:buClr>
                <a:schemeClr val="dk1"/>
              </a:buClr>
              <a:buSzPts val="2800"/>
              <a:buNone/>
              <a:defRPr sz="24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l-GR" noProof="0" dirty="0"/>
              <a:t>Βελτίωση </a:t>
            </a:r>
            <a:r>
              <a:rPr lang="el-GR" noProof="0" dirty="0" err="1"/>
              <a:t>ικανο</a:t>
            </a:r>
            <a:r>
              <a:rPr lang="el-GR" dirty="0" err="1"/>
              <a:t>τήτων</a:t>
            </a:r>
            <a:endParaRPr lang="en-GB" noProof="0" dirty="0"/>
          </a:p>
        </p:txBody>
      </p:sp>
      <p:sp>
        <p:nvSpPr>
          <p:cNvPr id="6" name="CasellaDiTesto 5">
            <a:extLst>
              <a:ext uri="{FF2B5EF4-FFF2-40B4-BE49-F238E27FC236}">
                <a16:creationId xmlns:a16="http://schemas.microsoft.com/office/drawing/2014/main" id="{7229230A-1C7E-06B9-F196-8C6E828FDCF9}"/>
              </a:ext>
            </a:extLst>
          </p:cNvPr>
          <p:cNvSpPr txBox="1"/>
          <p:nvPr/>
        </p:nvSpPr>
        <p:spPr>
          <a:xfrm>
            <a:off x="6658356" y="3251194"/>
            <a:ext cx="5544278" cy="923330"/>
          </a:xfrm>
          <a:prstGeom prst="rect">
            <a:avLst/>
          </a:prstGeom>
          <a:noFill/>
        </p:spPr>
        <p:txBody>
          <a:bodyPr wrap="square">
            <a:spAutoFit/>
          </a:bodyPr>
          <a:lstStyle/>
          <a:p>
            <a:r>
              <a:rPr lang="el-GR" sz="1800" dirty="0"/>
              <a:t>Από τη φύση της, η κοινωνική γεωργία προάγει την ένταξη των ευάλωτων ατόμων, προσφέροντάς τους την ευκαιρία να συμμετέχουν ενεργά στην κοινότητα.</a:t>
            </a:r>
            <a:endParaRPr lang="en-GB" sz="1800" noProof="0" dirty="0">
              <a:latin typeface="Calibri" panose="020F0502020204030204" pitchFamily="34" charset="0"/>
              <a:cs typeface="Calibri" panose="020F0502020204030204" pitchFamily="34" charset="0"/>
            </a:endParaRPr>
          </a:p>
        </p:txBody>
      </p:sp>
      <p:sp>
        <p:nvSpPr>
          <p:cNvPr id="10" name="CasellaDiTesto 9">
            <a:extLst>
              <a:ext uri="{FF2B5EF4-FFF2-40B4-BE49-F238E27FC236}">
                <a16:creationId xmlns:a16="http://schemas.microsoft.com/office/drawing/2014/main" id="{767249B6-910E-9F50-5029-42D41D08087D}"/>
              </a:ext>
            </a:extLst>
          </p:cNvPr>
          <p:cNvSpPr txBox="1"/>
          <p:nvPr/>
        </p:nvSpPr>
        <p:spPr>
          <a:xfrm>
            <a:off x="6647722" y="4888549"/>
            <a:ext cx="5544278" cy="1477328"/>
          </a:xfrm>
          <a:prstGeom prst="rect">
            <a:avLst/>
          </a:prstGeom>
          <a:noFill/>
        </p:spPr>
        <p:txBody>
          <a:bodyPr wrap="square">
            <a:spAutoFit/>
          </a:bodyPr>
          <a:lstStyle/>
          <a:p>
            <a:r>
              <a:rPr lang="el-GR" sz="1800" dirty="0"/>
              <a:t>Οι δραστηριότητες της κοινωνικής γεωργίας αποτελούν μια ευκαιρία για μάθηση και ανάπτυξη πρακτικών και κοινωνικών δεξιοτήτων, οδηγώντας σε βελτίωση της αυτοεκτίμησης και της αυτονομίας των συμμετεχόντων.</a:t>
            </a:r>
            <a:endParaRPr lang="en-GB" sz="1800" noProof="0" dirty="0">
              <a:latin typeface="Calibri" panose="020F0502020204030204" pitchFamily="34" charset="0"/>
              <a:cs typeface="Calibri" panose="020F0502020204030204" pitchFamily="34" charset="0"/>
            </a:endParaRPr>
          </a:p>
        </p:txBody>
      </p:sp>
      <p:sp>
        <p:nvSpPr>
          <p:cNvPr id="11" name="CasellaDiTesto 10">
            <a:extLst>
              <a:ext uri="{FF2B5EF4-FFF2-40B4-BE49-F238E27FC236}">
                <a16:creationId xmlns:a16="http://schemas.microsoft.com/office/drawing/2014/main" id="{6E332058-1C4E-475E-871D-84E4DF7C4FF6}"/>
              </a:ext>
            </a:extLst>
          </p:cNvPr>
          <p:cNvSpPr txBox="1"/>
          <p:nvPr/>
        </p:nvSpPr>
        <p:spPr>
          <a:xfrm>
            <a:off x="3685488" y="1793415"/>
            <a:ext cx="2350258" cy="84360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35000" indent="-457200">
              <a:lnSpc>
                <a:spcPct val="90000"/>
              </a:lnSpc>
              <a:buClr>
                <a:schemeClr val="dk1"/>
              </a:buClr>
              <a:buSzPts val="2800"/>
              <a:buChar char="•"/>
              <a:defRPr sz="28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lgn="ctr">
              <a:buNone/>
            </a:pPr>
            <a:r>
              <a:rPr lang="el-GR" sz="2400" dirty="0"/>
              <a:t>Ψυχολογική ευεξία</a:t>
            </a:r>
            <a:endParaRPr lang="en-GB" sz="2400" b="0" noProof="0" dirty="0">
              <a:solidFill>
                <a:schemeClr val="bg1"/>
              </a:solidFill>
            </a:endParaRPr>
          </a:p>
        </p:txBody>
      </p:sp>
      <p:sp>
        <p:nvSpPr>
          <p:cNvPr id="12" name="CasellaDiTesto 11">
            <a:extLst>
              <a:ext uri="{FF2B5EF4-FFF2-40B4-BE49-F238E27FC236}">
                <a16:creationId xmlns:a16="http://schemas.microsoft.com/office/drawing/2014/main" id="{1EFE8725-0CCC-8A95-381A-87CAE76BCF7C}"/>
              </a:ext>
            </a:extLst>
          </p:cNvPr>
          <p:cNvSpPr txBox="1"/>
          <p:nvPr/>
        </p:nvSpPr>
        <p:spPr>
          <a:xfrm>
            <a:off x="6647722" y="1571186"/>
            <a:ext cx="5555653" cy="1477328"/>
          </a:xfrm>
          <a:prstGeom prst="rect">
            <a:avLst/>
          </a:prstGeom>
          <a:noFill/>
        </p:spPr>
        <p:txBody>
          <a:bodyPr wrap="square">
            <a:spAutoFit/>
          </a:bodyPr>
          <a:lstStyle>
            <a:defPPr marR="0" lvl="0" algn="l" rtl="0">
              <a:lnSpc>
                <a:spcPct val="100000"/>
              </a:lnSpc>
              <a:spcBef>
                <a:spcPts val="0"/>
              </a:spcBef>
              <a:spcAft>
                <a:spcPts val="0"/>
              </a:spcAft>
            </a:defPPr>
            <a:lvl1pPr>
              <a:defRPr sz="1800">
                <a:latin typeface="Calibri" panose="020F0502020204030204" pitchFamily="34" charset="0"/>
                <a:cs typeface="Calibri" panose="020F0502020204030204" pitchFamily="34" charset="0"/>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r>
              <a:rPr lang="el-GR" dirty="0"/>
              <a:t>Οι αγροτικές δραστηριότητες, η ζωή στην ύπαιθρο και η επαφή με τη φύση έχουν θετικές επιδράσεις στην ευημερία των ατόμων, ακόμη και σε ψυχολογικό επίπεδο, μειώνοντας το άγχος και βελτιώνοντας τη διάθεση.</a:t>
            </a:r>
            <a:endParaRPr lang="en-GB" noProof="0" dirty="0"/>
          </a:p>
        </p:txBody>
      </p:sp>
    </p:spTree>
    <p:extLst>
      <p:ext uri="{BB962C8B-B14F-4D97-AF65-F5344CB8AC3E}">
        <p14:creationId xmlns:p14="http://schemas.microsoft.com/office/powerpoint/2010/main" val="1484273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902EFACB-6866-9507-2ACB-3679304FEA1F}"/>
            </a:ext>
          </a:extLst>
        </p:cNvPr>
        <p:cNvGrpSpPr/>
        <p:nvPr/>
      </p:nvGrpSpPr>
      <p:grpSpPr>
        <a:xfrm>
          <a:off x="0" y="0"/>
          <a:ext cx="0" cy="0"/>
          <a:chOff x="0" y="0"/>
          <a:chExt cx="0" cy="0"/>
        </a:xfrm>
      </p:grpSpPr>
      <p:sp>
        <p:nvSpPr>
          <p:cNvPr id="15" name="Ovale 14">
            <a:extLst>
              <a:ext uri="{FF2B5EF4-FFF2-40B4-BE49-F238E27FC236}">
                <a16:creationId xmlns:a16="http://schemas.microsoft.com/office/drawing/2014/main" id="{2E0AC96E-D488-6AC8-A035-82A53EA5D3A3}"/>
              </a:ext>
            </a:extLst>
          </p:cNvPr>
          <p:cNvSpPr/>
          <p:nvPr/>
        </p:nvSpPr>
        <p:spPr>
          <a:xfrm>
            <a:off x="3742192" y="4820091"/>
            <a:ext cx="2492024" cy="1325563"/>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Ovale 12">
            <a:extLst>
              <a:ext uri="{FF2B5EF4-FFF2-40B4-BE49-F238E27FC236}">
                <a16:creationId xmlns:a16="http://schemas.microsoft.com/office/drawing/2014/main" id="{76043AC8-8025-0577-DBF6-215335ED3196}"/>
              </a:ext>
            </a:extLst>
          </p:cNvPr>
          <p:cNvSpPr/>
          <p:nvPr/>
        </p:nvSpPr>
        <p:spPr>
          <a:xfrm>
            <a:off x="3717384" y="2977116"/>
            <a:ext cx="2492024" cy="1325563"/>
          </a:xfrm>
          <a:prstGeom prst="ellipse">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1AE8FD7D-C029-3C4B-672B-1A462404BEEC}"/>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noProof="0" dirty="0"/>
              <a:t>Οφέλη της κοινωνικής Γεωργίας</a:t>
            </a:r>
            <a:endParaRPr lang="en-GB" noProof="0" dirty="0"/>
          </a:p>
        </p:txBody>
      </p:sp>
      <p:sp>
        <p:nvSpPr>
          <p:cNvPr id="2" name="Ovale 1">
            <a:extLst>
              <a:ext uri="{FF2B5EF4-FFF2-40B4-BE49-F238E27FC236}">
                <a16:creationId xmlns:a16="http://schemas.microsoft.com/office/drawing/2014/main" id="{FCF6D36C-C986-84E0-E0FD-AD6A173C47C5}"/>
              </a:ext>
            </a:extLst>
          </p:cNvPr>
          <p:cNvSpPr/>
          <p:nvPr/>
        </p:nvSpPr>
        <p:spPr>
          <a:xfrm>
            <a:off x="304805" y="2955845"/>
            <a:ext cx="2895596" cy="1377985"/>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Google Shape;95;p15">
            <a:extLst>
              <a:ext uri="{FF2B5EF4-FFF2-40B4-BE49-F238E27FC236}">
                <a16:creationId xmlns:a16="http://schemas.microsoft.com/office/drawing/2014/main" id="{893EFD8D-DD31-769C-B257-F4C940C8B13D}"/>
              </a:ext>
            </a:extLst>
          </p:cNvPr>
          <p:cNvSpPr txBox="1">
            <a:spLocks/>
          </p:cNvSpPr>
          <p:nvPr/>
        </p:nvSpPr>
        <p:spPr>
          <a:xfrm>
            <a:off x="457198" y="3307045"/>
            <a:ext cx="2371059" cy="694291"/>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lgn="ctr">
              <a:spcBef>
                <a:spcPts val="0"/>
              </a:spcBef>
              <a:buSzPts val="2800"/>
              <a:buFont typeface="Arial"/>
              <a:buNone/>
            </a:pPr>
            <a:r>
              <a:rPr lang="el-GR" b="1" noProof="0" dirty="0">
                <a:solidFill>
                  <a:schemeClr val="bg1"/>
                </a:solidFill>
              </a:rPr>
              <a:t>Οικονομικά Οφέλη</a:t>
            </a:r>
            <a:endParaRPr lang="en-GB" sz="3000" b="1" noProof="0" dirty="0">
              <a:solidFill>
                <a:schemeClr val="bg1"/>
              </a:solidFill>
            </a:endParaRPr>
          </a:p>
        </p:txBody>
      </p:sp>
      <p:sp>
        <p:nvSpPr>
          <p:cNvPr id="7" name="CasellaDiTesto 6">
            <a:extLst>
              <a:ext uri="{FF2B5EF4-FFF2-40B4-BE49-F238E27FC236}">
                <a16:creationId xmlns:a16="http://schemas.microsoft.com/office/drawing/2014/main" id="{EA1BF81A-052C-1923-3BF9-85E8992B0D57}"/>
              </a:ext>
            </a:extLst>
          </p:cNvPr>
          <p:cNvSpPr txBox="1"/>
          <p:nvPr/>
        </p:nvSpPr>
        <p:spPr>
          <a:xfrm>
            <a:off x="3622165" y="4973406"/>
            <a:ext cx="2555348" cy="9838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177800" indent="0" algn="ctr">
              <a:lnSpc>
                <a:spcPct val="90000"/>
              </a:lnSpc>
              <a:buClr>
                <a:schemeClr val="dk1"/>
              </a:buClr>
              <a:buSzPts val="2800"/>
              <a:buNone/>
              <a:defRPr sz="24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l-GR" dirty="0"/>
              <a:t>Υποστήριξη των αγροτικών επιχειρήσεων</a:t>
            </a:r>
            <a:endParaRPr lang="en-GB" noProof="0" dirty="0"/>
          </a:p>
        </p:txBody>
      </p:sp>
      <p:sp>
        <p:nvSpPr>
          <p:cNvPr id="6" name="CasellaDiTesto 5">
            <a:extLst>
              <a:ext uri="{FF2B5EF4-FFF2-40B4-BE49-F238E27FC236}">
                <a16:creationId xmlns:a16="http://schemas.microsoft.com/office/drawing/2014/main" id="{57725222-89DF-8CAE-0632-21AEFF5D7811}"/>
              </a:ext>
            </a:extLst>
          </p:cNvPr>
          <p:cNvSpPr txBox="1"/>
          <p:nvPr/>
        </p:nvSpPr>
        <p:spPr>
          <a:xfrm>
            <a:off x="6658356" y="3176763"/>
            <a:ext cx="5544278" cy="923330"/>
          </a:xfrm>
          <a:prstGeom prst="rect">
            <a:avLst/>
          </a:prstGeom>
          <a:noFill/>
        </p:spPr>
        <p:txBody>
          <a:bodyPr wrap="square">
            <a:spAutoFit/>
          </a:bodyPr>
          <a:lstStyle/>
          <a:p>
            <a:r>
              <a:rPr lang="el-GR" sz="1800" dirty="0"/>
              <a:t>Η κοινωνική γεωργία δημιουργεί θέσεις εργασίας στις αγροτικές περιοχές, συμβάλλοντας στην τοπική οικονομική ανάπτυξη και στη μείωση της ανεργίας.</a:t>
            </a:r>
            <a:endParaRPr lang="en-GB" sz="1800" noProof="0" dirty="0">
              <a:latin typeface="Calibri" panose="020F0502020204030204" pitchFamily="34" charset="0"/>
              <a:cs typeface="Calibri" panose="020F0502020204030204" pitchFamily="34" charset="0"/>
            </a:endParaRPr>
          </a:p>
        </p:txBody>
      </p:sp>
      <p:sp>
        <p:nvSpPr>
          <p:cNvPr id="10" name="CasellaDiTesto 9">
            <a:extLst>
              <a:ext uri="{FF2B5EF4-FFF2-40B4-BE49-F238E27FC236}">
                <a16:creationId xmlns:a16="http://schemas.microsoft.com/office/drawing/2014/main" id="{34F8AD7F-998B-1E86-8BB7-314AF9779FDB}"/>
              </a:ext>
            </a:extLst>
          </p:cNvPr>
          <p:cNvSpPr txBox="1"/>
          <p:nvPr/>
        </p:nvSpPr>
        <p:spPr>
          <a:xfrm>
            <a:off x="6647722" y="5026778"/>
            <a:ext cx="5544278" cy="1200329"/>
          </a:xfrm>
          <a:prstGeom prst="rect">
            <a:avLst/>
          </a:prstGeom>
          <a:noFill/>
        </p:spPr>
        <p:txBody>
          <a:bodyPr wrap="square">
            <a:spAutoFit/>
          </a:bodyPr>
          <a:lstStyle/>
          <a:p>
            <a:r>
              <a:rPr lang="el-GR" sz="1800" dirty="0"/>
              <a:t>Μέσω των δραστηριοτήτων κοινωνικής γεωργίας, τα αγροκτήματα μπορούν να διαφοροποιήσουν τις πηγές εισοδήματός τους, ενισχύοντας την ανθεκτικότητα και τη βιωσιμότητά τους.</a:t>
            </a:r>
            <a:endParaRPr lang="en-GB" sz="1800" noProof="0" dirty="0">
              <a:latin typeface="Calibri" panose="020F0502020204030204" pitchFamily="34" charset="0"/>
              <a:cs typeface="Calibri" panose="020F0502020204030204" pitchFamily="34" charset="0"/>
            </a:endParaRPr>
          </a:p>
        </p:txBody>
      </p:sp>
      <p:sp>
        <p:nvSpPr>
          <p:cNvPr id="11" name="CasellaDiTesto 10">
            <a:extLst>
              <a:ext uri="{FF2B5EF4-FFF2-40B4-BE49-F238E27FC236}">
                <a16:creationId xmlns:a16="http://schemas.microsoft.com/office/drawing/2014/main" id="{33D74F5C-6C24-CE32-0871-A9CE5EC62839}"/>
              </a:ext>
            </a:extLst>
          </p:cNvPr>
          <p:cNvSpPr txBox="1"/>
          <p:nvPr/>
        </p:nvSpPr>
        <p:spPr>
          <a:xfrm>
            <a:off x="3674854" y="3102120"/>
            <a:ext cx="2350258" cy="7844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35000" indent="-457200">
              <a:lnSpc>
                <a:spcPct val="90000"/>
              </a:lnSpc>
              <a:buClr>
                <a:schemeClr val="dk1"/>
              </a:buClr>
              <a:buSzPts val="2800"/>
              <a:buChar char="•"/>
              <a:defRPr sz="28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lgn="ctr">
              <a:buNone/>
            </a:pPr>
            <a:r>
              <a:rPr lang="el-GR" sz="2400" noProof="0" dirty="0">
                <a:solidFill>
                  <a:schemeClr val="bg1"/>
                </a:solidFill>
              </a:rPr>
              <a:t>Δημιουργία θέσεων εργασίας</a:t>
            </a:r>
            <a:endParaRPr lang="en-GB" sz="2400" b="0" noProof="0" dirty="0">
              <a:solidFill>
                <a:schemeClr val="bg1"/>
              </a:solidFill>
            </a:endParaRPr>
          </a:p>
        </p:txBody>
      </p:sp>
      <p:sp>
        <p:nvSpPr>
          <p:cNvPr id="12" name="CasellaDiTesto 11">
            <a:extLst>
              <a:ext uri="{FF2B5EF4-FFF2-40B4-BE49-F238E27FC236}">
                <a16:creationId xmlns:a16="http://schemas.microsoft.com/office/drawing/2014/main" id="{201B2CEB-C85C-6162-A9EB-CDA95B920022}"/>
              </a:ext>
            </a:extLst>
          </p:cNvPr>
          <p:cNvSpPr txBox="1"/>
          <p:nvPr/>
        </p:nvSpPr>
        <p:spPr>
          <a:xfrm>
            <a:off x="6647722" y="1571186"/>
            <a:ext cx="5555653" cy="923330"/>
          </a:xfrm>
          <a:prstGeom prst="rect">
            <a:avLst/>
          </a:prstGeom>
          <a:noFill/>
        </p:spPr>
        <p:txBody>
          <a:bodyPr wrap="square">
            <a:spAutoFit/>
          </a:bodyPr>
          <a:lstStyle>
            <a:defPPr marR="0" lvl="0" algn="l" rtl="0">
              <a:lnSpc>
                <a:spcPct val="100000"/>
              </a:lnSpc>
              <a:spcBef>
                <a:spcPts val="0"/>
              </a:spcBef>
              <a:spcAft>
                <a:spcPts val="0"/>
              </a:spcAft>
            </a:defPPr>
            <a:lvl1pPr>
              <a:defRPr sz="1800">
                <a:latin typeface="Calibri" panose="020F0502020204030204" pitchFamily="34" charset="0"/>
                <a:cs typeface="Calibri" panose="020F0502020204030204" pitchFamily="34" charset="0"/>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r>
              <a:rPr lang="el-GR" dirty="0"/>
              <a:t>Η κοινωνική και επαγγελματική ένταξη των ευάλωτων ατόμων μπορεί να οδηγήσει σε μείωση του κόστους που συνδέεται με τις κοινωνικές και υγειονομικές υπηρεσίες.</a:t>
            </a:r>
            <a:endParaRPr lang="en-GB" noProof="0" dirty="0"/>
          </a:p>
        </p:txBody>
      </p:sp>
      <p:sp>
        <p:nvSpPr>
          <p:cNvPr id="16" name="Ovale 15">
            <a:extLst>
              <a:ext uri="{FF2B5EF4-FFF2-40B4-BE49-F238E27FC236}">
                <a16:creationId xmlns:a16="http://schemas.microsoft.com/office/drawing/2014/main" id="{21A445F4-296C-2502-A42F-F8A16899788E}"/>
              </a:ext>
            </a:extLst>
          </p:cNvPr>
          <p:cNvSpPr/>
          <p:nvPr/>
        </p:nvSpPr>
        <p:spPr>
          <a:xfrm>
            <a:off x="3742192" y="1428304"/>
            <a:ext cx="2492024" cy="1325563"/>
          </a:xfrm>
          <a:prstGeom prst="ellips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Google Shape;95;p15">
            <a:extLst>
              <a:ext uri="{FF2B5EF4-FFF2-40B4-BE49-F238E27FC236}">
                <a16:creationId xmlns:a16="http://schemas.microsoft.com/office/drawing/2014/main" id="{CC5F089F-4BA0-E7D2-9FD3-0D7A95C1FA1F}"/>
              </a:ext>
            </a:extLst>
          </p:cNvPr>
          <p:cNvSpPr txBox="1">
            <a:spLocks noGrp="1"/>
          </p:cNvSpPr>
          <p:nvPr>
            <p:ph type="body" idx="1"/>
          </p:nvPr>
        </p:nvSpPr>
        <p:spPr>
          <a:xfrm>
            <a:off x="3816622" y="1679690"/>
            <a:ext cx="2066723" cy="905018"/>
          </a:xfrm>
          <a:prstGeom prst="rect">
            <a:avLst/>
          </a:prstGeom>
          <a:noFill/>
          <a:ln>
            <a:noFill/>
          </a:ln>
        </p:spPr>
        <p:txBody>
          <a:bodyPr spcFirstLastPara="1" wrap="square" lIns="91425" tIns="45700" rIns="91425" bIns="45700" anchor="t" anchorCtr="0">
            <a:noAutofit/>
          </a:bodyPr>
          <a:lstStyle/>
          <a:p>
            <a:pPr marL="177800" indent="0" algn="ctr">
              <a:spcBef>
                <a:spcPts val="0"/>
              </a:spcBef>
              <a:buSzPts val="2800"/>
              <a:buNone/>
            </a:pPr>
            <a:r>
              <a:rPr lang="el-GR" sz="2400" dirty="0"/>
              <a:t>Μείωση του κοινωνικού κόστους</a:t>
            </a:r>
            <a:endParaRPr lang="en-GB" sz="2400" b="1" noProof="0" dirty="0">
              <a:solidFill>
                <a:schemeClr val="bg1"/>
              </a:solidFill>
              <a:sym typeface="Arial"/>
            </a:endParaRPr>
          </a:p>
        </p:txBody>
      </p:sp>
    </p:spTree>
    <p:extLst>
      <p:ext uri="{BB962C8B-B14F-4D97-AF65-F5344CB8AC3E}">
        <p14:creationId xmlns:p14="http://schemas.microsoft.com/office/powerpoint/2010/main" val="16270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1DF5862-57F2-F2A4-F47B-5B09B9C0F922}"/>
            </a:ext>
          </a:extLst>
        </p:cNvPr>
        <p:cNvGrpSpPr/>
        <p:nvPr/>
      </p:nvGrpSpPr>
      <p:grpSpPr>
        <a:xfrm>
          <a:off x="0" y="0"/>
          <a:ext cx="0" cy="0"/>
          <a:chOff x="0" y="0"/>
          <a:chExt cx="0" cy="0"/>
        </a:xfrm>
      </p:grpSpPr>
      <p:sp>
        <p:nvSpPr>
          <p:cNvPr id="95" name="Google Shape;95;p15">
            <a:extLst>
              <a:ext uri="{FF2B5EF4-FFF2-40B4-BE49-F238E27FC236}">
                <a16:creationId xmlns:a16="http://schemas.microsoft.com/office/drawing/2014/main" id="{6C74D7C4-CE77-7300-F29F-E1572FEDF44E}"/>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spcBef>
                <a:spcPts val="0"/>
              </a:spcBef>
              <a:buSzPts val="2800"/>
              <a:buNone/>
            </a:pPr>
            <a:r>
              <a:rPr lang="el-GR" sz="8800" dirty="0"/>
              <a:t>Δραστηριότητες και υπηρεσίες για τις τοπικές κοινότητες</a:t>
            </a:r>
            <a:endParaRPr lang="en-GB" sz="8800" noProof="0" dirty="0"/>
          </a:p>
        </p:txBody>
      </p:sp>
    </p:spTree>
    <p:extLst>
      <p:ext uri="{BB962C8B-B14F-4D97-AF65-F5344CB8AC3E}">
        <p14:creationId xmlns:p14="http://schemas.microsoft.com/office/powerpoint/2010/main" val="281227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3CB148C-E940-3C07-2F3F-CB84DE408E9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F352D1F-1446-42F4-F70B-492B793A3233}"/>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Δραστηριότητες και υπηρεσίες για τις τοπικές κοινότητες</a:t>
            </a:r>
            <a:endParaRPr lang="en-US" noProof="0" dirty="0"/>
          </a:p>
        </p:txBody>
      </p:sp>
      <p:sp>
        <p:nvSpPr>
          <p:cNvPr id="95" name="Google Shape;95;p15">
            <a:extLst>
              <a:ext uri="{FF2B5EF4-FFF2-40B4-BE49-F238E27FC236}">
                <a16:creationId xmlns:a16="http://schemas.microsoft.com/office/drawing/2014/main" id="{960F77E3-11B8-5359-6464-B5C8C7D1C6CA}"/>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r>
              <a:rPr lang="el-GR" sz="4400" b="1" dirty="0"/>
              <a:t>Τώρα θα δούμε ορισμένα παραδείγματα υπηρεσιών για τις τοπικές κοινότητες, όπως:</a:t>
            </a:r>
            <a:endParaRPr lang="el-GR" sz="4400" dirty="0"/>
          </a:p>
          <a:p>
            <a:r>
              <a:rPr lang="el-GR" sz="4400" b="1" dirty="0"/>
              <a:t>Υπηρεσίες εκπαίδευσης για την πρώιμη παιδική ηλικία</a:t>
            </a:r>
            <a:endParaRPr lang="el-GR" sz="4400" dirty="0"/>
          </a:p>
          <a:p>
            <a:r>
              <a:rPr lang="el-GR" sz="4400" b="1" dirty="0"/>
              <a:t>Κοινωνικές και φροντίδας υπηρεσίες</a:t>
            </a:r>
            <a:endParaRPr lang="el-GR" sz="4400"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260758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0DBEFEB-C8F3-E6E5-1930-0D632FFCD9C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86E75C0-733C-C6E9-14A9-9F226ADD9DA7}"/>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Υπηρεσίες εκπαίδευσης για την πρώιμη παιδική ηλικία</a:t>
            </a:r>
            <a:endParaRPr lang="en-GB" noProof="0" dirty="0"/>
          </a:p>
        </p:txBody>
      </p:sp>
      <p:sp>
        <p:nvSpPr>
          <p:cNvPr id="95" name="Google Shape;95;p15">
            <a:extLst>
              <a:ext uri="{FF2B5EF4-FFF2-40B4-BE49-F238E27FC236}">
                <a16:creationId xmlns:a16="http://schemas.microsoft.com/office/drawing/2014/main" id="{4E4CCFBF-EBF4-DD75-2B09-3BAFD9A9C644}"/>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sz="4000" dirty="0" err="1"/>
              <a:t>Αγρο</a:t>
            </a:r>
            <a:r>
              <a:rPr lang="el-GR" sz="4000" dirty="0"/>
              <a:t>-βρεφονηπιακός σταθμός</a:t>
            </a:r>
            <a:endParaRPr lang="en-GB" sz="4000" noProof="0" dirty="0"/>
          </a:p>
          <a:p>
            <a:pPr marL="228600" indent="-50800">
              <a:spcBef>
                <a:spcPts val="0"/>
              </a:spcBef>
              <a:buSzPts val="2800"/>
              <a:buNone/>
            </a:pPr>
            <a:r>
              <a:rPr lang="el-GR" dirty="0"/>
              <a:t>Είναι μια δομή φροντίδας για παιδιά ηλικίας από 3 μηνών έως 3 ετών, η οποία βρίσκεται σε αγρόκτημα ή αγροτική επιχείρηση.</a:t>
            </a:r>
            <a:endParaRPr lang="en-GB" noProof="0" dirty="0"/>
          </a:p>
        </p:txBody>
      </p:sp>
      <p:pic>
        <p:nvPicPr>
          <p:cNvPr id="9" name="Immagine 8">
            <a:extLst>
              <a:ext uri="{FF2B5EF4-FFF2-40B4-BE49-F238E27FC236}">
                <a16:creationId xmlns:a16="http://schemas.microsoft.com/office/drawing/2014/main" id="{755564DB-36E1-D219-E5BC-5CBA0908A2AE}"/>
              </a:ext>
            </a:extLst>
          </p:cNvPr>
          <p:cNvPicPr>
            <a:picLocks noChangeAspect="1"/>
          </p:cNvPicPr>
          <p:nvPr/>
        </p:nvPicPr>
        <p:blipFill>
          <a:blip r:embed="rId4"/>
          <a:stretch>
            <a:fillRect/>
          </a:stretch>
        </p:blipFill>
        <p:spPr>
          <a:xfrm>
            <a:off x="8657285" y="3370240"/>
            <a:ext cx="3534715" cy="2806724"/>
          </a:xfrm>
          <a:prstGeom prst="rect">
            <a:avLst/>
          </a:prstGeom>
        </p:spPr>
      </p:pic>
    </p:spTree>
    <p:extLst>
      <p:ext uri="{BB962C8B-B14F-4D97-AF65-F5344CB8AC3E}">
        <p14:creationId xmlns:p14="http://schemas.microsoft.com/office/powerpoint/2010/main" val="2722530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EDC0E2D-EAAE-F725-27CC-FDAC005C94E1}"/>
            </a:ext>
          </a:extLst>
        </p:cNvPr>
        <p:cNvGrpSpPr/>
        <p:nvPr/>
      </p:nvGrpSpPr>
      <p:grpSpPr>
        <a:xfrm>
          <a:off x="0" y="0"/>
          <a:ext cx="0" cy="0"/>
          <a:chOff x="0" y="0"/>
          <a:chExt cx="0" cy="0"/>
        </a:xfrm>
      </p:grpSpPr>
      <p:sp>
        <p:nvSpPr>
          <p:cNvPr id="95" name="Google Shape;95;p15">
            <a:extLst>
              <a:ext uri="{FF2B5EF4-FFF2-40B4-BE49-F238E27FC236}">
                <a16:creationId xmlns:a16="http://schemas.microsoft.com/office/drawing/2014/main" id="{AC27CE46-4385-EC57-8945-50EB7A5DBAB2}"/>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sz="4000" dirty="0" err="1"/>
              <a:t>Αγρο-προσχολείο</a:t>
            </a:r>
            <a:endParaRPr lang="en-GB" sz="4000" noProof="0" dirty="0"/>
          </a:p>
          <a:p>
            <a:pPr marL="228600" indent="-50800">
              <a:spcBef>
                <a:spcPts val="0"/>
              </a:spcBef>
              <a:buSzPts val="2800"/>
              <a:buNone/>
            </a:pPr>
            <a:endParaRPr lang="el-GR" noProof="0" dirty="0"/>
          </a:p>
          <a:p>
            <a:pPr marL="228600" indent="-50800">
              <a:spcBef>
                <a:spcPts val="0"/>
              </a:spcBef>
              <a:buSzPts val="2800"/>
              <a:buNone/>
            </a:pPr>
            <a:r>
              <a:rPr lang="el-GR" b="1" dirty="0"/>
              <a:t>Είναι μια δομή για παιδιά ηλικίας από 3 έως 6 ετών, </a:t>
            </a:r>
          </a:p>
          <a:p>
            <a:pPr marL="228600" indent="-50800">
              <a:spcBef>
                <a:spcPts val="0"/>
              </a:spcBef>
              <a:buSzPts val="2800"/>
              <a:buNone/>
            </a:pPr>
            <a:r>
              <a:rPr lang="el-GR" b="1" dirty="0"/>
              <a:t>η οποία επίσης βρίσκεται σε αγρόκτημα.</a:t>
            </a:r>
            <a:endParaRPr lang="el-GR" noProof="0" dirty="0"/>
          </a:p>
        </p:txBody>
      </p:sp>
      <p:pic>
        <p:nvPicPr>
          <p:cNvPr id="5" name="Immagine 4">
            <a:extLst>
              <a:ext uri="{FF2B5EF4-FFF2-40B4-BE49-F238E27FC236}">
                <a16:creationId xmlns:a16="http://schemas.microsoft.com/office/drawing/2014/main" id="{D834C506-A0D1-74B6-86C5-63B42EBC80F8}"/>
              </a:ext>
            </a:extLst>
          </p:cNvPr>
          <p:cNvPicPr>
            <a:picLocks noChangeAspect="1"/>
          </p:cNvPicPr>
          <p:nvPr/>
        </p:nvPicPr>
        <p:blipFill>
          <a:blip r:embed="rId4"/>
          <a:stretch>
            <a:fillRect/>
          </a:stretch>
        </p:blipFill>
        <p:spPr>
          <a:xfrm>
            <a:off x="7351059" y="3429000"/>
            <a:ext cx="4119281" cy="2489875"/>
          </a:xfrm>
          <a:prstGeom prst="rect">
            <a:avLst/>
          </a:prstGeom>
        </p:spPr>
      </p:pic>
      <p:sp>
        <p:nvSpPr>
          <p:cNvPr id="2" name="Rectangle 1">
            <a:extLst>
              <a:ext uri="{FF2B5EF4-FFF2-40B4-BE49-F238E27FC236}">
                <a16:creationId xmlns:a16="http://schemas.microsoft.com/office/drawing/2014/main" id="{C74FF328-1D87-41B4-7A8F-AB11FB11F1C4}"/>
              </a:ext>
            </a:extLst>
          </p:cNvPr>
          <p:cNvSpPr>
            <a:spLocks noGrp="1" noChangeArrowheads="1"/>
          </p:cNvSpPr>
          <p:nvPr>
            <p:ph type="title"/>
          </p:nvPr>
        </p:nvSpPr>
        <p:spPr bwMode="auto">
          <a:xfrm>
            <a:off x="2830513" y="163513"/>
            <a:ext cx="8961437" cy="13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800" b="1" i="0" u="none" strike="noStrike" cap="none" normalizeH="0" baseline="0">
                <a:ln>
                  <a:noFill/>
                </a:ln>
                <a:solidFill>
                  <a:schemeClr val="tx1"/>
                </a:solidFill>
                <a:effectLst/>
                <a:latin typeface="Arial" panose="020B0604020202020204" pitchFamily="34" charset="0"/>
              </a:rPr>
              <a:t>Υπηρεσίες εκπαίδευσης για την πρώιμη παιδική ηλικία</a:t>
            </a:r>
            <a:endParaRPr kumimoji="0" lang="el-GR" altLang="el-G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2253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FD87CF4-4582-D618-5B9F-15A82BE880E1}"/>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FA312327-A8D1-8916-65AD-82D9681CFBE3}"/>
              </a:ext>
            </a:extLst>
          </p:cNvPr>
          <p:cNvPicPr>
            <a:picLocks noChangeAspect="1"/>
          </p:cNvPicPr>
          <p:nvPr/>
        </p:nvPicPr>
        <p:blipFill>
          <a:blip r:embed="rId4"/>
          <a:stretch>
            <a:fillRect/>
          </a:stretch>
        </p:blipFill>
        <p:spPr>
          <a:xfrm>
            <a:off x="6196302" y="749677"/>
            <a:ext cx="5029902" cy="5572903"/>
          </a:xfrm>
          <a:prstGeom prst="rect">
            <a:avLst/>
          </a:prstGeom>
        </p:spPr>
      </p:pic>
      <p:sp>
        <p:nvSpPr>
          <p:cNvPr id="94" name="Google Shape;94;p15">
            <a:extLst>
              <a:ext uri="{FF2B5EF4-FFF2-40B4-BE49-F238E27FC236}">
                <a16:creationId xmlns:a16="http://schemas.microsoft.com/office/drawing/2014/main" id="{DEB0EDAF-8137-88DC-493C-583717413ACC}"/>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Early childhood education services</a:t>
            </a:r>
            <a:endParaRPr lang="en-GB" noProof="0" dirty="0"/>
          </a:p>
        </p:txBody>
      </p:sp>
      <p:sp>
        <p:nvSpPr>
          <p:cNvPr id="95" name="Google Shape;95;p15">
            <a:extLst>
              <a:ext uri="{FF2B5EF4-FFF2-40B4-BE49-F238E27FC236}">
                <a16:creationId xmlns:a16="http://schemas.microsoft.com/office/drawing/2014/main" id="{2F2C628C-FB98-EFFF-3D2D-9EE9B83001DD}"/>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sz="4000" dirty="0" err="1"/>
              <a:t>Αγρο</a:t>
            </a:r>
            <a:r>
              <a:rPr lang="el-GR" sz="4000" dirty="0"/>
              <a:t>-νταντά»</a:t>
            </a:r>
            <a:endParaRPr lang="en-GB" sz="4000" noProof="0" dirty="0"/>
          </a:p>
          <a:p>
            <a:pPr marL="228600" indent="-50800">
              <a:spcBef>
                <a:spcPts val="0"/>
              </a:spcBef>
              <a:buSzPts val="2800"/>
              <a:buNone/>
            </a:pPr>
            <a:endParaRPr lang="el-GR" dirty="0"/>
          </a:p>
          <a:p>
            <a:pPr marL="228600" indent="-50800">
              <a:spcBef>
                <a:spcPts val="0"/>
              </a:spcBef>
              <a:buSzPts val="2800"/>
              <a:buNone/>
            </a:pPr>
            <a:r>
              <a:rPr lang="el-GR" dirty="0"/>
              <a:t>Παρέχει υπηρεσία φροντίδας παιδιών ηλικίας </a:t>
            </a:r>
          </a:p>
          <a:p>
            <a:pPr marL="228600" indent="-50800">
              <a:spcBef>
                <a:spcPts val="0"/>
              </a:spcBef>
              <a:buSzPts val="2800"/>
              <a:buNone/>
            </a:pPr>
            <a:r>
              <a:rPr lang="el-GR" dirty="0"/>
              <a:t>από 3 μηνών έως 3 ετών σε κατοικία</a:t>
            </a:r>
          </a:p>
          <a:p>
            <a:pPr marL="228600" indent="-50800">
              <a:spcBef>
                <a:spcPts val="0"/>
              </a:spcBef>
              <a:buSzPts val="2800"/>
              <a:buNone/>
            </a:pPr>
            <a:r>
              <a:rPr lang="el-GR" dirty="0"/>
              <a:t>που βρίσκεται σε αγρόκτημα</a:t>
            </a:r>
            <a:endParaRPr lang="en-US" noProof="0" dirty="0"/>
          </a:p>
        </p:txBody>
      </p:sp>
      <p:sp>
        <p:nvSpPr>
          <p:cNvPr id="2" name="Rectangle 1">
            <a:extLst>
              <a:ext uri="{FF2B5EF4-FFF2-40B4-BE49-F238E27FC236}">
                <a16:creationId xmlns:a16="http://schemas.microsoft.com/office/drawing/2014/main" id="{577CDFDE-41C5-E8AE-2C86-364ADB46FCD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800" b="1" i="0" u="none" strike="noStrike" cap="none" normalizeH="0" baseline="0">
                <a:ln>
                  <a:noFill/>
                </a:ln>
                <a:solidFill>
                  <a:schemeClr val="tx1"/>
                </a:solidFill>
                <a:effectLst/>
                <a:latin typeface="Arial" panose="020B0604020202020204" pitchFamily="34" charset="0"/>
              </a:rPr>
              <a:t>Υπηρεσίες εκπαίδευσης για την πρώιμη παιδική ηλικία</a:t>
            </a:r>
            <a:endParaRPr kumimoji="0" lang="el-GR" altLang="el-G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55040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F941487-03F9-4723-03BE-99A2496ECBBD}"/>
            </a:ext>
          </a:extLst>
        </p:cNvPr>
        <p:cNvGrpSpPr/>
        <p:nvPr/>
      </p:nvGrpSpPr>
      <p:grpSpPr>
        <a:xfrm>
          <a:off x="0" y="0"/>
          <a:ext cx="0" cy="0"/>
          <a:chOff x="0" y="0"/>
          <a:chExt cx="0" cy="0"/>
        </a:xfrm>
      </p:grpSpPr>
      <p:pic>
        <p:nvPicPr>
          <p:cNvPr id="9" name="Immagine 8">
            <a:extLst>
              <a:ext uri="{FF2B5EF4-FFF2-40B4-BE49-F238E27FC236}">
                <a16:creationId xmlns:a16="http://schemas.microsoft.com/office/drawing/2014/main" id="{91BF8ED4-9F0E-7D38-70B8-F7FF02F24812}"/>
              </a:ext>
            </a:extLst>
          </p:cNvPr>
          <p:cNvPicPr>
            <a:picLocks noChangeAspect="1"/>
          </p:cNvPicPr>
          <p:nvPr/>
        </p:nvPicPr>
        <p:blipFill>
          <a:blip r:embed="rId4"/>
          <a:stretch>
            <a:fillRect/>
          </a:stretch>
        </p:blipFill>
        <p:spPr>
          <a:xfrm>
            <a:off x="4881894" y="2449459"/>
            <a:ext cx="4415454" cy="3143688"/>
          </a:xfrm>
          <a:prstGeom prst="rect">
            <a:avLst/>
          </a:prstGeom>
        </p:spPr>
      </p:pic>
      <p:sp>
        <p:nvSpPr>
          <p:cNvPr id="95" name="Google Shape;95;p15">
            <a:extLst>
              <a:ext uri="{FF2B5EF4-FFF2-40B4-BE49-F238E27FC236}">
                <a16:creationId xmlns:a16="http://schemas.microsoft.com/office/drawing/2014/main" id="{B7ECB66C-2DD4-A6A5-532C-BDAEA3DA8A93}"/>
              </a:ext>
            </a:extLst>
          </p:cNvPr>
          <p:cNvSpPr txBox="1">
            <a:spLocks noGrp="1"/>
          </p:cNvSpPr>
          <p:nvPr>
            <p:ph type="body" idx="1"/>
          </p:nvPr>
        </p:nvSpPr>
        <p:spPr>
          <a:xfrm>
            <a:off x="625549" y="1556324"/>
            <a:ext cx="9688032"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noProof="0" dirty="0"/>
              <a:t>Ένας </a:t>
            </a:r>
            <a:r>
              <a:rPr lang="el-GR" sz="4000" dirty="0" err="1"/>
              <a:t>Αγρο</a:t>
            </a:r>
            <a:r>
              <a:rPr lang="el-GR" sz="4000" dirty="0"/>
              <a:t>-βρεφονηπιακός σταθμός</a:t>
            </a:r>
            <a:endParaRPr lang="en-GB" sz="4000" noProof="0" dirty="0"/>
          </a:p>
          <a:p>
            <a:pPr marL="228600" indent="-50800">
              <a:spcBef>
                <a:spcPts val="0"/>
              </a:spcBef>
              <a:buSzPts val="2800"/>
              <a:buNone/>
            </a:pPr>
            <a:r>
              <a:rPr lang="el-GR" dirty="0"/>
              <a:t>Είναι μια </a:t>
            </a:r>
            <a:r>
              <a:rPr lang="el-GR" dirty="0" err="1"/>
              <a:t>κοινωνικο</a:t>
            </a:r>
            <a:r>
              <a:rPr lang="el-GR" dirty="0"/>
              <a:t>-εκπαιδευτική υπηρεσία και υπηρεσία υποστήριξης γονέων για παιδιά ηλικίας από 3 μηνών έως 3 ετών.</a:t>
            </a:r>
            <a:endParaRPr lang="en-GB" noProof="0" dirty="0"/>
          </a:p>
        </p:txBody>
      </p:sp>
      <p:sp>
        <p:nvSpPr>
          <p:cNvPr id="94" name="Google Shape;94;p15">
            <a:extLst>
              <a:ext uri="{FF2B5EF4-FFF2-40B4-BE49-F238E27FC236}">
                <a16:creationId xmlns:a16="http://schemas.microsoft.com/office/drawing/2014/main" id="{49CD29B5-33AE-DEC0-9B78-347752E329EB}"/>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Agri-nurseries</a:t>
            </a:r>
          </a:p>
        </p:txBody>
      </p:sp>
    </p:spTree>
    <p:extLst>
      <p:ext uri="{BB962C8B-B14F-4D97-AF65-F5344CB8AC3E}">
        <p14:creationId xmlns:p14="http://schemas.microsoft.com/office/powerpoint/2010/main" val="2947605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57CE37B-5965-1A94-C5E6-E6A2E9C2C2E3}"/>
            </a:ext>
          </a:extLst>
        </p:cNvPr>
        <p:cNvGrpSpPr/>
        <p:nvPr/>
      </p:nvGrpSpPr>
      <p:grpSpPr>
        <a:xfrm>
          <a:off x="0" y="0"/>
          <a:ext cx="0" cy="0"/>
          <a:chOff x="0" y="0"/>
          <a:chExt cx="0" cy="0"/>
        </a:xfrm>
      </p:grpSpPr>
      <p:pic>
        <p:nvPicPr>
          <p:cNvPr id="9" name="Immagine 8">
            <a:extLst>
              <a:ext uri="{FF2B5EF4-FFF2-40B4-BE49-F238E27FC236}">
                <a16:creationId xmlns:a16="http://schemas.microsoft.com/office/drawing/2014/main" id="{A58DF605-5B13-EFD8-206D-1E965D61AEB9}"/>
              </a:ext>
            </a:extLst>
          </p:cNvPr>
          <p:cNvPicPr>
            <a:picLocks noChangeAspect="1"/>
          </p:cNvPicPr>
          <p:nvPr/>
        </p:nvPicPr>
        <p:blipFill>
          <a:blip r:embed="rId4"/>
          <a:stretch>
            <a:fillRect/>
          </a:stretch>
        </p:blipFill>
        <p:spPr>
          <a:xfrm>
            <a:off x="4707087" y="1201474"/>
            <a:ext cx="3247428" cy="3143688"/>
          </a:xfrm>
          <a:prstGeom prst="rect">
            <a:avLst/>
          </a:prstGeom>
        </p:spPr>
      </p:pic>
      <p:sp>
        <p:nvSpPr>
          <p:cNvPr id="95" name="Google Shape;95;p15">
            <a:extLst>
              <a:ext uri="{FF2B5EF4-FFF2-40B4-BE49-F238E27FC236}">
                <a16:creationId xmlns:a16="http://schemas.microsoft.com/office/drawing/2014/main" id="{9C26963E-2719-06F8-B797-6D2704DE823E}"/>
              </a:ext>
            </a:extLst>
          </p:cNvPr>
          <p:cNvSpPr txBox="1">
            <a:spLocks noGrp="1"/>
          </p:cNvSpPr>
          <p:nvPr>
            <p:ph type="body" idx="1"/>
          </p:nvPr>
        </p:nvSpPr>
        <p:spPr>
          <a:xfrm>
            <a:off x="668078" y="1339701"/>
            <a:ext cx="11325447" cy="1424761"/>
          </a:xfrm>
          <a:prstGeom prst="rect">
            <a:avLst/>
          </a:prstGeom>
          <a:noFill/>
          <a:ln>
            <a:noFill/>
          </a:ln>
        </p:spPr>
        <p:txBody>
          <a:bodyPr spcFirstLastPara="1" wrap="square" lIns="91425" tIns="45700" rIns="91425" bIns="45700" anchor="t" anchorCtr="0">
            <a:normAutofit fontScale="92500" lnSpcReduction="10000"/>
          </a:bodyPr>
          <a:lstStyle/>
          <a:p>
            <a:pPr marL="228600" indent="-50800">
              <a:spcBef>
                <a:spcPts val="0"/>
              </a:spcBef>
              <a:buSzPts val="2800"/>
              <a:buNone/>
            </a:pPr>
            <a:r>
              <a:rPr lang="el-GR" dirty="0"/>
              <a:t>Σε αντίθεση με τους παραδοσιακούς παιδικούς σταθμούς, οι </a:t>
            </a:r>
            <a:r>
              <a:rPr lang="el-GR" dirty="0" err="1"/>
              <a:t>αγρο</a:t>
            </a:r>
            <a:r>
              <a:rPr lang="el-GR" dirty="0"/>
              <a:t>-βρεφονηπιακοί σταθμοί λειτουργούν από και μέσα σε αγροκτήματα, τα οποία προσφέρουν στα παιδιά εκπαιδευτικές εμπειρίες ενταγμένες στις αγροτικές δραστηριότητες.</a:t>
            </a:r>
            <a:endParaRPr lang="en-GB" noProof="0" dirty="0"/>
          </a:p>
        </p:txBody>
      </p:sp>
      <p:sp>
        <p:nvSpPr>
          <p:cNvPr id="94" name="Google Shape;94;p15">
            <a:extLst>
              <a:ext uri="{FF2B5EF4-FFF2-40B4-BE49-F238E27FC236}">
                <a16:creationId xmlns:a16="http://schemas.microsoft.com/office/drawing/2014/main" id="{BDEAEA0C-EDBF-FA98-E2AF-3F1A00B41A60}"/>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a:t>
            </a:r>
            <a:r>
              <a:rPr lang="el-GR" dirty="0"/>
              <a:t>-βρεφονηπιακοί σταθμοί</a:t>
            </a:r>
            <a:endParaRPr lang="en-GB" noProof="0" dirty="0"/>
          </a:p>
        </p:txBody>
      </p:sp>
      <p:sp>
        <p:nvSpPr>
          <p:cNvPr id="5" name="CasellaDiTesto 4">
            <a:extLst>
              <a:ext uri="{FF2B5EF4-FFF2-40B4-BE49-F238E27FC236}">
                <a16:creationId xmlns:a16="http://schemas.microsoft.com/office/drawing/2014/main" id="{038FB8D6-2907-A186-5087-2EBD7AF8BF12}"/>
              </a:ext>
            </a:extLst>
          </p:cNvPr>
          <p:cNvSpPr txBox="1"/>
          <p:nvPr/>
        </p:nvSpPr>
        <p:spPr>
          <a:xfrm>
            <a:off x="677825" y="4047442"/>
            <a:ext cx="11113682" cy="1815882"/>
          </a:xfrm>
          <a:prstGeom prst="rect">
            <a:avLst/>
          </a:prstGeom>
          <a:noFill/>
        </p:spPr>
        <p:txBody>
          <a:bodyPr wrap="square">
            <a:spAutoFit/>
          </a:bodyPr>
          <a:lstStyle/>
          <a:p>
            <a:pPr marL="228600" indent="-50800">
              <a:buSzPts val="2800"/>
            </a:pPr>
            <a:r>
              <a:rPr lang="el-GR" sz="2800" dirty="0"/>
              <a:t>Ουσιαστικά, το αγρόκτημα αξιοποιεί τους δικούς του χώρους, τους κύκλους παραγωγής και την τεχνογνωσία του, προσφέροντας στα παιδιά την ευκαιρία για άμεση, βιωματική και απτική επαφή με τη φύση</a:t>
            </a:r>
            <a:endParaRPr lang="en-GB" sz="28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3879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B410CD2-4908-5D2F-F38D-6E624F4138D4}"/>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82682F6E-A878-977F-D710-B337F197F68F}"/>
              </a:ext>
            </a:extLst>
          </p:cNvPr>
          <p:cNvSpPr txBox="1"/>
          <p:nvPr/>
        </p:nvSpPr>
        <p:spPr>
          <a:xfrm>
            <a:off x="1143263" y="1753210"/>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l-GR" b="1" dirty="0"/>
              <a:t>Τα παιδιά συμμετέχουν σε διάφορες δραστηριότητες, όπως:</a:t>
            </a:r>
            <a:endParaRPr lang="el-GR" dirty="0"/>
          </a:p>
          <a:p>
            <a:r>
              <a:rPr lang="el-GR" b="1" dirty="0"/>
              <a:t>Φροντίδα των ζώων</a:t>
            </a:r>
            <a:endParaRPr lang="el-GR" dirty="0"/>
          </a:p>
          <a:p>
            <a:pPr marL="177800" indent="0"/>
            <a:endParaRPr lang="en-GB" noProof="0" dirty="0"/>
          </a:p>
          <a:p>
            <a:pPr marL="177800" indent="0"/>
            <a:endParaRPr lang="en-GB" noProof="0" dirty="0"/>
          </a:p>
        </p:txBody>
      </p:sp>
      <p:pic>
        <p:nvPicPr>
          <p:cNvPr id="1026" name="Picture 2" descr="Download free photo of Sheep,animal,farm,agriculture,cute - from needpix.com">
            <a:extLst>
              <a:ext uri="{FF2B5EF4-FFF2-40B4-BE49-F238E27FC236}">
                <a16:creationId xmlns:a16="http://schemas.microsoft.com/office/drawing/2014/main" id="{253BF831-9EDF-0F15-4F3B-962FA29204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4769" y="4269703"/>
            <a:ext cx="1282231" cy="1199328"/>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a:extLst>
              <a:ext uri="{FF2B5EF4-FFF2-40B4-BE49-F238E27FC236}">
                <a16:creationId xmlns:a16="http://schemas.microsoft.com/office/drawing/2014/main" id="{468D1219-71ED-4613-1555-D069E69C1FE2}"/>
              </a:ext>
            </a:extLst>
          </p:cNvPr>
          <p:cNvPicPr>
            <a:picLocks noChangeAspect="1"/>
          </p:cNvPicPr>
          <p:nvPr/>
        </p:nvPicPr>
        <p:blipFill>
          <a:blip r:embed="rId5"/>
          <a:stretch>
            <a:fillRect/>
          </a:stretch>
        </p:blipFill>
        <p:spPr>
          <a:xfrm>
            <a:off x="4764142" y="3409014"/>
            <a:ext cx="3050788" cy="2108121"/>
          </a:xfrm>
          <a:prstGeom prst="rect">
            <a:avLst/>
          </a:prstGeom>
        </p:spPr>
      </p:pic>
      <p:sp>
        <p:nvSpPr>
          <p:cNvPr id="5" name="Google Shape;94;p15">
            <a:extLst>
              <a:ext uri="{FF2B5EF4-FFF2-40B4-BE49-F238E27FC236}">
                <a16:creationId xmlns:a16="http://schemas.microsoft.com/office/drawing/2014/main" id="{394EC4E8-F7EC-615F-244B-1A38AE57A85C}"/>
              </a:ext>
            </a:extLst>
          </p:cNvPr>
          <p:cNvSpPr txBox="1">
            <a:spLocks/>
          </p:cNvSpPr>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4400"/>
            </a:pPr>
            <a:r>
              <a:rPr lang="el-GR" dirty="0" err="1"/>
              <a:t>Αγρο</a:t>
            </a:r>
            <a:r>
              <a:rPr lang="el-GR" dirty="0"/>
              <a:t>-βρεφονηπιακοί σταθμοί</a:t>
            </a:r>
            <a:endParaRPr lang="en-GB" dirty="0"/>
          </a:p>
        </p:txBody>
      </p:sp>
    </p:spTree>
    <p:extLst>
      <p:ext uri="{BB962C8B-B14F-4D97-AF65-F5344CB8AC3E}">
        <p14:creationId xmlns:p14="http://schemas.microsoft.com/office/powerpoint/2010/main" val="69196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6F385AC-E90A-D8DF-7D9E-32FD3F3AA34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D6AA06B-0010-080E-249B-D1C36873ECE1}"/>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r>
              <a:rPr lang="el-GR" dirty="0" err="1"/>
              <a:t>Αγρο</a:t>
            </a:r>
            <a:r>
              <a:rPr lang="el-GR" dirty="0"/>
              <a:t>-βρεφονηπιακοί σταθμοί</a:t>
            </a:r>
          </a:p>
        </p:txBody>
      </p:sp>
      <p:sp>
        <p:nvSpPr>
          <p:cNvPr id="3" name="CasellaDiTesto 2">
            <a:extLst>
              <a:ext uri="{FF2B5EF4-FFF2-40B4-BE49-F238E27FC236}">
                <a16:creationId xmlns:a16="http://schemas.microsoft.com/office/drawing/2014/main" id="{FFF0FEDE-EC50-B459-7878-00462601C2CD}"/>
              </a:ext>
            </a:extLst>
          </p:cNvPr>
          <p:cNvSpPr txBox="1"/>
          <p:nvPr/>
        </p:nvSpPr>
        <p:spPr>
          <a:xfrm>
            <a:off x="973142" y="1334665"/>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endParaRPr lang="en-GB" noProof="0" dirty="0"/>
          </a:p>
          <a:p>
            <a:pPr marL="177800" indent="0"/>
            <a:r>
              <a:rPr lang="el-GR" dirty="0"/>
              <a:t>Καλλιέργεια</a:t>
            </a:r>
            <a:endParaRPr lang="en-GB" noProof="0" dirty="0"/>
          </a:p>
        </p:txBody>
      </p:sp>
      <p:pic>
        <p:nvPicPr>
          <p:cNvPr id="6" name="Immagine 5">
            <a:extLst>
              <a:ext uri="{FF2B5EF4-FFF2-40B4-BE49-F238E27FC236}">
                <a16:creationId xmlns:a16="http://schemas.microsoft.com/office/drawing/2014/main" id="{4CDC5C44-28BA-5854-6387-048C0D301B3C}"/>
              </a:ext>
            </a:extLst>
          </p:cNvPr>
          <p:cNvPicPr>
            <a:picLocks noChangeAspect="1"/>
          </p:cNvPicPr>
          <p:nvPr/>
        </p:nvPicPr>
        <p:blipFill>
          <a:blip r:embed="rId4"/>
          <a:stretch>
            <a:fillRect/>
          </a:stretch>
        </p:blipFill>
        <p:spPr>
          <a:xfrm>
            <a:off x="3693295" y="1535848"/>
            <a:ext cx="3867212" cy="4014068"/>
          </a:xfrm>
          <a:prstGeom prst="rect">
            <a:avLst/>
          </a:prstGeom>
        </p:spPr>
      </p:pic>
    </p:spTree>
    <p:extLst>
      <p:ext uri="{BB962C8B-B14F-4D97-AF65-F5344CB8AC3E}">
        <p14:creationId xmlns:p14="http://schemas.microsoft.com/office/powerpoint/2010/main" val="3044461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F4F63E4-F795-F35C-DBF7-154566A15A1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E7347F9-350A-1558-FFE6-1A2ACDD426FF}"/>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a:buSzPts val="4400"/>
            </a:pPr>
            <a:r>
              <a:rPr lang="el-GR" dirty="0" err="1"/>
              <a:t>Αγρο</a:t>
            </a:r>
            <a:r>
              <a:rPr lang="el-GR" dirty="0"/>
              <a:t>-βρεφονηπιακοί σταθμοί</a:t>
            </a:r>
            <a:endParaRPr lang="en-GB" noProof="0" dirty="0"/>
          </a:p>
        </p:txBody>
      </p:sp>
      <p:sp>
        <p:nvSpPr>
          <p:cNvPr id="3" name="CasellaDiTesto 2">
            <a:extLst>
              <a:ext uri="{FF2B5EF4-FFF2-40B4-BE49-F238E27FC236}">
                <a16:creationId xmlns:a16="http://schemas.microsoft.com/office/drawing/2014/main" id="{1678F670-32EB-C326-57FA-BC44F9FF0FBF}"/>
              </a:ext>
            </a:extLst>
          </p:cNvPr>
          <p:cNvSpPr txBox="1"/>
          <p:nvPr/>
        </p:nvSpPr>
        <p:spPr>
          <a:xfrm>
            <a:off x="973142" y="1334665"/>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endParaRPr lang="en-GB" noProof="0" dirty="0"/>
          </a:p>
          <a:p>
            <a:pPr marL="177800" indent="0"/>
            <a:r>
              <a:rPr lang="el-GR" dirty="0"/>
              <a:t>Δημιουργικά εργαστήρια</a:t>
            </a:r>
            <a:endParaRPr lang="en-GB" noProof="0" dirty="0"/>
          </a:p>
        </p:txBody>
      </p:sp>
      <p:pic>
        <p:nvPicPr>
          <p:cNvPr id="2052" name="Picture 4" descr="Foto gratuita di ambiente, ambiente creativo, apprendimento, arte, arte e  artigianato, arte ecosostenibile, artigianato, artigianato innovativo,  attività, attività al coperto, attività pratica, bambini, bambini piccoli  artistici, carta, carta colorata, carta verde, classe di ...">
            <a:extLst>
              <a:ext uri="{FF2B5EF4-FFF2-40B4-BE49-F238E27FC236}">
                <a16:creationId xmlns:a16="http://schemas.microsoft.com/office/drawing/2014/main" id="{1B929C58-1345-1A60-4C4B-3C734C28A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683" y="2557463"/>
            <a:ext cx="3970005" cy="264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468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217C104-0D1E-7EAC-3826-3A9D284BB43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932003B-5D48-EA0C-7D4C-BCB8584C521A}"/>
              </a:ext>
            </a:extLst>
          </p:cNvPr>
          <p:cNvSpPr txBox="1">
            <a:spLocks noGrp="1"/>
          </p:cNvSpPr>
          <p:nvPr>
            <p:ph type="title"/>
          </p:nvPr>
        </p:nvSpPr>
        <p:spPr>
          <a:xfrm>
            <a:off x="2830882" y="120575"/>
            <a:ext cx="8522918" cy="1134068"/>
          </a:xfrm>
          <a:prstGeom prst="rect">
            <a:avLst/>
          </a:prstGeom>
          <a:noFill/>
          <a:ln>
            <a:noFill/>
          </a:ln>
        </p:spPr>
        <p:txBody>
          <a:bodyPr spcFirstLastPara="1" wrap="square" lIns="91425" tIns="45700" rIns="91425" bIns="45700" anchor="ctr" anchorCtr="0">
            <a:normAutofit fontScale="90000"/>
          </a:bodyPr>
          <a:lstStyle/>
          <a:p>
            <a:pPr lvl="0" algn="ctr">
              <a:buSzPts val="4400"/>
            </a:pPr>
            <a:r>
              <a:rPr lang="el-GR" dirty="0"/>
              <a:t>Ιταλικοί </a:t>
            </a:r>
            <a:r>
              <a:rPr lang="el-GR" dirty="0" err="1"/>
              <a:t>αγρο</a:t>
            </a:r>
            <a:r>
              <a:rPr lang="el-GR" dirty="0"/>
              <a:t>-βρεφονηπιακοί σταθμοί</a:t>
            </a:r>
            <a:endParaRPr lang="en-GB" sz="1600" noProof="0" dirty="0"/>
          </a:p>
        </p:txBody>
      </p:sp>
      <p:sp>
        <p:nvSpPr>
          <p:cNvPr id="3" name="CasellaDiTesto 2">
            <a:extLst>
              <a:ext uri="{FF2B5EF4-FFF2-40B4-BE49-F238E27FC236}">
                <a16:creationId xmlns:a16="http://schemas.microsoft.com/office/drawing/2014/main" id="{F0B3B2DE-74C4-3ECE-6BCA-72A5D4FB1DFD}"/>
              </a:ext>
            </a:extLst>
          </p:cNvPr>
          <p:cNvSpPr txBox="1"/>
          <p:nvPr/>
        </p:nvSpPr>
        <p:spPr>
          <a:xfrm>
            <a:off x="141990" y="1512353"/>
            <a:ext cx="12050010" cy="2677656"/>
          </a:xfrm>
          <a:prstGeom prst="rect">
            <a:avLst/>
          </a:prstGeom>
          <a:noFill/>
        </p:spPr>
        <p:txBody>
          <a:bodyPr wrap="square">
            <a:spAutoFit/>
          </a:bodyPr>
          <a:lstStyle/>
          <a:p>
            <a:r>
              <a:rPr lang="el-GR" sz="2400" b="1" dirty="0"/>
              <a:t>Περισσότερο από το 70% των ιταλικών </a:t>
            </a:r>
            <a:r>
              <a:rPr lang="el-GR" sz="2400" b="1" dirty="0" err="1"/>
              <a:t>αγρο</a:t>
            </a:r>
            <a:r>
              <a:rPr lang="el-GR" sz="2400" b="1" dirty="0"/>
              <a:t>-βρεφονηπιακών σταθμών συγκεντρώνεται σε μόλις 5 περιφέρειες</a:t>
            </a:r>
            <a:br>
              <a:rPr lang="el-GR" sz="2400" dirty="0"/>
            </a:br>
            <a:r>
              <a:rPr lang="el-GR" sz="2400" dirty="0"/>
              <a:t>(που αντιστοιχούν στο </a:t>
            </a:r>
            <a:r>
              <a:rPr lang="el-GR" sz="2400" b="1" dirty="0"/>
              <a:t>1/4 του συνόλου των ιταλικών περιφερειών</a:t>
            </a:r>
            <a:r>
              <a:rPr lang="el-GR" sz="2400" dirty="0"/>
              <a:t> και στο </a:t>
            </a:r>
            <a:r>
              <a:rPr lang="el-GR" sz="2400" b="1" dirty="0"/>
              <a:t>1/3 των περιφερειών όπου υπάρχουν </a:t>
            </a:r>
            <a:r>
              <a:rPr lang="el-GR" sz="2400" b="1" dirty="0" err="1"/>
              <a:t>αγρο</a:t>
            </a:r>
            <a:r>
              <a:rPr lang="el-GR" sz="2400" b="1" dirty="0"/>
              <a:t>-βρεφονηπιακοί σταθμοί</a:t>
            </a:r>
            <a:r>
              <a:rPr lang="el-GR" sz="2400" dirty="0"/>
              <a:t>):</a:t>
            </a:r>
          </a:p>
          <a:p>
            <a:r>
              <a:rPr lang="el-GR" sz="2400" dirty="0"/>
              <a:t>όπου, ωστόσο, </a:t>
            </a:r>
            <a:r>
              <a:rPr lang="el-GR" sz="2400" b="1" dirty="0"/>
              <a:t>διαμένει περισσότερο από το 44% του ιταλικού πληθυσμού</a:t>
            </a:r>
            <a:r>
              <a:rPr lang="el-GR" sz="2400" dirty="0"/>
              <a:t>.</a:t>
            </a:r>
          </a:p>
          <a:p>
            <a:r>
              <a:rPr lang="el-GR" sz="2400" dirty="0"/>
              <a:t>Στις άλλες </a:t>
            </a:r>
            <a:r>
              <a:rPr lang="el-GR" sz="2400" b="1" dirty="0"/>
              <a:t>5 περιφέρειες</a:t>
            </a:r>
            <a:r>
              <a:rPr lang="el-GR" sz="2400" dirty="0"/>
              <a:t> (</a:t>
            </a:r>
            <a:r>
              <a:rPr lang="el-GR" sz="2400" dirty="0" err="1"/>
              <a:t>Αμπρούτσο</a:t>
            </a:r>
            <a:r>
              <a:rPr lang="el-GR" sz="2400" dirty="0"/>
              <a:t>, </a:t>
            </a:r>
            <a:r>
              <a:rPr lang="el-GR" sz="2400" dirty="0" err="1"/>
              <a:t>Βασιλικάτα</a:t>
            </a:r>
            <a:r>
              <a:rPr lang="el-GR" sz="2400" dirty="0"/>
              <a:t>, </a:t>
            </a:r>
            <a:r>
              <a:rPr lang="el-GR" sz="2400" dirty="0" err="1"/>
              <a:t>Λιγουρία</a:t>
            </a:r>
            <a:r>
              <a:rPr lang="el-GR" sz="2400" dirty="0"/>
              <a:t>, </a:t>
            </a:r>
            <a:r>
              <a:rPr lang="el-GR" sz="2400" dirty="0" err="1"/>
              <a:t>Μολίζε</a:t>
            </a:r>
            <a:r>
              <a:rPr lang="el-GR" sz="2400" dirty="0"/>
              <a:t>, </a:t>
            </a:r>
            <a:r>
              <a:rPr lang="el-GR" sz="2400" dirty="0" err="1"/>
              <a:t>Βαλε</a:t>
            </a:r>
            <a:r>
              <a:rPr lang="el-GR" sz="2400" dirty="0"/>
              <a:t> ντ’ Αόστα) </a:t>
            </a:r>
            <a:r>
              <a:rPr lang="el-GR" sz="2400" b="1" dirty="0"/>
              <a:t>δεν υπάρχουν </a:t>
            </a:r>
            <a:r>
              <a:rPr lang="el-GR" sz="2400" b="1" dirty="0" err="1"/>
              <a:t>αγρο</a:t>
            </a:r>
            <a:r>
              <a:rPr lang="el-GR" sz="2400" b="1" dirty="0"/>
              <a:t>-βρεφονηπιακοί σταθμοί.</a:t>
            </a:r>
            <a:endParaRPr lang="el-GR" sz="2400" dirty="0"/>
          </a:p>
        </p:txBody>
      </p:sp>
      <p:pic>
        <p:nvPicPr>
          <p:cNvPr id="6" name="Immagine 5">
            <a:extLst>
              <a:ext uri="{FF2B5EF4-FFF2-40B4-BE49-F238E27FC236}">
                <a16:creationId xmlns:a16="http://schemas.microsoft.com/office/drawing/2014/main" id="{9A3FA1EA-B4A4-4E16-5AA3-CDF0FEA43EF1}"/>
              </a:ext>
            </a:extLst>
          </p:cNvPr>
          <p:cNvPicPr>
            <a:picLocks noChangeAspect="1"/>
          </p:cNvPicPr>
          <p:nvPr/>
        </p:nvPicPr>
        <p:blipFill>
          <a:blip r:embed="rId4"/>
          <a:stretch>
            <a:fillRect/>
          </a:stretch>
        </p:blipFill>
        <p:spPr>
          <a:xfrm>
            <a:off x="393449" y="4303059"/>
            <a:ext cx="11656562" cy="1042588"/>
          </a:xfrm>
          <a:prstGeom prst="rect">
            <a:avLst/>
          </a:prstGeom>
        </p:spPr>
      </p:pic>
    </p:spTree>
    <p:extLst>
      <p:ext uri="{BB962C8B-B14F-4D97-AF65-F5344CB8AC3E}">
        <p14:creationId xmlns:p14="http://schemas.microsoft.com/office/powerpoint/2010/main" val="1146448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8AD351B-FBE3-A6BC-68DD-24F5767B26C3}"/>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9EE4D3DD-458B-2005-0DA3-0D8746636601}"/>
              </a:ext>
            </a:extLst>
          </p:cNvPr>
          <p:cNvPicPr>
            <a:picLocks noChangeAspect="1"/>
          </p:cNvPicPr>
          <p:nvPr/>
        </p:nvPicPr>
        <p:blipFill>
          <a:blip r:embed="rId4"/>
          <a:stretch>
            <a:fillRect/>
          </a:stretch>
        </p:blipFill>
        <p:spPr>
          <a:xfrm>
            <a:off x="6865670" y="1245870"/>
            <a:ext cx="5167442" cy="4864844"/>
          </a:xfrm>
          <a:prstGeom prst="rect">
            <a:avLst/>
          </a:prstGeom>
        </p:spPr>
      </p:pic>
      <p:sp>
        <p:nvSpPr>
          <p:cNvPr id="94" name="Google Shape;94;p15">
            <a:extLst>
              <a:ext uri="{FF2B5EF4-FFF2-40B4-BE49-F238E27FC236}">
                <a16:creationId xmlns:a16="http://schemas.microsoft.com/office/drawing/2014/main" id="{25414E04-17E3-13EA-9DC8-AB8B4712A08D}"/>
              </a:ext>
            </a:extLst>
          </p:cNvPr>
          <p:cNvSpPr txBox="1">
            <a:spLocks noGrp="1"/>
          </p:cNvSpPr>
          <p:nvPr>
            <p:ph type="title"/>
          </p:nvPr>
        </p:nvSpPr>
        <p:spPr>
          <a:xfrm>
            <a:off x="2830882" y="1"/>
            <a:ext cx="8522918" cy="1245869"/>
          </a:xfrm>
          <a:prstGeom prst="rect">
            <a:avLst/>
          </a:prstGeom>
          <a:noFill/>
          <a:ln>
            <a:noFill/>
          </a:ln>
        </p:spPr>
        <p:txBody>
          <a:bodyPr spcFirstLastPara="1" wrap="square" lIns="91425" tIns="45700" rIns="91425" bIns="45700" anchor="ctr" anchorCtr="0">
            <a:normAutofit fontScale="90000"/>
          </a:bodyPr>
          <a:lstStyle/>
          <a:p>
            <a:pPr>
              <a:buSzPts val="4400"/>
            </a:pPr>
            <a:r>
              <a:rPr lang="el-GR" dirty="0"/>
              <a:t>Ιταλικοί </a:t>
            </a:r>
            <a:r>
              <a:rPr lang="el-GR" dirty="0" err="1"/>
              <a:t>αγρο</a:t>
            </a:r>
            <a:r>
              <a:rPr lang="el-GR" dirty="0"/>
              <a:t>-βρεφονηπιακοί σταθμοί</a:t>
            </a:r>
            <a:endParaRPr lang="en-GB" noProof="0" dirty="0"/>
          </a:p>
        </p:txBody>
      </p:sp>
      <p:sp>
        <p:nvSpPr>
          <p:cNvPr id="95" name="Google Shape;95;p15">
            <a:extLst>
              <a:ext uri="{FF2B5EF4-FFF2-40B4-BE49-F238E27FC236}">
                <a16:creationId xmlns:a16="http://schemas.microsoft.com/office/drawing/2014/main" id="{B79A2380-9583-E454-21D8-00CF4AAEA501}"/>
              </a:ext>
            </a:extLst>
          </p:cNvPr>
          <p:cNvSpPr txBox="1">
            <a:spLocks noGrp="1"/>
          </p:cNvSpPr>
          <p:nvPr>
            <p:ph type="body" idx="1"/>
          </p:nvPr>
        </p:nvSpPr>
        <p:spPr>
          <a:xfrm>
            <a:off x="468083" y="1398495"/>
            <a:ext cx="6882493" cy="4712220"/>
          </a:xfrm>
          <a:prstGeom prst="rect">
            <a:avLst/>
          </a:prstGeom>
          <a:noFill/>
          <a:ln>
            <a:noFill/>
          </a:ln>
        </p:spPr>
        <p:txBody>
          <a:bodyPr spcFirstLastPara="1" wrap="square" lIns="91425" tIns="45700" rIns="91425" bIns="45700" anchor="t" anchorCtr="0">
            <a:normAutofit lnSpcReduction="10000"/>
          </a:bodyPr>
          <a:lstStyle/>
          <a:p>
            <a:r>
              <a:rPr lang="el-GR" sz="2400" b="1" dirty="0"/>
              <a:t>Η μεγαλύτερη συγκέντρωση των δομών εντοπίζεται στη βόρεια και κεντρική Ιταλία</a:t>
            </a:r>
            <a:r>
              <a:rPr lang="el-GR" sz="2400" dirty="0"/>
              <a:t>, όπως αποτυπώνεται και γραφικά από την κατανομή των </a:t>
            </a:r>
            <a:r>
              <a:rPr lang="el-GR" sz="2400" b="1" dirty="0"/>
              <a:t>5 περιφερειών με τον μεγαλύτερο αριθμό </a:t>
            </a:r>
            <a:r>
              <a:rPr lang="el-GR" sz="2400" b="1" dirty="0" err="1"/>
              <a:t>αγρο</a:t>
            </a:r>
            <a:r>
              <a:rPr lang="el-GR" sz="2400" b="1" dirty="0"/>
              <a:t>-βρεφονηπιακών σταθμών</a:t>
            </a:r>
            <a:r>
              <a:rPr lang="el-GR" sz="2400" dirty="0"/>
              <a:t> (με πράσινο χρώμα).</a:t>
            </a:r>
          </a:p>
          <a:p>
            <a:r>
              <a:rPr lang="el-GR" sz="2400" dirty="0"/>
              <a:t>Αναλυτικότερα, οι </a:t>
            </a:r>
            <a:r>
              <a:rPr lang="el-GR" sz="2400" b="1" dirty="0"/>
              <a:t>βόρειες περιφέρειες</a:t>
            </a:r>
            <a:r>
              <a:rPr lang="el-GR" sz="2400" dirty="0"/>
              <a:t> διαθέτουν </a:t>
            </a:r>
            <a:r>
              <a:rPr lang="el-GR" sz="2400" b="1" dirty="0"/>
              <a:t>40 δομές</a:t>
            </a:r>
            <a:r>
              <a:rPr lang="el-GR" sz="2400" dirty="0"/>
              <a:t>, έναντι </a:t>
            </a:r>
            <a:r>
              <a:rPr lang="el-GR" sz="2400" b="1" dirty="0"/>
              <a:t>23 στις κεντρικές περιφέρειες</a:t>
            </a:r>
            <a:r>
              <a:rPr lang="el-GR" sz="2400" dirty="0"/>
              <a:t> και </a:t>
            </a:r>
            <a:r>
              <a:rPr lang="el-GR" sz="2400" b="1" dirty="0"/>
              <a:t>10 στις νότιες και νησιωτικές περιοχές</a:t>
            </a:r>
            <a:r>
              <a:rPr lang="el-GR" sz="2400" dirty="0"/>
              <a:t>.</a:t>
            </a:r>
          </a:p>
          <a:p>
            <a:r>
              <a:rPr lang="el-GR" sz="2400" dirty="0"/>
              <a:t>Με </a:t>
            </a:r>
            <a:r>
              <a:rPr lang="el-GR" sz="2400" b="1" dirty="0"/>
              <a:t>μαύρο χρώμα</a:t>
            </a:r>
            <a:r>
              <a:rPr lang="el-GR" sz="2400" dirty="0"/>
              <a:t> απεικονίζονται οι </a:t>
            </a:r>
            <a:r>
              <a:rPr lang="el-GR" sz="2400" b="1" dirty="0"/>
              <a:t>5 περιφέρειες στις οποίες δεν υπάρχουν </a:t>
            </a:r>
            <a:r>
              <a:rPr lang="el-GR" sz="2400" b="1" dirty="0" err="1"/>
              <a:t>αγρο</a:t>
            </a:r>
            <a:r>
              <a:rPr lang="el-GR" sz="2400" b="1" dirty="0"/>
              <a:t>-βρεφονηπιακοί σταθμοί.</a:t>
            </a:r>
            <a:endParaRPr lang="el-GR" sz="2400" dirty="0"/>
          </a:p>
          <a:p>
            <a:pPr marL="228600" lvl="0" indent="-50800" algn="l" rtl="0">
              <a:lnSpc>
                <a:spcPct val="90000"/>
              </a:lnSpc>
              <a:spcBef>
                <a:spcPts val="0"/>
              </a:spcBef>
              <a:spcAft>
                <a:spcPts val="0"/>
              </a:spcAft>
              <a:buClr>
                <a:schemeClr val="dk1"/>
              </a:buClr>
              <a:buSzPts val="2800"/>
              <a:buNone/>
            </a:pPr>
            <a:endParaRPr lang="en-GB" sz="2000" noProof="0" dirty="0"/>
          </a:p>
        </p:txBody>
      </p:sp>
    </p:spTree>
    <p:extLst>
      <p:ext uri="{BB962C8B-B14F-4D97-AF65-F5344CB8AC3E}">
        <p14:creationId xmlns:p14="http://schemas.microsoft.com/office/powerpoint/2010/main" val="2070984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2830882" y="120574"/>
            <a:ext cx="8522918" cy="1325563"/>
          </a:xfrm>
          <a:prstGeom prst="rect">
            <a:avLst/>
          </a:prstGeom>
          <a:noFill/>
          <a:ln>
            <a:noFill/>
          </a:ln>
        </p:spPr>
        <p:txBody>
          <a:bodyPr spcFirstLastPara="1" wrap="square" lIns="91425" tIns="45700" rIns="91425" bIns="45700" anchor="ctr" anchorCtr="0">
            <a:normAutofit fontScale="90000"/>
          </a:bodyPr>
          <a:lstStyle/>
          <a:p>
            <a:pPr lvl="0" algn="ctr">
              <a:buSzPts val="4400"/>
            </a:pPr>
            <a:r>
              <a:rPr lang="el-GR" dirty="0"/>
              <a:t>Ιταλικοί </a:t>
            </a:r>
            <a:r>
              <a:rPr lang="el-GR" dirty="0" err="1"/>
              <a:t>αγρο</a:t>
            </a:r>
            <a:r>
              <a:rPr lang="el-GR" dirty="0"/>
              <a:t>-βρεφονηπιακοί σταθμοί</a:t>
            </a:r>
            <a:br>
              <a:rPr lang="en-GB" noProof="0" dirty="0"/>
            </a:br>
            <a:r>
              <a:rPr lang="en-GB" sz="1600" noProof="0" dirty="0"/>
              <a:t>(number and percentage)</a:t>
            </a:r>
          </a:p>
        </p:txBody>
      </p:sp>
      <p:graphicFrame>
        <p:nvGraphicFramePr>
          <p:cNvPr id="4" name="Grafico 3">
            <a:extLst>
              <a:ext uri="{FF2B5EF4-FFF2-40B4-BE49-F238E27FC236}">
                <a16:creationId xmlns:a16="http://schemas.microsoft.com/office/drawing/2014/main" id="{BEF5C57E-A60D-2B3C-EF41-DC1B1972201C}"/>
              </a:ext>
            </a:extLst>
          </p:cNvPr>
          <p:cNvGraphicFramePr/>
          <p:nvPr>
            <p:extLst>
              <p:ext uri="{D42A27DB-BD31-4B8C-83A1-F6EECF244321}">
                <p14:modId xmlns:p14="http://schemas.microsoft.com/office/powerpoint/2010/main" val="1612862174"/>
              </p:ext>
            </p:extLst>
          </p:nvPr>
        </p:nvGraphicFramePr>
        <p:xfrm>
          <a:off x="1318436" y="1339699"/>
          <a:ext cx="10228521" cy="474212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4AEE063-2ED8-ECAD-2AD7-F26ECE762ED7}"/>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0BD87ADD-4307-1D55-4B6B-AC76B40267A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FD044524-1B82-903F-F1F9-88F1ECFEB20F}"/>
              </a:ext>
            </a:extLst>
          </p:cNvPr>
          <p:cNvSpPr txBox="1">
            <a:spLocks noGrp="1"/>
          </p:cNvSpPr>
          <p:nvPr>
            <p:ph type="body" idx="1"/>
          </p:nvPr>
        </p:nvSpPr>
        <p:spPr>
          <a:xfrm>
            <a:off x="838199" y="1825625"/>
            <a:ext cx="10836349" cy="4351338"/>
          </a:xfrm>
          <a:prstGeom prst="rect">
            <a:avLst/>
          </a:prstGeom>
          <a:noFill/>
          <a:ln>
            <a:noFill/>
          </a:ln>
        </p:spPr>
        <p:txBody>
          <a:bodyPr spcFirstLastPara="1" wrap="square" lIns="91425" tIns="45700" rIns="91425" bIns="45700" anchor="t" anchorCtr="0">
            <a:normAutofit/>
          </a:bodyPr>
          <a:lstStyle/>
          <a:p>
            <a:r>
              <a:rPr lang="el-GR" b="1" dirty="0"/>
              <a:t>Για να λειτουργούν ως </a:t>
            </a:r>
            <a:r>
              <a:rPr lang="el-GR" b="1" dirty="0" err="1"/>
              <a:t>αγρο</a:t>
            </a:r>
            <a:r>
              <a:rPr lang="el-GR" b="1" dirty="0"/>
              <a:t>-βρεφονηπιακοί σταθμοί, οι αγροτικές επιχειρήσεις πρέπει να πληρούν ορισμένες προϋποθέσεις, οι οποίες αποσκοπούν στη διασφάλιση της ασφάλειας και της </a:t>
            </a:r>
            <a:r>
              <a:rPr lang="el-GR" b="1" dirty="0" err="1"/>
              <a:t>καταλληλότητας</a:t>
            </a:r>
            <a:r>
              <a:rPr lang="el-GR" b="1" dirty="0"/>
              <a:t> των χώρων, καθώς και της ποιότητας των παρεχόμενων υπηρεσιών.</a:t>
            </a:r>
            <a:endParaRPr lang="el-GR" dirty="0"/>
          </a:p>
          <a:p>
            <a:r>
              <a:rPr lang="el-GR" dirty="0"/>
              <a:t>Αυτές οι προϋποθέσεις έχουν </a:t>
            </a:r>
            <a:r>
              <a:rPr lang="el-GR" b="1" dirty="0"/>
              <a:t>άυλη και υλική φύση</a:t>
            </a:r>
            <a:r>
              <a:rPr lang="el-GR" dirty="0"/>
              <a:t> και αφορούν:</a:t>
            </a:r>
          </a:p>
          <a:p>
            <a:r>
              <a:rPr lang="el-GR" b="1" dirty="0"/>
              <a:t>Το προσωπικό</a:t>
            </a:r>
            <a:endParaRPr lang="el-GR" dirty="0"/>
          </a:p>
          <a:p>
            <a:r>
              <a:rPr lang="el-GR" b="1" dirty="0"/>
              <a:t>Τις εγκαταστάσεις</a:t>
            </a:r>
            <a:endParaRPr lang="el-GR" dirty="0"/>
          </a:p>
          <a:p>
            <a:r>
              <a:rPr lang="el-GR" b="1" dirty="0"/>
              <a:t>Το περιβάλλον</a:t>
            </a:r>
            <a:endParaRPr lang="el-GR" dirty="0"/>
          </a:p>
        </p:txBody>
      </p:sp>
    </p:spTree>
    <p:extLst>
      <p:ext uri="{BB962C8B-B14F-4D97-AF65-F5344CB8AC3E}">
        <p14:creationId xmlns:p14="http://schemas.microsoft.com/office/powerpoint/2010/main" val="3637582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3A70072-B87F-94A4-E44F-9B19BD350CF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FBE2986-A9CE-B547-18A4-3AEDBEFDF24C}"/>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B50FA1A8-24D4-818C-D915-16267EAA1032}"/>
              </a:ext>
            </a:extLst>
          </p:cNvPr>
          <p:cNvSpPr txBox="1">
            <a:spLocks noGrp="1"/>
          </p:cNvSpPr>
          <p:nvPr>
            <p:ph type="body" idx="1"/>
          </p:nvPr>
        </p:nvSpPr>
        <p:spPr>
          <a:xfrm>
            <a:off x="414670" y="1623602"/>
            <a:ext cx="11685181" cy="4544116"/>
          </a:xfrm>
          <a:prstGeom prst="rect">
            <a:avLst/>
          </a:prstGeom>
          <a:noFill/>
          <a:ln>
            <a:noFill/>
          </a:ln>
        </p:spPr>
        <p:txBody>
          <a:bodyPr spcFirstLastPara="1" wrap="square" lIns="91425" tIns="45700" rIns="91425" bIns="45700" anchor="t" anchorCtr="0">
            <a:normAutofit fontScale="85000" lnSpcReduction="20000"/>
          </a:bodyPr>
          <a:lstStyle/>
          <a:p>
            <a:r>
              <a:rPr lang="el-GR" b="1" dirty="0"/>
              <a:t>Απαιτήσεις σχετικά με το Προσωπικό</a:t>
            </a:r>
          </a:p>
          <a:p>
            <a:r>
              <a:rPr lang="el-GR" dirty="0"/>
              <a:t>Το προσωπικό πρέπει να αποτελείται από </a:t>
            </a:r>
            <a:r>
              <a:rPr lang="el-GR" b="1" dirty="0"/>
              <a:t>επαγγελματίες παιδαγωγούς</a:t>
            </a:r>
            <a:r>
              <a:rPr lang="el-GR" dirty="0"/>
              <a:t>, οι οποίοι ασχολούνται άμεσα με τα παιδιά, καθώς και από </a:t>
            </a:r>
            <a:r>
              <a:rPr lang="el-GR" b="1" dirty="0"/>
              <a:t>εξειδικευμένους επαγγελματίες διαφόρων ειδικοτήτων</a:t>
            </a:r>
            <a:r>
              <a:rPr lang="el-GR" dirty="0"/>
              <a:t>, που συμμετέχουν σε δραστηριότητες εκπαίδευσης και υποστήριξης.</a:t>
            </a:r>
          </a:p>
          <a:p>
            <a:r>
              <a:rPr lang="el-GR" dirty="0"/>
              <a:t>Οι παιδαγωγοί πρέπει να είναι </a:t>
            </a:r>
            <a:r>
              <a:rPr lang="el-GR" b="1" dirty="0"/>
              <a:t>επαρκείς σε αριθμό</a:t>
            </a:r>
            <a:r>
              <a:rPr lang="el-GR" dirty="0"/>
              <a:t> σε σχέση με τον αριθμό των παιδιών.</a:t>
            </a:r>
            <a:br>
              <a:rPr lang="el-GR" dirty="0"/>
            </a:br>
            <a:r>
              <a:rPr lang="el-GR" dirty="0"/>
              <a:t>➡️ Κάθε παιδαγωγός μπορεί να έχει την ευθύνη </a:t>
            </a:r>
            <a:r>
              <a:rPr lang="el-GR" b="1" dirty="0"/>
              <a:t>μέχρι και 8 παιδιά</a:t>
            </a:r>
            <a:r>
              <a:rPr lang="el-GR" dirty="0"/>
              <a:t>.</a:t>
            </a:r>
          </a:p>
          <a:p>
            <a:r>
              <a:rPr lang="el-GR" dirty="0"/>
              <a:t>Πρέπει να παρέχεται </a:t>
            </a:r>
            <a:r>
              <a:rPr lang="el-GR" b="1" dirty="0"/>
              <a:t>συνεχιζόμενη εκπαίδευση</a:t>
            </a:r>
            <a:r>
              <a:rPr lang="el-GR" dirty="0"/>
              <a:t> στο προσωπικό και να αναπτύσσεται </a:t>
            </a:r>
            <a:r>
              <a:rPr lang="el-GR" b="1" dirty="0"/>
              <a:t>εκπαιδευτικό σχέδιο διδασκαλίας</a:t>
            </a:r>
            <a:r>
              <a:rPr lang="el-GR" dirty="0"/>
              <a:t>.</a:t>
            </a:r>
          </a:p>
          <a:p>
            <a:r>
              <a:rPr lang="el-GR" dirty="0"/>
              <a:t>Ο </a:t>
            </a:r>
            <a:r>
              <a:rPr lang="el-GR" b="1" dirty="0"/>
              <a:t>συντονιστής</a:t>
            </a:r>
            <a:r>
              <a:rPr lang="el-GR" dirty="0"/>
              <a:t> οφείλει επίσης να έχει </a:t>
            </a:r>
            <a:r>
              <a:rPr lang="el-GR" b="1" dirty="0"/>
              <a:t>λειτουργικά καθήκοντα</a:t>
            </a:r>
            <a:r>
              <a:rPr lang="el-GR" dirty="0"/>
              <a:t>.</a:t>
            </a:r>
          </a:p>
          <a:p>
            <a:r>
              <a:rPr lang="el-GR" dirty="0"/>
              <a:t>Εάν υπάρχει </a:t>
            </a:r>
            <a:r>
              <a:rPr lang="el-GR" b="1" dirty="0"/>
              <a:t>κουζίνα</a:t>
            </a:r>
            <a:r>
              <a:rPr lang="el-GR" dirty="0"/>
              <a:t> στον χώρο, απαιτείται </a:t>
            </a:r>
            <a:r>
              <a:rPr lang="el-GR" b="1" dirty="0"/>
              <a:t>ένας μάγειρας και ένας βοηθός εξυπηρέτησης για κάθε 30 θέσεις</a:t>
            </a:r>
            <a:r>
              <a:rPr lang="el-GR" dirty="0"/>
              <a:t>.</a:t>
            </a:r>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3412592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206DDCD-CBC9-EF80-A204-706710E708E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F936F27-B360-714C-2EEC-A0FFCC74B521}"/>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9BAB409E-36D9-0BF5-DBBF-EA63BBA2E938}"/>
              </a:ext>
            </a:extLst>
          </p:cNvPr>
          <p:cNvSpPr txBox="1">
            <a:spLocks noGrp="1"/>
          </p:cNvSpPr>
          <p:nvPr>
            <p:ph type="body" idx="1"/>
          </p:nvPr>
        </p:nvSpPr>
        <p:spPr>
          <a:xfrm>
            <a:off x="318976" y="1701432"/>
            <a:ext cx="11787963" cy="3157759"/>
          </a:xfrm>
          <a:prstGeom prst="rect">
            <a:avLst/>
          </a:prstGeom>
          <a:noFill/>
          <a:ln>
            <a:noFill/>
          </a:ln>
        </p:spPr>
        <p:txBody>
          <a:bodyPr spcFirstLastPara="1" wrap="square" lIns="91425" tIns="45700" rIns="91425" bIns="45700" anchor="t" anchorCtr="0">
            <a:noAutofit/>
          </a:bodyPr>
          <a:lstStyle/>
          <a:p>
            <a:r>
              <a:rPr lang="el-GR" sz="2400" b="1" dirty="0"/>
              <a:t>Απαιτήσεις σχετικά με τις Εγκαταστάσεις</a:t>
            </a:r>
          </a:p>
          <a:p>
            <a:r>
              <a:rPr lang="el-GR" sz="2400" dirty="0"/>
              <a:t>Οι χώροι πρέπει να </a:t>
            </a:r>
            <a:r>
              <a:rPr lang="el-GR" sz="2400" b="1" dirty="0"/>
              <a:t>βρίσκονται στο ισόγειο</a:t>
            </a:r>
            <a:r>
              <a:rPr lang="el-GR" sz="2400" dirty="0"/>
              <a:t> (και σε κάθε περίπτωση όχι ψηλότερα από τον πρώτο όροφο), ενώ οι </a:t>
            </a:r>
            <a:r>
              <a:rPr lang="el-GR" sz="2400" b="1" dirty="0"/>
              <a:t>υπαίθριοι χώροι</a:t>
            </a:r>
            <a:r>
              <a:rPr lang="el-GR" sz="2400" dirty="0"/>
              <a:t> πρέπει να είναι </a:t>
            </a:r>
            <a:r>
              <a:rPr lang="el-GR" sz="2400" b="1" dirty="0"/>
              <a:t>αποκλειστικά στη διάθεση του </a:t>
            </a:r>
            <a:r>
              <a:rPr lang="el-GR" sz="2400" b="1" dirty="0" err="1"/>
              <a:t>αγρο</a:t>
            </a:r>
            <a:r>
              <a:rPr lang="el-GR" sz="2400" b="1" dirty="0"/>
              <a:t>-βρεφονηπιακού σταθμού</a:t>
            </a:r>
            <a:r>
              <a:rPr lang="el-GR" sz="2400" dirty="0"/>
              <a:t>.</a:t>
            </a:r>
          </a:p>
          <a:p>
            <a:r>
              <a:rPr lang="el-GR" sz="2400" dirty="0"/>
              <a:t>Πρέπει να υπάρχουν </a:t>
            </a:r>
            <a:r>
              <a:rPr lang="el-GR" sz="2400" b="1" dirty="0"/>
              <a:t>χώροι υποδοχής</a:t>
            </a:r>
            <a:r>
              <a:rPr lang="el-GR" sz="2400" dirty="0"/>
              <a:t> και </a:t>
            </a:r>
            <a:r>
              <a:rPr lang="el-GR" sz="2400" b="1" dirty="0"/>
              <a:t>χώροι για την αλλαγή των παιδιών</a:t>
            </a:r>
            <a:r>
              <a:rPr lang="el-GR" sz="2400" dirty="0"/>
              <a:t>.</a:t>
            </a:r>
          </a:p>
          <a:p>
            <a:r>
              <a:rPr lang="el-GR" sz="2400" dirty="0"/>
              <a:t>Οι </a:t>
            </a:r>
            <a:r>
              <a:rPr lang="el-GR" sz="2400" b="1" dirty="0"/>
              <a:t>τουαλέτες και οι χώροι υγιεινής</a:t>
            </a:r>
            <a:r>
              <a:rPr lang="el-GR" sz="2400" dirty="0"/>
              <a:t> πρέπει να είναι </a:t>
            </a:r>
            <a:r>
              <a:rPr lang="el-GR" sz="2400" b="1" dirty="0"/>
              <a:t>κατάλληλοι και ανάλογοι</a:t>
            </a:r>
            <a:r>
              <a:rPr lang="el-GR" sz="2400" dirty="0"/>
              <a:t> με τον αριθμό των παιδιών που φιλοξενούνται.</a:t>
            </a:r>
          </a:p>
          <a:p>
            <a:pPr marL="228600" lvl="0" indent="0" algn="l" rtl="0">
              <a:lnSpc>
                <a:spcPct val="100000"/>
              </a:lnSpc>
              <a:spcBef>
                <a:spcPts val="0"/>
              </a:spcBef>
              <a:spcAft>
                <a:spcPts val="0"/>
              </a:spcAft>
              <a:buClr>
                <a:schemeClr val="dk1"/>
              </a:buClr>
              <a:buSzPts val="2800"/>
              <a:buNone/>
            </a:pPr>
            <a:endParaRPr lang="en-GB" sz="2400" noProof="0" dirty="0"/>
          </a:p>
        </p:txBody>
      </p:sp>
    </p:spTree>
    <p:extLst>
      <p:ext uri="{BB962C8B-B14F-4D97-AF65-F5344CB8AC3E}">
        <p14:creationId xmlns:p14="http://schemas.microsoft.com/office/powerpoint/2010/main" val="1381996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5B067C4-85F8-261A-8138-BEBB310E2C0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BAD3EE4-6925-BFDA-E1C0-F2F7C8D5FD68}"/>
              </a:ext>
            </a:extLst>
          </p:cNvPr>
          <p:cNvSpPr txBox="1">
            <a:spLocks noGrp="1"/>
          </p:cNvSpPr>
          <p:nvPr>
            <p:ph type="title"/>
          </p:nvPr>
        </p:nvSpPr>
        <p:spPr>
          <a:xfrm>
            <a:off x="2830882" y="365126"/>
            <a:ext cx="8522918" cy="1194734"/>
          </a:xfrm>
          <a:prstGeom prst="rect">
            <a:avLst/>
          </a:prstGeom>
          <a:noFill/>
          <a:ln>
            <a:noFill/>
          </a:ln>
        </p:spPr>
        <p:txBody>
          <a:bodyPr spcFirstLastPara="1" wrap="square" lIns="91425" tIns="45700" rIns="91425" bIns="45700" anchor="ctr" anchorCtr="0">
            <a:normAutofit fontScale="90000"/>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86BDD1FC-A12F-0567-558D-310757484F39}"/>
              </a:ext>
            </a:extLst>
          </p:cNvPr>
          <p:cNvSpPr txBox="1">
            <a:spLocks noGrp="1"/>
          </p:cNvSpPr>
          <p:nvPr>
            <p:ph type="body" idx="1"/>
          </p:nvPr>
        </p:nvSpPr>
        <p:spPr>
          <a:xfrm>
            <a:off x="318976" y="1701432"/>
            <a:ext cx="10866475" cy="3061954"/>
          </a:xfrm>
          <a:prstGeom prst="rect">
            <a:avLst/>
          </a:prstGeom>
          <a:noFill/>
          <a:ln>
            <a:noFill/>
          </a:ln>
        </p:spPr>
        <p:txBody>
          <a:bodyPr spcFirstLastPara="1" wrap="square" lIns="91425" tIns="45700" rIns="91425" bIns="45700" anchor="t" anchorCtr="0">
            <a:noAutofit/>
          </a:bodyPr>
          <a:lstStyle/>
          <a:p>
            <a:r>
              <a:rPr lang="el-GR" sz="2400" b="1" dirty="0"/>
              <a:t>Απαιτήσεις σχετικά με τις Εγκαταστάσεις</a:t>
            </a:r>
          </a:p>
          <a:p>
            <a:r>
              <a:rPr lang="el-GR" sz="2400" dirty="0"/>
              <a:t>Πρέπει να υπάρχει </a:t>
            </a:r>
            <a:r>
              <a:rPr lang="el-GR" sz="2400" b="1" dirty="0"/>
              <a:t>κουζίνα ή χώρος εστίασης (παντοπωλείο/μικρή κουζίνα)</a:t>
            </a:r>
            <a:r>
              <a:rPr lang="el-GR" sz="2400" dirty="0"/>
              <a:t>, εξοπλισμένος για τη </a:t>
            </a:r>
            <a:r>
              <a:rPr lang="el-GR" sz="2400" b="1" dirty="0"/>
              <a:t>θέρμανση γευμάτων</a:t>
            </a:r>
            <a:r>
              <a:rPr lang="el-GR" sz="2400" dirty="0"/>
              <a:t> και το </a:t>
            </a:r>
            <a:r>
              <a:rPr lang="el-GR" sz="2400" b="1" dirty="0"/>
              <a:t>πλύσιμο των σκευών</a:t>
            </a:r>
            <a:r>
              <a:rPr lang="el-GR" sz="2400" dirty="0"/>
              <a:t>.</a:t>
            </a:r>
          </a:p>
          <a:p>
            <a:r>
              <a:rPr lang="el-GR" sz="2400" dirty="0"/>
              <a:t>Πρέπει επίσης να υπάρχουν </a:t>
            </a:r>
            <a:r>
              <a:rPr lang="el-GR" sz="2400" b="1" dirty="0"/>
              <a:t>τουαλέτες και αποδυτήρια αποκλειστικά για το προσωπικό</a:t>
            </a:r>
            <a:r>
              <a:rPr lang="el-GR" sz="2400" dirty="0"/>
              <a:t>, καθώς και </a:t>
            </a:r>
            <a:r>
              <a:rPr lang="el-GR" sz="2400" b="1" dirty="0"/>
              <a:t>χώροι αποθήκευσης</a:t>
            </a:r>
            <a:r>
              <a:rPr lang="el-GR" sz="2400" dirty="0"/>
              <a:t> για </a:t>
            </a:r>
            <a:r>
              <a:rPr lang="el-GR" sz="2400" b="1" dirty="0"/>
              <a:t>καθαριστικά είδη</a:t>
            </a:r>
            <a:r>
              <a:rPr lang="el-GR" sz="2400" dirty="0"/>
              <a:t> και </a:t>
            </a:r>
            <a:r>
              <a:rPr lang="el-GR" sz="2400" b="1" dirty="0"/>
              <a:t>εκπαιδευτικό υλικό</a:t>
            </a:r>
            <a:r>
              <a:rPr lang="el-GR" sz="2400" dirty="0"/>
              <a:t>.</a:t>
            </a:r>
          </a:p>
          <a:p>
            <a:pPr marL="228600" lvl="0" indent="0" algn="l" rtl="0">
              <a:lnSpc>
                <a:spcPct val="100000"/>
              </a:lnSpc>
              <a:spcBef>
                <a:spcPts val="0"/>
              </a:spcBef>
              <a:spcAft>
                <a:spcPts val="0"/>
              </a:spcAft>
              <a:buClr>
                <a:schemeClr val="dk1"/>
              </a:buClr>
              <a:buSzPts val="2800"/>
              <a:buNone/>
            </a:pPr>
            <a:endParaRPr lang="en-GB" sz="2400" noProof="0" dirty="0"/>
          </a:p>
        </p:txBody>
      </p:sp>
    </p:spTree>
    <p:extLst>
      <p:ext uri="{BB962C8B-B14F-4D97-AF65-F5344CB8AC3E}">
        <p14:creationId xmlns:p14="http://schemas.microsoft.com/office/powerpoint/2010/main" val="589851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5CBE5C5-E177-2177-6FDA-69EF4F353B6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C89FE84-D315-F04E-21D8-8555A03B6E08}"/>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A97300B7-5BBF-5594-188E-A6E406A955A0}"/>
              </a:ext>
            </a:extLst>
          </p:cNvPr>
          <p:cNvSpPr txBox="1">
            <a:spLocks noGrp="1"/>
          </p:cNvSpPr>
          <p:nvPr>
            <p:ph type="body" idx="1"/>
          </p:nvPr>
        </p:nvSpPr>
        <p:spPr>
          <a:xfrm>
            <a:off x="318976" y="1701432"/>
            <a:ext cx="10866475" cy="3061954"/>
          </a:xfrm>
          <a:prstGeom prst="rect">
            <a:avLst/>
          </a:prstGeom>
          <a:noFill/>
          <a:ln>
            <a:noFill/>
          </a:ln>
        </p:spPr>
        <p:txBody>
          <a:bodyPr spcFirstLastPara="1" wrap="square" lIns="91425" tIns="45700" rIns="91425" bIns="45700" anchor="t" anchorCtr="0">
            <a:noAutofit/>
          </a:bodyPr>
          <a:lstStyle/>
          <a:p>
            <a:r>
              <a:rPr lang="el-GR" sz="2400" b="1" dirty="0"/>
              <a:t>Απαιτήσεις σχετικά με τις Εγκαταστάσεις</a:t>
            </a:r>
          </a:p>
          <a:p>
            <a:r>
              <a:rPr lang="el-GR" sz="2400" dirty="0"/>
              <a:t>Η </a:t>
            </a:r>
            <a:r>
              <a:rPr lang="el-GR" sz="2400" b="1" dirty="0"/>
              <a:t>ασφάλεια των χώρων</a:t>
            </a:r>
            <a:r>
              <a:rPr lang="el-GR" sz="2400" dirty="0"/>
              <a:t> πρέπει να διασφαλίζεται, ιδίως όσον αφορά την </a:t>
            </a:r>
            <a:r>
              <a:rPr lang="el-GR" sz="2400" b="1" dirty="0"/>
              <a:t>πυροπροστασία</a:t>
            </a:r>
            <a:r>
              <a:rPr lang="el-GR" sz="2400" dirty="0"/>
              <a:t>, την </a:t>
            </a:r>
            <a:r>
              <a:rPr lang="el-GR" sz="2400" b="1" dirty="0"/>
              <a:t>ασφάλεια των εγκαταστάσεων</a:t>
            </a:r>
            <a:r>
              <a:rPr lang="el-GR" sz="2400" dirty="0"/>
              <a:t> και την </a:t>
            </a:r>
            <a:r>
              <a:rPr lang="el-GR" sz="2400" b="1" dirty="0"/>
              <a:t>απουσία εμποδίων</a:t>
            </a:r>
            <a:r>
              <a:rPr lang="el-GR" sz="2400" dirty="0"/>
              <a:t> (προσβασιμότητα).</a:t>
            </a:r>
          </a:p>
          <a:p>
            <a:r>
              <a:rPr lang="el-GR" sz="2400" dirty="0"/>
              <a:t>Τα </a:t>
            </a:r>
            <a:r>
              <a:rPr lang="el-GR" sz="2400" b="1" dirty="0"/>
              <a:t>καλοριφέρ</a:t>
            </a:r>
            <a:r>
              <a:rPr lang="el-GR" sz="2400" dirty="0"/>
              <a:t> πρέπει να είναι </a:t>
            </a:r>
            <a:r>
              <a:rPr lang="el-GR" sz="2400" b="1" dirty="0"/>
              <a:t>καλυμμένα</a:t>
            </a:r>
            <a:r>
              <a:rPr lang="el-GR" sz="2400" dirty="0"/>
              <a:t>, ώστε να αποτρέπεται η άμεση επαφή, και οι </a:t>
            </a:r>
            <a:r>
              <a:rPr lang="el-GR" sz="2400" b="1" dirty="0"/>
              <a:t>ηλεκτρικές πρίζες</a:t>
            </a:r>
            <a:r>
              <a:rPr lang="el-GR" sz="2400" dirty="0"/>
              <a:t> πρέπει να είναι </a:t>
            </a:r>
            <a:r>
              <a:rPr lang="el-GR" sz="2400" b="1" dirty="0"/>
              <a:t>προστατευμένες</a:t>
            </a:r>
            <a:r>
              <a:rPr lang="el-GR" sz="2400" dirty="0"/>
              <a:t>.</a:t>
            </a:r>
          </a:p>
        </p:txBody>
      </p:sp>
    </p:spTree>
    <p:extLst>
      <p:ext uri="{BB962C8B-B14F-4D97-AF65-F5344CB8AC3E}">
        <p14:creationId xmlns:p14="http://schemas.microsoft.com/office/powerpoint/2010/main" val="3170765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218F56E-8355-6370-B565-2E321AE509A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5923527-2273-C3B5-4E8A-092F9D886EE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Προϋποθέσεις για τους </a:t>
            </a:r>
            <a:r>
              <a:rPr lang="el-GR" dirty="0" err="1"/>
              <a:t>αγρο</a:t>
            </a:r>
            <a:r>
              <a:rPr lang="el-GR" dirty="0"/>
              <a:t>-βρεφονηπιακούς σταθμούς</a:t>
            </a:r>
            <a:endParaRPr lang="en-GB" noProof="0" dirty="0"/>
          </a:p>
        </p:txBody>
      </p:sp>
      <p:sp>
        <p:nvSpPr>
          <p:cNvPr id="95" name="Google Shape;95;p15">
            <a:extLst>
              <a:ext uri="{FF2B5EF4-FFF2-40B4-BE49-F238E27FC236}">
                <a16:creationId xmlns:a16="http://schemas.microsoft.com/office/drawing/2014/main" id="{AD10682F-CFBD-5B12-20E2-AC2497667ED0}"/>
              </a:ext>
            </a:extLst>
          </p:cNvPr>
          <p:cNvSpPr txBox="1">
            <a:spLocks noGrp="1"/>
          </p:cNvSpPr>
          <p:nvPr>
            <p:ph type="body" idx="1"/>
          </p:nvPr>
        </p:nvSpPr>
        <p:spPr>
          <a:xfrm>
            <a:off x="467833" y="2235199"/>
            <a:ext cx="11724167" cy="2777067"/>
          </a:xfrm>
          <a:prstGeom prst="rect">
            <a:avLst/>
          </a:prstGeom>
          <a:noFill/>
          <a:ln>
            <a:noFill/>
          </a:ln>
        </p:spPr>
        <p:txBody>
          <a:bodyPr spcFirstLastPara="1" wrap="square" lIns="91425" tIns="45700" rIns="91425" bIns="45700" anchor="t" anchorCtr="0">
            <a:noAutofit/>
          </a:bodyPr>
          <a:lstStyle/>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l-GR" sz="2400" b="1" dirty="0"/>
          </a:p>
          <a:p>
            <a:pPr marL="0" lvl="0" indent="0" algn="l" rtl="0">
              <a:lnSpc>
                <a:spcPts val="200"/>
              </a:lnSpc>
              <a:spcBef>
                <a:spcPts val="0"/>
              </a:spcBef>
              <a:spcAft>
                <a:spcPts val="0"/>
              </a:spcAft>
              <a:buClr>
                <a:schemeClr val="dk1"/>
              </a:buClr>
              <a:buSzPts val="2800"/>
              <a:buNone/>
            </a:pPr>
            <a:endParaRPr lang="el-GR" sz="2400" b="1" noProof="0" dirty="0"/>
          </a:p>
          <a:p>
            <a:pPr marL="0" lvl="0" indent="0" algn="l" rtl="0">
              <a:lnSpc>
                <a:spcPts val="200"/>
              </a:lnSpc>
              <a:spcBef>
                <a:spcPts val="0"/>
              </a:spcBef>
              <a:spcAft>
                <a:spcPts val="0"/>
              </a:spcAft>
              <a:buClr>
                <a:schemeClr val="dk1"/>
              </a:buClr>
              <a:buSzPts val="2800"/>
              <a:buNone/>
            </a:pPr>
            <a:endParaRPr lang="el-GR" sz="2400" b="1" dirty="0"/>
          </a:p>
          <a:p>
            <a:pPr marL="0" lvl="0" indent="0" algn="l" rtl="0">
              <a:lnSpc>
                <a:spcPts val="200"/>
              </a:lnSpc>
              <a:spcBef>
                <a:spcPts val="0"/>
              </a:spcBef>
              <a:spcAft>
                <a:spcPts val="0"/>
              </a:spcAft>
              <a:buClr>
                <a:schemeClr val="dk1"/>
              </a:buClr>
              <a:buSzPts val="2800"/>
              <a:buNone/>
            </a:pPr>
            <a:endParaRPr lang="el-GR" sz="2400" b="1" noProof="0" dirty="0"/>
          </a:p>
          <a:p>
            <a:pPr marL="0" lvl="0" indent="0" algn="l" rtl="0">
              <a:lnSpc>
                <a:spcPts val="200"/>
              </a:lnSpc>
              <a:spcBef>
                <a:spcPts val="0"/>
              </a:spcBef>
              <a:spcAft>
                <a:spcPts val="0"/>
              </a:spcAft>
              <a:buClr>
                <a:schemeClr val="dk1"/>
              </a:buClr>
              <a:buSzPts val="2800"/>
              <a:buNone/>
            </a:pPr>
            <a:endParaRPr lang="el-GR" sz="2400" b="1" dirty="0"/>
          </a:p>
          <a:p>
            <a:r>
              <a:rPr lang="el-GR" sz="2400" b="1" dirty="0"/>
              <a:t>Απαιτήσεις σχετικά με το Περιβάλλον</a:t>
            </a:r>
          </a:p>
          <a:p>
            <a:r>
              <a:rPr lang="el-GR" sz="2400" dirty="0"/>
              <a:t>Πρέπει να διασφαλίζεται η </a:t>
            </a:r>
            <a:r>
              <a:rPr lang="el-GR" sz="2400" b="1" dirty="0"/>
              <a:t>ασφάλεια και η </a:t>
            </a:r>
            <a:r>
              <a:rPr lang="el-GR" sz="2400" b="1" dirty="0" err="1"/>
              <a:t>καταλληλότητα</a:t>
            </a:r>
            <a:r>
              <a:rPr lang="el-GR" sz="2400" b="1" dirty="0"/>
              <a:t> των υπαίθριων χώρων</a:t>
            </a:r>
            <a:r>
              <a:rPr lang="el-GR" sz="2400" dirty="0"/>
              <a:t> που είναι διαθέσιμοι για τα παιδιά.</a:t>
            </a:r>
          </a:p>
          <a:p>
            <a:r>
              <a:rPr lang="el-GR" sz="2400" dirty="0"/>
              <a:t>Να γίνεται </a:t>
            </a:r>
            <a:r>
              <a:rPr lang="el-GR" sz="2400" b="1" dirty="0"/>
              <a:t>χρήση μη τοξικών και μη ρυπογόνων υλικών και ουσιών</a:t>
            </a:r>
            <a:r>
              <a:rPr lang="el-GR" sz="2400" dirty="0"/>
              <a:t>, κατάλληλων για τον σκοπό αυτό και, όπου απαιτείται, </a:t>
            </a:r>
            <a:r>
              <a:rPr lang="el-GR" sz="2400" b="1" dirty="0"/>
              <a:t>κατάλληλα προσαρμοσμένων</a:t>
            </a:r>
            <a:r>
              <a:rPr lang="el-GR" sz="2400" dirty="0"/>
              <a:t> (π.χ. με </a:t>
            </a:r>
            <a:r>
              <a:rPr lang="el-GR" sz="2400" b="1" dirty="0"/>
              <a:t>επένδυση ή προστατευτικά στρώματα</a:t>
            </a:r>
            <a:r>
              <a:rPr lang="el-GR" sz="2400" dirty="0"/>
              <a:t>).</a:t>
            </a:r>
          </a:p>
          <a:p>
            <a:pPr marL="0" lvl="0" indent="0" algn="l" rtl="0">
              <a:lnSpc>
                <a:spcPts val="200"/>
              </a:lnSpc>
              <a:spcBef>
                <a:spcPts val="0"/>
              </a:spcBef>
              <a:spcAft>
                <a:spcPts val="0"/>
              </a:spcAft>
              <a:buClr>
                <a:schemeClr val="dk1"/>
              </a:buClr>
              <a:buSzPts val="2800"/>
              <a:buNone/>
            </a:pPr>
            <a:endParaRPr lang="el-GR" sz="2400" b="1" noProof="0" dirty="0"/>
          </a:p>
        </p:txBody>
      </p:sp>
    </p:spTree>
    <p:extLst>
      <p:ext uri="{BB962C8B-B14F-4D97-AF65-F5344CB8AC3E}">
        <p14:creationId xmlns:p14="http://schemas.microsoft.com/office/powerpoint/2010/main" val="3996881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3">
          <a:extLst>
            <a:ext uri="{FF2B5EF4-FFF2-40B4-BE49-F238E27FC236}">
              <a16:creationId xmlns:a16="http://schemas.microsoft.com/office/drawing/2014/main" id="{FCCA5E58-664A-70E1-8EC1-07E307B7A37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66CC50ED-2B7D-A6BC-B196-16C66BAA04C7}"/>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Ιταλικοί </a:t>
            </a:r>
            <a:r>
              <a:rPr lang="el-GR" dirty="0" err="1"/>
              <a:t>αγρο</a:t>
            </a:r>
            <a:r>
              <a:rPr lang="el-GR" dirty="0"/>
              <a:t>-βρεφονηπιακοί σταθμοί</a:t>
            </a:r>
            <a:endParaRPr lang="en-GB" noProof="0" dirty="0"/>
          </a:p>
        </p:txBody>
      </p:sp>
      <p:sp>
        <p:nvSpPr>
          <p:cNvPr id="3" name="CasellaDiTesto 2">
            <a:extLst>
              <a:ext uri="{FF2B5EF4-FFF2-40B4-BE49-F238E27FC236}">
                <a16:creationId xmlns:a16="http://schemas.microsoft.com/office/drawing/2014/main" id="{4A564FC1-AC34-43A0-022E-DEB3C01C8CAE}"/>
              </a:ext>
            </a:extLst>
          </p:cNvPr>
          <p:cNvSpPr txBox="1"/>
          <p:nvPr/>
        </p:nvSpPr>
        <p:spPr>
          <a:xfrm>
            <a:off x="5629305" y="5791235"/>
            <a:ext cx="6097772" cy="523220"/>
          </a:xfrm>
          <a:prstGeom prst="rect">
            <a:avLst/>
          </a:prstGeom>
          <a:noFill/>
        </p:spPr>
        <p:txBody>
          <a:bodyPr wrap="square">
            <a:spAutoFit/>
          </a:bodyPr>
          <a:lstStyle/>
          <a:p>
            <a:r>
              <a:rPr lang="en-GB" noProof="0" dirty="0">
                <a:hlinkClick r:id="rId5"/>
              </a:rPr>
              <a:t>https://youtu.be/OuOQ4v7xypU</a:t>
            </a:r>
            <a:endParaRPr lang="en-GB" noProof="0" dirty="0"/>
          </a:p>
          <a:p>
            <a:endParaRPr lang="en-GB" noProof="0" dirty="0"/>
          </a:p>
        </p:txBody>
      </p:sp>
      <p:sp>
        <p:nvSpPr>
          <p:cNvPr id="5" name="CasellaDiTesto 4">
            <a:extLst>
              <a:ext uri="{FF2B5EF4-FFF2-40B4-BE49-F238E27FC236}">
                <a16:creationId xmlns:a16="http://schemas.microsoft.com/office/drawing/2014/main" id="{B2CF49C8-5639-BBF1-E229-EA3E76D1FD46}"/>
              </a:ext>
            </a:extLst>
          </p:cNvPr>
          <p:cNvSpPr txBox="1"/>
          <p:nvPr/>
        </p:nvSpPr>
        <p:spPr>
          <a:xfrm>
            <a:off x="1613492" y="1329352"/>
            <a:ext cx="7626202" cy="1508105"/>
          </a:xfrm>
          <a:prstGeom prst="rect">
            <a:avLst/>
          </a:prstGeom>
          <a:noFill/>
        </p:spPr>
        <p:txBody>
          <a:bodyPr wrap="square">
            <a:spAutoFit/>
          </a:bodyPr>
          <a:lstStyle/>
          <a:p>
            <a:r>
              <a:rPr lang="en-GB" sz="4400" noProof="0" dirty="0">
                <a:latin typeface="Calibri" panose="020F0502020204030204" pitchFamily="34" charset="0"/>
                <a:cs typeface="Calibri" panose="020F0502020204030204" pitchFamily="34" charset="0"/>
              </a:rPr>
              <a:t>Agri-</a:t>
            </a:r>
            <a:r>
              <a:rPr lang="en-GB" sz="4400" noProof="0" dirty="0" err="1">
                <a:latin typeface="Calibri" panose="020F0502020204030204" pitchFamily="34" charset="0"/>
                <a:cs typeface="Calibri" panose="020F0502020204030204" pitchFamily="34" charset="0"/>
              </a:rPr>
              <a:t>nido</a:t>
            </a:r>
            <a:r>
              <a:rPr lang="en-GB" sz="4400" noProof="0" dirty="0">
                <a:latin typeface="Calibri" panose="020F0502020204030204" pitchFamily="34" charset="0"/>
                <a:cs typeface="Calibri" panose="020F0502020204030204" pitchFamily="34" charset="0"/>
              </a:rPr>
              <a:t> Il </a:t>
            </a:r>
            <a:r>
              <a:rPr lang="en-GB" sz="4400" noProof="0" dirty="0" err="1">
                <a:latin typeface="Calibri" panose="020F0502020204030204" pitchFamily="34" charset="0"/>
                <a:cs typeface="Calibri" panose="020F0502020204030204" pitchFamily="34" charset="0"/>
              </a:rPr>
              <a:t>cavallo</a:t>
            </a:r>
            <a:r>
              <a:rPr lang="en-GB" sz="4400" noProof="0" dirty="0">
                <a:latin typeface="Calibri" panose="020F0502020204030204" pitchFamily="34" charset="0"/>
                <a:cs typeface="Calibri" panose="020F0502020204030204" pitchFamily="34" charset="0"/>
              </a:rPr>
              <a:t> a </a:t>
            </a:r>
            <a:r>
              <a:rPr lang="en-GB" sz="4400" noProof="0" dirty="0" err="1">
                <a:latin typeface="Calibri" panose="020F0502020204030204" pitchFamily="34" charset="0"/>
                <a:cs typeface="Calibri" panose="020F0502020204030204" pitchFamily="34" charset="0"/>
              </a:rPr>
              <a:t>dondolo</a:t>
            </a:r>
            <a:endParaRPr lang="en-GB" sz="4400" noProof="0" dirty="0">
              <a:latin typeface="Calibri" panose="020F0502020204030204" pitchFamily="34" charset="0"/>
              <a:cs typeface="Calibri" panose="020F0502020204030204" pitchFamily="34" charset="0"/>
            </a:endParaRPr>
          </a:p>
          <a:p>
            <a:r>
              <a:rPr lang="en-GB" sz="2800" noProof="0" dirty="0" err="1">
                <a:latin typeface="Calibri" panose="020F0502020204030204" pitchFamily="34" charset="0"/>
                <a:cs typeface="Calibri" panose="020F0502020204030204" pitchFamily="34" charset="0"/>
              </a:rPr>
              <a:t>Mezzocorona</a:t>
            </a:r>
            <a:r>
              <a:rPr lang="en-GB" sz="2800" noProof="0" dirty="0">
                <a:latin typeface="Calibri" panose="020F0502020204030204" pitchFamily="34" charset="0"/>
                <a:cs typeface="Calibri" panose="020F0502020204030204" pitchFamily="34" charset="0"/>
              </a:rPr>
              <a:t> (TN)</a:t>
            </a:r>
          </a:p>
          <a:p>
            <a:r>
              <a:rPr lang="en-GB" sz="2000" noProof="0" dirty="0">
                <a:latin typeface="Calibri" panose="020F0502020204030204" pitchFamily="34" charset="0"/>
                <a:cs typeface="Calibri" panose="020F0502020204030204" pitchFamily="34" charset="0"/>
                <a:hlinkClick r:id="rId6"/>
              </a:rPr>
              <a:t>https://www.ilcavalloadondoloagrinido.it/</a:t>
            </a:r>
            <a:r>
              <a:rPr lang="en-GB" sz="2000" noProof="0" dirty="0">
                <a:latin typeface="Calibri" panose="020F0502020204030204" pitchFamily="34" charset="0"/>
                <a:cs typeface="Calibri" panose="020F0502020204030204" pitchFamily="34" charset="0"/>
              </a:rPr>
              <a:t> </a:t>
            </a:r>
          </a:p>
        </p:txBody>
      </p:sp>
      <p:pic>
        <p:nvPicPr>
          <p:cNvPr id="7" name="Elementi multimediali online 6" title="Progetto con l'agrinido &quot;Il Cavallo a Dondolo&quot;">
            <a:hlinkClick r:id="" action="ppaction://media"/>
            <a:extLst>
              <a:ext uri="{FF2B5EF4-FFF2-40B4-BE49-F238E27FC236}">
                <a16:creationId xmlns:a16="http://schemas.microsoft.com/office/drawing/2014/main" id="{CE8A53E4-C1EE-E987-27F3-242A9585438F}"/>
              </a:ext>
            </a:extLst>
          </p:cNvPr>
          <p:cNvPicPr>
            <a:picLocks noRot="1" noChangeAspect="1"/>
          </p:cNvPicPr>
          <p:nvPr>
            <a:videoFile r:link="rId1"/>
          </p:nvPr>
        </p:nvPicPr>
        <p:blipFill>
          <a:blip r:embed="rId7"/>
          <a:stretch>
            <a:fillRect/>
          </a:stretch>
        </p:blipFill>
        <p:spPr>
          <a:xfrm>
            <a:off x="3663180" y="3141168"/>
            <a:ext cx="4463464" cy="2521857"/>
          </a:xfrm>
          <a:prstGeom prst="rect">
            <a:avLst/>
          </a:prstGeom>
        </p:spPr>
      </p:pic>
    </p:spTree>
    <p:extLst>
      <p:ext uri="{BB962C8B-B14F-4D97-AF65-F5344CB8AC3E}">
        <p14:creationId xmlns:p14="http://schemas.microsoft.com/office/powerpoint/2010/main" val="30259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CCA5E58-664A-70E1-8EC1-07E307B7A37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66CC50ED-2B7D-A6BC-B196-16C66BAA04C7}"/>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Ιταλικοί </a:t>
            </a:r>
            <a:r>
              <a:rPr lang="el-GR" dirty="0" err="1"/>
              <a:t>αγρο</a:t>
            </a:r>
            <a:r>
              <a:rPr lang="el-GR" dirty="0"/>
              <a:t>-βρεφονηπιακοί σταθμοί</a:t>
            </a:r>
            <a:endParaRPr lang="en-GB" noProof="0" dirty="0"/>
          </a:p>
        </p:txBody>
      </p:sp>
      <p:sp>
        <p:nvSpPr>
          <p:cNvPr id="5" name="CasellaDiTesto 4">
            <a:extLst>
              <a:ext uri="{FF2B5EF4-FFF2-40B4-BE49-F238E27FC236}">
                <a16:creationId xmlns:a16="http://schemas.microsoft.com/office/drawing/2014/main" id="{B2CF49C8-5639-BBF1-E229-EA3E76D1FD46}"/>
              </a:ext>
            </a:extLst>
          </p:cNvPr>
          <p:cNvSpPr txBox="1"/>
          <p:nvPr/>
        </p:nvSpPr>
        <p:spPr>
          <a:xfrm>
            <a:off x="1613491" y="1329352"/>
            <a:ext cx="9369942" cy="1508105"/>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Agriasilo</a:t>
            </a:r>
            <a:r>
              <a:rPr lang="en-GB" sz="4400" noProof="0" dirty="0">
                <a:latin typeface="Calibri" panose="020F0502020204030204" pitchFamily="34" charset="0"/>
                <a:cs typeface="Calibri" panose="020F0502020204030204" pitchFamily="34" charset="0"/>
              </a:rPr>
              <a:t> </a:t>
            </a:r>
            <a:r>
              <a:rPr lang="en-GB" sz="4400" noProof="0" dirty="0" err="1">
                <a:latin typeface="Calibri" panose="020F0502020204030204" pitchFamily="34" charset="0"/>
                <a:cs typeface="Calibri" panose="020F0502020204030204" pitchFamily="34" charset="0"/>
              </a:rPr>
              <a:t>nido</a:t>
            </a:r>
            <a:r>
              <a:rPr lang="en-GB" sz="4400" noProof="0" dirty="0">
                <a:latin typeface="Calibri" panose="020F0502020204030204" pitchFamily="34" charset="0"/>
                <a:cs typeface="Calibri" panose="020F0502020204030204" pitchFamily="34" charset="0"/>
              </a:rPr>
              <a:t> Cascina </a:t>
            </a:r>
            <a:r>
              <a:rPr lang="en-GB" sz="4400" noProof="0" dirty="0" err="1">
                <a:latin typeface="Calibri" panose="020F0502020204030204" pitchFamily="34" charset="0"/>
                <a:cs typeface="Calibri" panose="020F0502020204030204" pitchFamily="34" charset="0"/>
              </a:rPr>
              <a:t>Torrione</a:t>
            </a:r>
            <a:endParaRPr lang="en-GB" sz="4400" noProof="0" dirty="0">
              <a:latin typeface="Calibri" panose="020F0502020204030204" pitchFamily="34" charset="0"/>
              <a:cs typeface="Calibri" panose="020F0502020204030204" pitchFamily="34" charset="0"/>
            </a:endParaRPr>
          </a:p>
          <a:p>
            <a:r>
              <a:rPr lang="en-GB" sz="2800" noProof="0" dirty="0" err="1">
                <a:latin typeface="Calibri" panose="020F0502020204030204" pitchFamily="34" charset="0"/>
                <a:cs typeface="Calibri" panose="020F0502020204030204" pitchFamily="34" charset="0"/>
              </a:rPr>
              <a:t>Rivarolo</a:t>
            </a:r>
            <a:r>
              <a:rPr lang="en-GB" sz="2800" noProof="0" dirty="0">
                <a:latin typeface="Calibri" panose="020F0502020204030204" pitchFamily="34" charset="0"/>
                <a:cs typeface="Calibri" panose="020F0502020204030204" pitchFamily="34" charset="0"/>
              </a:rPr>
              <a:t> Canavese (TO)</a:t>
            </a:r>
          </a:p>
          <a:p>
            <a:r>
              <a:rPr lang="en-GB" sz="2000" noProof="0" dirty="0">
                <a:latin typeface="Calibri" panose="020F0502020204030204" pitchFamily="34" charset="0"/>
                <a:cs typeface="Calibri" panose="020F0502020204030204" pitchFamily="34" charset="0"/>
                <a:hlinkClick r:id="rId4"/>
              </a:rPr>
              <a:t>https://www.cascinatorrione.it/agrinido-e-fattoria-didattica/</a:t>
            </a:r>
            <a:r>
              <a:rPr lang="en-GB" sz="2000" noProof="0" dirty="0">
                <a:latin typeface="Calibri" panose="020F0502020204030204" pitchFamily="34" charset="0"/>
                <a:cs typeface="Calibri" panose="020F0502020204030204" pitchFamily="34" charset="0"/>
              </a:rPr>
              <a:t> </a:t>
            </a:r>
          </a:p>
        </p:txBody>
      </p:sp>
      <p:pic>
        <p:nvPicPr>
          <p:cNvPr id="8" name="Immagine 7">
            <a:extLst>
              <a:ext uri="{FF2B5EF4-FFF2-40B4-BE49-F238E27FC236}">
                <a16:creationId xmlns:a16="http://schemas.microsoft.com/office/drawing/2014/main" id="{C3775A2A-86DC-C5E6-44BB-23ED1E0CD17E}"/>
              </a:ext>
            </a:extLst>
          </p:cNvPr>
          <p:cNvPicPr>
            <a:picLocks noChangeAspect="1"/>
          </p:cNvPicPr>
          <p:nvPr/>
        </p:nvPicPr>
        <p:blipFill>
          <a:blip r:embed="rId5"/>
          <a:stretch>
            <a:fillRect/>
          </a:stretch>
        </p:blipFill>
        <p:spPr>
          <a:xfrm>
            <a:off x="3640475" y="3017714"/>
            <a:ext cx="4189679" cy="3046520"/>
          </a:xfrm>
          <a:prstGeom prst="rect">
            <a:avLst/>
          </a:prstGeom>
        </p:spPr>
      </p:pic>
    </p:spTree>
    <p:extLst>
      <p:ext uri="{BB962C8B-B14F-4D97-AF65-F5344CB8AC3E}">
        <p14:creationId xmlns:p14="http://schemas.microsoft.com/office/powerpoint/2010/main" val="884401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CACDD65-A522-D027-C0D3-BC38C53C6D0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0BA3B01-9AE2-0406-7C7B-7031599BCDF6}"/>
              </a:ext>
            </a:extLst>
          </p:cNvPr>
          <p:cNvSpPr txBox="1">
            <a:spLocks noGrp="1"/>
          </p:cNvSpPr>
          <p:nvPr>
            <p:ph type="title"/>
          </p:nvPr>
        </p:nvSpPr>
        <p:spPr>
          <a:xfrm>
            <a:off x="2830882" y="103869"/>
            <a:ext cx="6092985" cy="1200090"/>
          </a:xfrm>
          <a:prstGeom prst="rect">
            <a:avLst/>
          </a:prstGeom>
          <a:noFill/>
          <a:ln>
            <a:noFill/>
          </a:ln>
        </p:spPr>
        <p:txBody>
          <a:bodyPr spcFirstLastPara="1" wrap="square" lIns="91425" tIns="45700" rIns="91425" bIns="45700" anchor="ctr" anchorCtr="0">
            <a:normAutofit fontScale="90000"/>
          </a:bodyPr>
          <a:lstStyle/>
          <a:p>
            <a:pPr lvl="0">
              <a:buSzPts val="4400"/>
            </a:pPr>
            <a:r>
              <a:rPr lang="el-GR" dirty="0" err="1"/>
              <a:t>Αγρο</a:t>
            </a:r>
            <a:r>
              <a:rPr lang="el-GR" dirty="0"/>
              <a:t>-βρεφονηπιακοί σταθμοί στην Ευρώπη</a:t>
            </a:r>
            <a:endParaRPr lang="en-GB" noProof="0" dirty="0"/>
          </a:p>
        </p:txBody>
      </p:sp>
      <p:pic>
        <p:nvPicPr>
          <p:cNvPr id="6" name="Immagine 5">
            <a:extLst>
              <a:ext uri="{FF2B5EF4-FFF2-40B4-BE49-F238E27FC236}">
                <a16:creationId xmlns:a16="http://schemas.microsoft.com/office/drawing/2014/main" id="{1A42A2AB-1219-33A9-800E-BBAACF1C543B}"/>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7" name="Arco 6">
            <a:extLst>
              <a:ext uri="{FF2B5EF4-FFF2-40B4-BE49-F238E27FC236}">
                <a16:creationId xmlns:a16="http://schemas.microsoft.com/office/drawing/2014/main" id="{1D54A824-62D0-586B-EB9D-5952FADD0267}"/>
              </a:ext>
            </a:extLst>
          </p:cNvPr>
          <p:cNvSpPr/>
          <p:nvPr/>
        </p:nvSpPr>
        <p:spPr>
          <a:xfrm>
            <a:off x="6367747" y="1858488"/>
            <a:ext cx="4494882" cy="179569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0" name="CasellaDiTesto 9">
            <a:extLst>
              <a:ext uri="{FF2B5EF4-FFF2-40B4-BE49-F238E27FC236}">
                <a16:creationId xmlns:a16="http://schemas.microsoft.com/office/drawing/2014/main" id="{B1BE1D76-BD0B-A287-C0EC-0468F70C5F44}"/>
              </a:ext>
            </a:extLst>
          </p:cNvPr>
          <p:cNvSpPr txBox="1"/>
          <p:nvPr/>
        </p:nvSpPr>
        <p:spPr>
          <a:xfrm>
            <a:off x="1760869" y="1509574"/>
            <a:ext cx="7313526" cy="1938992"/>
          </a:xfrm>
          <a:prstGeom prst="rect">
            <a:avLst/>
          </a:prstGeom>
          <a:noFill/>
        </p:spPr>
        <p:txBody>
          <a:bodyPr wrap="square">
            <a:spAutoFit/>
          </a:bodyPr>
          <a:lstStyle/>
          <a:p>
            <a:r>
              <a:rPr lang="el-GR" sz="2400" dirty="0"/>
              <a:t>Οι σουηδικοί </a:t>
            </a:r>
            <a:r>
              <a:rPr lang="el-GR" sz="2400" dirty="0" err="1"/>
              <a:t>αγρο</a:t>
            </a:r>
            <a:r>
              <a:rPr lang="el-GR" sz="2400" dirty="0"/>
              <a:t>-βρεφονηπιακοί σταθμοί έχουν σχεδιαστεί ώστε να είναι συμπεριληπτικοί και βιώσιμοι, δίνοντας ιδιαίτερη έμφαση στην επαφή με τη φύση και στην προώθηση ενός υγιεινού τρόπου ζωής.</a:t>
            </a:r>
            <a:endParaRPr lang="en-GB" sz="2200" noProof="0" dirty="0">
              <a:latin typeface="Calibri" panose="020F0502020204030204" pitchFamily="34" charset="0"/>
              <a:cs typeface="Calibri" panose="020F0502020204030204" pitchFamily="34" charset="0"/>
            </a:endParaRPr>
          </a:p>
        </p:txBody>
      </p:sp>
      <p:sp>
        <p:nvSpPr>
          <p:cNvPr id="12" name="CasellaDiTesto 11">
            <a:extLst>
              <a:ext uri="{FF2B5EF4-FFF2-40B4-BE49-F238E27FC236}">
                <a16:creationId xmlns:a16="http://schemas.microsoft.com/office/drawing/2014/main" id="{52754AF8-79F2-01E5-9044-55407AC4E615}"/>
              </a:ext>
            </a:extLst>
          </p:cNvPr>
          <p:cNvSpPr txBox="1"/>
          <p:nvPr/>
        </p:nvSpPr>
        <p:spPr>
          <a:xfrm>
            <a:off x="1755792" y="3448566"/>
            <a:ext cx="7313526" cy="1485343"/>
          </a:xfrm>
          <a:prstGeom prst="rect">
            <a:avLst/>
          </a:prstGeom>
          <a:noFill/>
        </p:spPr>
        <p:txBody>
          <a:bodyPr wrap="square">
            <a:spAutoFit/>
          </a:bodyPr>
          <a:lstStyle/>
          <a:p>
            <a:pPr>
              <a:lnSpc>
                <a:spcPct val="115000"/>
              </a:lnSpc>
              <a:spcAft>
                <a:spcPts val="1000"/>
              </a:spcAft>
              <a:buNone/>
            </a:pPr>
            <a:r>
              <a:rPr lang="el-GR" sz="2000" dirty="0"/>
              <a:t>Οι </a:t>
            </a:r>
            <a:r>
              <a:rPr lang="el-GR" sz="2000" dirty="0" err="1"/>
              <a:t>αγρο</a:t>
            </a:r>
            <a:r>
              <a:rPr lang="el-GR" sz="2000" dirty="0"/>
              <a:t>-βρεφονηπιακοί σταθμοί στη Δανία έχουν τις ρίζες τους στα “</a:t>
            </a:r>
            <a:r>
              <a:rPr lang="el-GR" sz="2000" dirty="0" err="1"/>
              <a:t>waldkindergartens</a:t>
            </a:r>
            <a:r>
              <a:rPr lang="el-GR" sz="2000" dirty="0"/>
              <a:t>”, δηλαδή στα “νηπιαγωγεία-κήπους”, που ιδρύθηκαν τη δεκαετία του 1950 και προωθούσαν την υπαίθρια εκπαίδευση και την αλληλεπίδραση με τη φύση.</a:t>
            </a:r>
            <a:endParaRPr lang="en-GB" sz="2000" noProof="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ttore diritto 13">
            <a:extLst>
              <a:ext uri="{FF2B5EF4-FFF2-40B4-BE49-F238E27FC236}">
                <a16:creationId xmlns:a16="http://schemas.microsoft.com/office/drawing/2014/main" id="{F8AF2182-66EE-623B-C91A-E0CF0F41D7F8}"/>
              </a:ext>
            </a:extLst>
          </p:cNvPr>
          <p:cNvCxnSpPr/>
          <p:nvPr/>
        </p:nvCxnSpPr>
        <p:spPr>
          <a:xfrm flipH="1" flipV="1">
            <a:off x="8604171" y="3654182"/>
            <a:ext cx="1134738" cy="91553"/>
          </a:xfrm>
          <a:prstGeom prst="line">
            <a:avLst/>
          </a:prstGeom>
        </p:spPr>
        <p:style>
          <a:lnRef idx="1">
            <a:schemeClr val="accent1"/>
          </a:lnRef>
          <a:fillRef idx="0">
            <a:schemeClr val="accent1"/>
          </a:fillRef>
          <a:effectRef idx="0">
            <a:schemeClr val="accent1"/>
          </a:effectRef>
          <a:fontRef idx="minor">
            <a:schemeClr val="tx1"/>
          </a:fontRef>
        </p:style>
      </p:cxnSp>
      <p:sp>
        <p:nvSpPr>
          <p:cNvPr id="15" name="Arco 14">
            <a:extLst>
              <a:ext uri="{FF2B5EF4-FFF2-40B4-BE49-F238E27FC236}">
                <a16:creationId xmlns:a16="http://schemas.microsoft.com/office/drawing/2014/main" id="{B1E4EC3F-5DA9-C6A2-C41F-0397A1D3E408}"/>
              </a:ext>
            </a:extLst>
          </p:cNvPr>
          <p:cNvSpPr/>
          <p:nvPr/>
        </p:nvSpPr>
        <p:spPr>
          <a:xfrm rot="9128748">
            <a:off x="8022454" y="4065204"/>
            <a:ext cx="3750171" cy="110168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7" name="CasellaDiTesto 16">
            <a:extLst>
              <a:ext uri="{FF2B5EF4-FFF2-40B4-BE49-F238E27FC236}">
                <a16:creationId xmlns:a16="http://schemas.microsoft.com/office/drawing/2014/main" id="{0DA63241-7D06-EA3B-DA69-C27F8417FC22}"/>
              </a:ext>
            </a:extLst>
          </p:cNvPr>
          <p:cNvSpPr txBox="1"/>
          <p:nvPr/>
        </p:nvSpPr>
        <p:spPr>
          <a:xfrm>
            <a:off x="1755792" y="5158748"/>
            <a:ext cx="6918593" cy="1126847"/>
          </a:xfrm>
          <a:prstGeom prst="rect">
            <a:avLst/>
          </a:prstGeom>
          <a:noFill/>
        </p:spPr>
        <p:txBody>
          <a:bodyPr wrap="square">
            <a:spAutoFit/>
          </a:bodyPr>
          <a:lstStyle/>
          <a:p>
            <a:pPr>
              <a:lnSpc>
                <a:spcPct val="115000"/>
              </a:lnSpc>
              <a:spcAft>
                <a:spcPts val="1000"/>
              </a:spcAft>
              <a:buNone/>
            </a:pPr>
            <a:r>
              <a:rPr lang="el-GR" sz="1800" dirty="0"/>
              <a:t>Στη Γερμανία, οι </a:t>
            </a:r>
            <a:r>
              <a:rPr lang="el-GR" sz="1800" dirty="0" err="1"/>
              <a:t>αγρο</a:t>
            </a:r>
            <a:r>
              <a:rPr lang="el-GR" sz="1800" dirty="0"/>
              <a:t>-βρεφονηπιακοί σταθμοί έχουν εξαπλωθεί ραγδαία, ιδιαίτερα στις αγροτικές περιοχές, ως εναλλακτική λύση απέναντι στους αστικούς παιδικούς σταθμούς</a:t>
            </a:r>
            <a:r>
              <a:rPr lang="el-GR" sz="2400" dirty="0"/>
              <a:t>.</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lag of Sweden">
            <a:extLst>
              <a:ext uri="{FF2B5EF4-FFF2-40B4-BE49-F238E27FC236}">
                <a16:creationId xmlns:a16="http://schemas.microsoft.com/office/drawing/2014/main" id="{DCE29CE2-E892-A359-3124-9F9123B37E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806" y="1609572"/>
            <a:ext cx="1190625" cy="7477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lag of Germany">
            <a:extLst>
              <a:ext uri="{FF2B5EF4-FFF2-40B4-BE49-F238E27FC236}">
                <a16:creationId xmlns:a16="http://schemas.microsoft.com/office/drawing/2014/main" id="{1D7C55CD-69B7-5429-7446-65CEB329D5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110" y="5065247"/>
            <a:ext cx="1190625" cy="71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lag of Denmark">
            <a:extLst>
              <a:ext uri="{FF2B5EF4-FFF2-40B4-BE49-F238E27FC236}">
                <a16:creationId xmlns:a16="http://schemas.microsoft.com/office/drawing/2014/main" id="{E4AA7E21-B7B2-D1AB-2DE3-15F230D1BF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205" y="3417110"/>
            <a:ext cx="1209226"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540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DCE0735-00A2-5603-6346-93FA86AD19D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D8DB8D2-0B50-9F95-27BB-1A833DFF90BA}"/>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Αγρο-προσχολείο</a:t>
            </a:r>
            <a:endParaRPr lang="en-GB" noProof="0" dirty="0"/>
          </a:p>
        </p:txBody>
      </p:sp>
      <p:sp>
        <p:nvSpPr>
          <p:cNvPr id="95" name="Google Shape;95;p15">
            <a:extLst>
              <a:ext uri="{FF2B5EF4-FFF2-40B4-BE49-F238E27FC236}">
                <a16:creationId xmlns:a16="http://schemas.microsoft.com/office/drawing/2014/main" id="{437B1210-661F-AEDA-B5FA-25B38251BF17}"/>
              </a:ext>
            </a:extLst>
          </p:cNvPr>
          <p:cNvSpPr txBox="1">
            <a:spLocks noGrp="1"/>
          </p:cNvSpPr>
          <p:nvPr>
            <p:ph type="body" idx="1"/>
          </p:nvPr>
        </p:nvSpPr>
        <p:spPr>
          <a:xfrm>
            <a:off x="838199" y="1494154"/>
            <a:ext cx="5922749" cy="4575175"/>
          </a:xfrm>
          <a:prstGeom prst="rect">
            <a:avLst/>
          </a:prstGeom>
          <a:noFill/>
          <a:ln>
            <a:noFill/>
          </a:ln>
        </p:spPr>
        <p:txBody>
          <a:bodyPr spcFirstLastPara="1" wrap="square" lIns="91425" tIns="45700" rIns="91425" bIns="45700" anchor="t" anchorCtr="0">
            <a:normAutofit/>
          </a:bodyPr>
          <a:lstStyle/>
          <a:p>
            <a:r>
              <a:rPr lang="el-GR" sz="2400" b="1" dirty="0"/>
              <a:t>Ένα </a:t>
            </a:r>
            <a:r>
              <a:rPr lang="el-GR" sz="2400" b="1" dirty="0" err="1"/>
              <a:t>Αγρο-προσχολείο</a:t>
            </a:r>
            <a:br>
              <a:rPr lang="el-GR" sz="2400" dirty="0"/>
            </a:br>
            <a:r>
              <a:rPr lang="el-GR" sz="2400" dirty="0"/>
              <a:t>είναι μια </a:t>
            </a:r>
            <a:r>
              <a:rPr lang="el-GR" sz="2400" b="1" dirty="0"/>
              <a:t>εκπαιδευτική δομή για παιδιά προσχολικής ηλικίας (3–6 ετών)</a:t>
            </a:r>
            <a:r>
              <a:rPr lang="el-GR" sz="2400" dirty="0"/>
              <a:t>, η οποία βρίσκεται σε αγρόκτημα.</a:t>
            </a:r>
          </a:p>
          <a:p>
            <a:r>
              <a:rPr lang="el-GR" sz="2400" dirty="0"/>
              <a:t>Τα </a:t>
            </a:r>
            <a:r>
              <a:rPr lang="el-GR" sz="2400" b="1" dirty="0" err="1"/>
              <a:t>Αγρο-προσχολεία</a:t>
            </a:r>
            <a:r>
              <a:rPr lang="el-GR" sz="2400" dirty="0"/>
              <a:t> επιδιώκουν να </a:t>
            </a:r>
            <a:r>
              <a:rPr lang="el-GR" sz="2400" b="1" dirty="0"/>
              <a:t>ενσωματώσουν την παραδοσιακή εκπαίδευση με τις αγροτικές δραστηριότητες</a:t>
            </a:r>
            <a:r>
              <a:rPr lang="el-GR" sz="2400" dirty="0"/>
              <a:t>, επιτρέποντας στα παιδιά να </a:t>
            </a:r>
            <a:r>
              <a:rPr lang="el-GR" sz="2400" b="1" dirty="0"/>
              <a:t>μαθαίνουν μέσα από την άμεση αλληλεπίδραση με τη φύση και τα ζώα.</a:t>
            </a:r>
            <a:endParaRPr lang="el-GR" sz="2400" dirty="0"/>
          </a:p>
          <a:p>
            <a:pPr marL="228600" indent="-50800">
              <a:spcBef>
                <a:spcPts val="0"/>
              </a:spcBef>
              <a:buSzPts val="2800"/>
              <a:buNone/>
            </a:pPr>
            <a:endParaRPr lang="en-GB" sz="2600" noProof="0" dirty="0"/>
          </a:p>
        </p:txBody>
      </p:sp>
      <p:pic>
        <p:nvPicPr>
          <p:cNvPr id="5" name="Immagine 4">
            <a:extLst>
              <a:ext uri="{FF2B5EF4-FFF2-40B4-BE49-F238E27FC236}">
                <a16:creationId xmlns:a16="http://schemas.microsoft.com/office/drawing/2014/main" id="{FE4F5725-45CF-10B6-AC8C-6EC72DDC70DF}"/>
              </a:ext>
            </a:extLst>
          </p:cNvPr>
          <p:cNvPicPr>
            <a:picLocks noChangeAspect="1"/>
          </p:cNvPicPr>
          <p:nvPr/>
        </p:nvPicPr>
        <p:blipFill>
          <a:blip r:embed="rId4"/>
          <a:stretch>
            <a:fillRect/>
          </a:stretch>
        </p:blipFill>
        <p:spPr>
          <a:xfrm>
            <a:off x="6760949" y="2307265"/>
            <a:ext cx="4392402" cy="3662363"/>
          </a:xfrm>
          <a:prstGeom prst="rect">
            <a:avLst/>
          </a:prstGeom>
        </p:spPr>
      </p:pic>
    </p:spTree>
    <p:extLst>
      <p:ext uri="{BB962C8B-B14F-4D97-AF65-F5344CB8AC3E}">
        <p14:creationId xmlns:p14="http://schemas.microsoft.com/office/powerpoint/2010/main" val="1567887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C82D050F-369C-4582-359B-44137C2D225B}"/>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5F17A7A-1099-27F3-C98D-5F093B2AE432}"/>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0E4A83E7-4D01-11FC-360A-D671535B64CB}"/>
              </a:ext>
            </a:extLst>
          </p:cNvPr>
          <p:cNvSpPr txBox="1">
            <a:spLocks noGrp="1"/>
          </p:cNvSpPr>
          <p:nvPr>
            <p:ph type="body" idx="1"/>
          </p:nvPr>
        </p:nvSpPr>
        <p:spPr>
          <a:xfrm>
            <a:off x="838199" y="1781236"/>
            <a:ext cx="5922749" cy="3100706"/>
          </a:xfrm>
          <a:prstGeom prst="rect">
            <a:avLst/>
          </a:prstGeom>
          <a:noFill/>
          <a:ln>
            <a:noFill/>
          </a:ln>
        </p:spPr>
        <p:txBody>
          <a:bodyPr spcFirstLastPara="1" wrap="square" lIns="91425" tIns="45700" rIns="91425" bIns="45700" anchor="t" anchorCtr="0">
            <a:noAutofit/>
          </a:bodyPr>
          <a:lstStyle/>
          <a:p>
            <a:pPr marL="228600" indent="-50800">
              <a:spcBef>
                <a:spcPts val="0"/>
              </a:spcBef>
              <a:buSzPts val="2800"/>
              <a:buNone/>
            </a:pPr>
            <a:r>
              <a:rPr lang="el-GR" sz="4400" b="1" dirty="0"/>
              <a:t>Ένα </a:t>
            </a:r>
            <a:r>
              <a:rPr lang="el-GR" sz="4400" b="1" dirty="0" err="1"/>
              <a:t>αγρο-προσχολείο</a:t>
            </a:r>
            <a:r>
              <a:rPr lang="el-GR" sz="4400" b="1" dirty="0"/>
              <a:t> επιτελεί πολλές λειτουργίες και προσφέρει ποικίλες δραστηριότητες:</a:t>
            </a:r>
            <a:endParaRPr lang="en-GB" sz="4400" noProof="0" dirty="0"/>
          </a:p>
        </p:txBody>
      </p:sp>
      <p:pic>
        <p:nvPicPr>
          <p:cNvPr id="5" name="Immagine 4">
            <a:extLst>
              <a:ext uri="{FF2B5EF4-FFF2-40B4-BE49-F238E27FC236}">
                <a16:creationId xmlns:a16="http://schemas.microsoft.com/office/drawing/2014/main" id="{2EDE7B4C-F898-8461-05B0-52B0C0454701}"/>
              </a:ext>
            </a:extLst>
          </p:cNvPr>
          <p:cNvPicPr>
            <a:picLocks noChangeAspect="1"/>
          </p:cNvPicPr>
          <p:nvPr/>
        </p:nvPicPr>
        <p:blipFill>
          <a:blip r:embed="rId4"/>
          <a:stretch>
            <a:fillRect/>
          </a:stretch>
        </p:blipFill>
        <p:spPr>
          <a:xfrm>
            <a:off x="6760949" y="2307265"/>
            <a:ext cx="4392402" cy="3662363"/>
          </a:xfrm>
          <a:prstGeom prst="rect">
            <a:avLst/>
          </a:prstGeom>
        </p:spPr>
      </p:pic>
    </p:spTree>
    <p:extLst>
      <p:ext uri="{BB962C8B-B14F-4D97-AF65-F5344CB8AC3E}">
        <p14:creationId xmlns:p14="http://schemas.microsoft.com/office/powerpoint/2010/main" val="472990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889457C-B765-8C35-A7D4-8225671EF8E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044A80E-6BE8-093A-0A32-008211610C7F}"/>
              </a:ext>
            </a:extLst>
          </p:cNvPr>
          <p:cNvSpPr txBox="1">
            <a:spLocks noGrp="1"/>
          </p:cNvSpPr>
          <p:nvPr>
            <p:ph type="title"/>
          </p:nvPr>
        </p:nvSpPr>
        <p:spPr>
          <a:xfrm>
            <a:off x="2830881" y="0"/>
            <a:ext cx="8960625" cy="1488661"/>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352EB7DA-E9CA-145C-9954-ED9D21A1DF5A}"/>
              </a:ext>
            </a:extLst>
          </p:cNvPr>
          <p:cNvSpPr txBox="1">
            <a:spLocks noGrp="1"/>
          </p:cNvSpPr>
          <p:nvPr>
            <p:ph type="body" idx="1"/>
          </p:nvPr>
        </p:nvSpPr>
        <p:spPr>
          <a:xfrm>
            <a:off x="838199" y="1303867"/>
            <a:ext cx="11231881" cy="1659467"/>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b="1" dirty="0"/>
              <a:t>Περιβαλλοντική εκπαίδευση</a:t>
            </a:r>
            <a:br>
              <a:rPr lang="el-GR" dirty="0"/>
            </a:br>
            <a:r>
              <a:rPr lang="el-GR" dirty="0"/>
              <a:t>Τα παιδιά μαθαίνουν για τα φυτά, τα ζώα και τους φυσικούς κύκλους μέσα από </a:t>
            </a:r>
            <a:r>
              <a:rPr lang="el-GR" b="1" dirty="0"/>
              <a:t>βιωματικές δραστηριότητες</a:t>
            </a:r>
            <a:r>
              <a:rPr lang="el-GR" dirty="0"/>
              <a:t>, όπως η </a:t>
            </a:r>
            <a:r>
              <a:rPr lang="el-GR" b="1" dirty="0"/>
              <a:t>φροντίδα των ζώων</a:t>
            </a:r>
            <a:r>
              <a:rPr lang="el-GR" dirty="0"/>
              <a:t> και η </a:t>
            </a:r>
            <a:r>
              <a:rPr lang="el-GR" b="1" dirty="0"/>
              <a:t>φύτευση και συγκομιδή φρούτων και λαχανικών.</a:t>
            </a:r>
            <a:endParaRPr lang="en-GB" noProof="0" dirty="0"/>
          </a:p>
        </p:txBody>
      </p:sp>
      <p:pic>
        <p:nvPicPr>
          <p:cNvPr id="1026" name="Picture 2" descr="Free Kids Planting Tree Image | Download at StockCake">
            <a:extLst>
              <a:ext uri="{FF2B5EF4-FFF2-40B4-BE49-F238E27FC236}">
                <a16:creationId xmlns:a16="http://schemas.microsoft.com/office/drawing/2014/main" id="{F36BB84F-49A7-B519-5FBE-93982F9E9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0419" y="3124940"/>
            <a:ext cx="3433111" cy="3112330"/>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a:extLst>
              <a:ext uri="{FF2B5EF4-FFF2-40B4-BE49-F238E27FC236}">
                <a16:creationId xmlns:a16="http://schemas.microsoft.com/office/drawing/2014/main" id="{83D0B62C-1B27-4641-9348-3B3331A08D5C}"/>
              </a:ext>
            </a:extLst>
          </p:cNvPr>
          <p:cNvPicPr>
            <a:picLocks noChangeAspect="1"/>
          </p:cNvPicPr>
          <p:nvPr/>
        </p:nvPicPr>
        <p:blipFill>
          <a:blip r:embed="rId5"/>
          <a:stretch>
            <a:fillRect/>
          </a:stretch>
        </p:blipFill>
        <p:spPr>
          <a:xfrm>
            <a:off x="3486150" y="3098800"/>
            <a:ext cx="2967989" cy="3112330"/>
          </a:xfrm>
          <a:prstGeom prst="rect">
            <a:avLst/>
          </a:prstGeom>
        </p:spPr>
      </p:pic>
    </p:spTree>
    <p:extLst>
      <p:ext uri="{BB962C8B-B14F-4D97-AF65-F5344CB8AC3E}">
        <p14:creationId xmlns:p14="http://schemas.microsoft.com/office/powerpoint/2010/main" val="3956211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48D0E0F-82EE-F791-771C-946872C6ABE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B0FB587-DFCA-07C9-1FE4-7544C0F86687}"/>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3300CD02-06DA-1F40-D113-D854EC6414B0}"/>
              </a:ext>
            </a:extLst>
          </p:cNvPr>
          <p:cNvSpPr txBox="1">
            <a:spLocks noGrp="1"/>
          </p:cNvSpPr>
          <p:nvPr>
            <p:ph type="body" idx="1"/>
          </p:nvPr>
        </p:nvSpPr>
        <p:spPr>
          <a:xfrm>
            <a:off x="838199" y="1566195"/>
            <a:ext cx="11231881" cy="215201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b="1" dirty="0"/>
              <a:t>Ανάπτυξη κοινωνικών δεξιοτήτων</a:t>
            </a:r>
            <a:br>
              <a:rPr lang="el-GR" dirty="0"/>
            </a:br>
            <a:r>
              <a:rPr lang="el-GR" dirty="0"/>
              <a:t>Χάρη στην αλληλεπίδραση με τους συνομηλίκους, </a:t>
            </a:r>
            <a:r>
              <a:rPr lang="el-GR" b="1" dirty="0"/>
              <a:t>ενισχύεται η ικανότητα συνεργασίας</a:t>
            </a:r>
            <a:r>
              <a:rPr lang="el-GR" dirty="0"/>
              <a:t>, καθώς και ο </a:t>
            </a:r>
            <a:r>
              <a:rPr lang="el-GR" b="1" dirty="0"/>
              <a:t>σεβασμός προς τους άλλους</a:t>
            </a:r>
            <a:r>
              <a:rPr lang="el-GR" dirty="0"/>
              <a:t> και οι </a:t>
            </a:r>
            <a:r>
              <a:rPr lang="el-GR" b="1" dirty="0"/>
              <a:t>κοινωνικές δεξιότητες του παιδιού.</a:t>
            </a:r>
            <a:endParaRPr lang="en-GB" noProof="0" dirty="0"/>
          </a:p>
        </p:txBody>
      </p:sp>
      <p:pic>
        <p:nvPicPr>
          <p:cNvPr id="8" name="Immagine 7">
            <a:extLst>
              <a:ext uri="{FF2B5EF4-FFF2-40B4-BE49-F238E27FC236}">
                <a16:creationId xmlns:a16="http://schemas.microsoft.com/office/drawing/2014/main" id="{1015D678-A51F-856C-CD35-E8F7337039D0}"/>
              </a:ext>
            </a:extLst>
          </p:cNvPr>
          <p:cNvPicPr>
            <a:picLocks noChangeAspect="1"/>
          </p:cNvPicPr>
          <p:nvPr/>
        </p:nvPicPr>
        <p:blipFill>
          <a:blip r:embed="rId4"/>
          <a:stretch>
            <a:fillRect/>
          </a:stretch>
        </p:blipFill>
        <p:spPr>
          <a:xfrm>
            <a:off x="3195771" y="3158748"/>
            <a:ext cx="6455041" cy="3074147"/>
          </a:xfrm>
          <a:prstGeom prst="rect">
            <a:avLst/>
          </a:prstGeom>
        </p:spPr>
      </p:pic>
    </p:spTree>
    <p:extLst>
      <p:ext uri="{BB962C8B-B14F-4D97-AF65-F5344CB8AC3E}">
        <p14:creationId xmlns:p14="http://schemas.microsoft.com/office/powerpoint/2010/main" val="1390209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53FF771-3F7B-29E5-37E4-CB29684B929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7D80BDF-1AF2-21CA-B322-0E80049D9A4E}"/>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46C57578-0021-7A90-D720-FD4E2D9E3262}"/>
              </a:ext>
            </a:extLst>
          </p:cNvPr>
          <p:cNvSpPr txBox="1">
            <a:spLocks noGrp="1"/>
          </p:cNvSpPr>
          <p:nvPr>
            <p:ph type="body" idx="1"/>
          </p:nvPr>
        </p:nvSpPr>
        <p:spPr>
          <a:xfrm>
            <a:off x="838199" y="1725680"/>
            <a:ext cx="11231881" cy="2152015"/>
          </a:xfrm>
          <a:prstGeom prst="rect">
            <a:avLst/>
          </a:prstGeom>
          <a:noFill/>
          <a:ln>
            <a:noFill/>
          </a:ln>
        </p:spPr>
        <p:txBody>
          <a:bodyPr spcFirstLastPara="1" wrap="square" lIns="91425" tIns="45700" rIns="91425" bIns="45700" anchor="t" anchorCtr="0">
            <a:normAutofit/>
          </a:bodyPr>
          <a:lstStyle/>
          <a:p>
            <a:r>
              <a:rPr lang="el-GR" b="1" dirty="0"/>
              <a:t>Ψυχολογική ευεξία</a:t>
            </a:r>
            <a:br>
              <a:rPr lang="el-GR" dirty="0"/>
            </a:br>
            <a:r>
              <a:rPr lang="el-GR" dirty="0"/>
              <a:t>Η </a:t>
            </a:r>
            <a:r>
              <a:rPr lang="el-GR" b="1" dirty="0"/>
              <a:t>υπαίθρια δραστηριότητα</a:t>
            </a:r>
            <a:r>
              <a:rPr lang="el-GR" dirty="0"/>
              <a:t> και η </a:t>
            </a:r>
            <a:r>
              <a:rPr lang="el-GR" b="1" dirty="0"/>
              <a:t>επαφή με τη φύση</a:t>
            </a:r>
            <a:r>
              <a:rPr lang="el-GR" dirty="0"/>
              <a:t> συμβάλλουν επίσης στη </a:t>
            </a:r>
            <a:r>
              <a:rPr lang="el-GR" b="1" dirty="0"/>
              <a:t>βελτίωση της ψυχικής και σωματικής υγείας των παιδιών.</a:t>
            </a:r>
            <a:endParaRPr lang="el-GR" dirty="0"/>
          </a:p>
        </p:txBody>
      </p:sp>
      <p:pic>
        <p:nvPicPr>
          <p:cNvPr id="3074" name="Picture 2" descr="Foto gratuita di arte, arte di carta, arte moderna, arte terapia, arte  visiva, artistico, astratto, benessere, benessere mentale, calma,  capriccioso, cervello, colori pastello, concentrazione, concettuale,  conoscitivo, creatività, decorativo, design ...">
            <a:extLst>
              <a:ext uri="{FF2B5EF4-FFF2-40B4-BE49-F238E27FC236}">
                <a16:creationId xmlns:a16="http://schemas.microsoft.com/office/drawing/2014/main" id="{2F12E824-CC83-47BB-E240-A6DB2B12F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692" y="3589087"/>
            <a:ext cx="3405188" cy="226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599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265AD64-5E6B-5785-3672-DE8B9B4801D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55F03968-373D-6D5B-5846-89F1148A79BF}"/>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D6178463-829A-549C-3088-CA6487281024}"/>
              </a:ext>
            </a:extLst>
          </p:cNvPr>
          <p:cNvSpPr txBox="1">
            <a:spLocks noGrp="1"/>
          </p:cNvSpPr>
          <p:nvPr>
            <p:ph type="body" idx="1"/>
          </p:nvPr>
        </p:nvSpPr>
        <p:spPr>
          <a:xfrm>
            <a:off x="838199" y="1566195"/>
            <a:ext cx="11231881" cy="2152015"/>
          </a:xfrm>
          <a:prstGeom prst="rect">
            <a:avLst/>
          </a:prstGeom>
          <a:noFill/>
          <a:ln>
            <a:noFill/>
          </a:ln>
        </p:spPr>
        <p:txBody>
          <a:bodyPr spcFirstLastPara="1" wrap="square" lIns="91425" tIns="45700" rIns="91425" bIns="45700" anchor="t" anchorCtr="0">
            <a:normAutofit fontScale="92500" lnSpcReduction="20000"/>
          </a:bodyPr>
          <a:lstStyle/>
          <a:p>
            <a:r>
              <a:rPr lang="el-GR" b="1" dirty="0"/>
              <a:t>Διατροφική εκπαίδευση</a:t>
            </a:r>
            <a:br>
              <a:rPr lang="el-GR" dirty="0"/>
            </a:br>
            <a:r>
              <a:rPr lang="el-GR" dirty="0"/>
              <a:t>Τα </a:t>
            </a:r>
            <a:r>
              <a:rPr lang="el-GR" dirty="0" err="1"/>
              <a:t>αγρο-προσχολεία</a:t>
            </a:r>
            <a:r>
              <a:rPr lang="el-GR" dirty="0"/>
              <a:t> προσφέρουν στα παιδιά την ευκαιρία να </a:t>
            </a:r>
            <a:r>
              <a:rPr lang="el-GR" b="1" dirty="0"/>
              <a:t>μάθουν πώς να καλλιεργούν λαχανικά και φρούτα</a:t>
            </a:r>
            <a:r>
              <a:rPr lang="el-GR" dirty="0"/>
              <a:t>, προωθώντας μια </a:t>
            </a:r>
            <a:r>
              <a:rPr lang="el-GR" b="1" dirty="0"/>
              <a:t>υγιεινή και ισορροπημένη διατροφή</a:t>
            </a:r>
            <a:r>
              <a:rPr lang="el-GR" dirty="0"/>
              <a:t>.</a:t>
            </a:r>
          </a:p>
          <a:p>
            <a:r>
              <a:rPr lang="el-GR" dirty="0"/>
              <a:t>Τα παιδιά μαθαίνουν να </a:t>
            </a:r>
            <a:r>
              <a:rPr lang="el-GR" b="1" dirty="0"/>
              <a:t>καταναλώνουν βιολογικά και υγιεινά προϊόντα</a:t>
            </a:r>
            <a:r>
              <a:rPr lang="el-GR" dirty="0"/>
              <a:t>, τα οποία </a:t>
            </a:r>
            <a:r>
              <a:rPr lang="el-GR" b="1" dirty="0"/>
              <a:t>καλλιεργούνται απευθείας στο αγρόκτημα.</a:t>
            </a:r>
            <a:endParaRPr lang="el-GR" dirty="0"/>
          </a:p>
        </p:txBody>
      </p:sp>
      <p:pic>
        <p:nvPicPr>
          <p:cNvPr id="4100" name="Picture 4" descr="34 Holistic Child Development Tips for Optimal Growth">
            <a:extLst>
              <a:ext uri="{FF2B5EF4-FFF2-40B4-BE49-F238E27FC236}">
                <a16:creationId xmlns:a16="http://schemas.microsoft.com/office/drawing/2014/main" id="{98EE1CA8-2027-EED0-9B22-35B9B7E9B6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4139" y="3795744"/>
            <a:ext cx="4809173" cy="2385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766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7BE2AB9-D170-2E8B-32D2-D33D51F126B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7B54B74E-CDAD-E967-138E-5CF1F2015158}"/>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 δραστηριότητες και λειτουργίες</a:t>
            </a:r>
            <a:endParaRPr lang="en-GB" noProof="0" dirty="0"/>
          </a:p>
        </p:txBody>
      </p:sp>
      <p:sp>
        <p:nvSpPr>
          <p:cNvPr id="95" name="Google Shape;95;p15">
            <a:extLst>
              <a:ext uri="{FF2B5EF4-FFF2-40B4-BE49-F238E27FC236}">
                <a16:creationId xmlns:a16="http://schemas.microsoft.com/office/drawing/2014/main" id="{ABA9CB85-01B3-B6EB-5A9A-A2F20EFC3106}"/>
              </a:ext>
            </a:extLst>
          </p:cNvPr>
          <p:cNvSpPr txBox="1">
            <a:spLocks noGrp="1"/>
          </p:cNvSpPr>
          <p:nvPr>
            <p:ph type="body" idx="1"/>
          </p:nvPr>
        </p:nvSpPr>
        <p:spPr>
          <a:xfrm>
            <a:off x="838199" y="1544929"/>
            <a:ext cx="11231881" cy="171767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l-GR" b="1" dirty="0"/>
              <a:t>Ανάπτυξη κινητικών δεξιοτήτων</a:t>
            </a:r>
            <a:br>
              <a:rPr lang="el-GR" dirty="0"/>
            </a:br>
            <a:r>
              <a:rPr lang="el-GR" dirty="0"/>
              <a:t>Οι </a:t>
            </a:r>
            <a:r>
              <a:rPr lang="el-GR" b="1" dirty="0"/>
              <a:t>υπαίθριες δραστηριότητες</a:t>
            </a:r>
            <a:r>
              <a:rPr lang="el-GR" dirty="0"/>
              <a:t> βελτιώνουν τις </a:t>
            </a:r>
            <a:r>
              <a:rPr lang="el-GR" b="1" dirty="0"/>
              <a:t>κινητικές δεξιότητες του παιδιού</a:t>
            </a:r>
            <a:r>
              <a:rPr lang="el-GR" dirty="0"/>
              <a:t>, μέσα από τη </a:t>
            </a:r>
            <a:r>
              <a:rPr lang="el-GR" b="1" dirty="0"/>
              <a:t>συμμετοχή σε παιχνίδια και σωματικές δραστηριότητες.</a:t>
            </a:r>
            <a:endParaRPr lang="en-GB" noProof="0" dirty="0"/>
          </a:p>
        </p:txBody>
      </p:sp>
      <p:pic>
        <p:nvPicPr>
          <p:cNvPr id="5122" name="Picture 2" descr="Enhance Toddler Gross Motor Skills: 8 Fun Activities">
            <a:extLst>
              <a:ext uri="{FF2B5EF4-FFF2-40B4-BE49-F238E27FC236}">
                <a16:creationId xmlns:a16="http://schemas.microsoft.com/office/drawing/2014/main" id="{A78D2CB2-15F7-01F9-77B9-85CE50909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151" y="2949646"/>
            <a:ext cx="5695950"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63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D652205-6045-FE6F-4622-E5627FFF9F3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1DA9B61-7DFA-0132-70E3-718DE0E947FE}"/>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Ιταλικά </a:t>
            </a:r>
            <a:r>
              <a:rPr lang="el-GR" dirty="0" err="1"/>
              <a:t>αγρο-προσχολεία</a:t>
            </a:r>
            <a:endParaRPr lang="en-GB" noProof="0" dirty="0"/>
          </a:p>
        </p:txBody>
      </p:sp>
      <p:sp>
        <p:nvSpPr>
          <p:cNvPr id="5" name="CasellaDiTesto 4">
            <a:extLst>
              <a:ext uri="{FF2B5EF4-FFF2-40B4-BE49-F238E27FC236}">
                <a16:creationId xmlns:a16="http://schemas.microsoft.com/office/drawing/2014/main" id="{7893DABD-83CE-5579-F618-D4898B7C33D6}"/>
              </a:ext>
            </a:extLst>
          </p:cNvPr>
          <p:cNvSpPr txBox="1"/>
          <p:nvPr/>
        </p:nvSpPr>
        <p:spPr>
          <a:xfrm>
            <a:off x="1613491" y="1329352"/>
            <a:ext cx="9369942" cy="1631216"/>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Agriasilo</a:t>
            </a:r>
            <a:r>
              <a:rPr lang="en-GB" sz="4400" noProof="0" dirty="0">
                <a:latin typeface="Calibri" panose="020F0502020204030204" pitchFamily="34" charset="0"/>
                <a:cs typeface="Calibri" panose="020F0502020204030204" pitchFamily="34" charset="0"/>
              </a:rPr>
              <a:t> «La </a:t>
            </a:r>
            <a:r>
              <a:rPr lang="en-GB" sz="4400" noProof="0" dirty="0" err="1">
                <a:latin typeface="Calibri" panose="020F0502020204030204" pitchFamily="34" charset="0"/>
                <a:cs typeface="Calibri" panose="020F0502020204030204" pitchFamily="34" charset="0"/>
              </a:rPr>
              <a:t>Piemontesina</a:t>
            </a:r>
            <a:r>
              <a:rPr lang="en-GB" sz="4400" noProof="0" dirty="0">
                <a:latin typeface="Calibri" panose="020F0502020204030204" pitchFamily="34" charset="0"/>
                <a:cs typeface="Calibri" panose="020F0502020204030204" pitchFamily="34" charset="0"/>
              </a:rPr>
              <a:t>»</a:t>
            </a:r>
          </a:p>
          <a:p>
            <a:r>
              <a:rPr lang="en-GB" sz="2800" noProof="0" dirty="0">
                <a:latin typeface="Calibri" panose="020F0502020204030204" pitchFamily="34" charset="0"/>
                <a:cs typeface="Calibri" panose="020F0502020204030204" pitchFamily="34" charset="0"/>
              </a:rPr>
              <a:t>Chivasso (TO)</a:t>
            </a:r>
          </a:p>
          <a:p>
            <a:r>
              <a:rPr lang="en-GB" sz="2000" noProof="0" dirty="0">
                <a:latin typeface="Calibri" panose="020F0502020204030204" pitchFamily="34" charset="0"/>
                <a:cs typeface="Calibri" panose="020F0502020204030204" pitchFamily="34" charset="0"/>
                <a:hlinkClick r:id="rId4"/>
              </a:rPr>
              <a:t>https://www.facebook.com/LaPiemontesina</a:t>
            </a:r>
            <a:r>
              <a:rPr lang="en-GB" sz="2800" noProof="0" dirty="0">
                <a:latin typeface="Calibri" panose="020F0502020204030204" pitchFamily="34" charset="0"/>
                <a:cs typeface="Calibri" panose="020F0502020204030204" pitchFamily="34" charset="0"/>
              </a:rPr>
              <a:t> </a:t>
            </a:r>
          </a:p>
        </p:txBody>
      </p:sp>
      <p:pic>
        <p:nvPicPr>
          <p:cNvPr id="6148" name="Picture 4" descr="Nessuna descrizione della foto disponibile.">
            <a:extLst>
              <a:ext uri="{FF2B5EF4-FFF2-40B4-BE49-F238E27FC236}">
                <a16:creationId xmlns:a16="http://schemas.microsoft.com/office/drawing/2014/main" id="{CB6B7C86-7F1C-F4C8-0D51-CA219C62BC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7510" y="2357397"/>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078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894D5F6-1C69-8A8B-56DC-25D4CF79A29C}"/>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1405730-27CA-D82E-0DBC-56A401BDD2ED}"/>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Ιταλικά </a:t>
            </a:r>
            <a:r>
              <a:rPr lang="el-GR" dirty="0" err="1"/>
              <a:t>αγρο-προσχολεία</a:t>
            </a:r>
            <a:endParaRPr lang="en-GB" noProof="0" dirty="0"/>
          </a:p>
        </p:txBody>
      </p:sp>
      <p:sp>
        <p:nvSpPr>
          <p:cNvPr id="5" name="CasellaDiTesto 4">
            <a:extLst>
              <a:ext uri="{FF2B5EF4-FFF2-40B4-BE49-F238E27FC236}">
                <a16:creationId xmlns:a16="http://schemas.microsoft.com/office/drawing/2014/main" id="{6B07DD9D-D125-3C38-A672-12521F0183CA}"/>
              </a:ext>
            </a:extLst>
          </p:cNvPr>
          <p:cNvSpPr txBox="1"/>
          <p:nvPr/>
        </p:nvSpPr>
        <p:spPr>
          <a:xfrm>
            <a:off x="1167721" y="1329352"/>
            <a:ext cx="9369942" cy="1508105"/>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MadagaSchool</a:t>
            </a:r>
            <a:r>
              <a:rPr lang="en-GB" sz="4400" noProof="0" dirty="0">
                <a:latin typeface="Calibri" panose="020F0502020204030204" pitchFamily="34" charset="0"/>
                <a:cs typeface="Calibri" panose="020F0502020204030204" pitchFamily="34" charset="0"/>
              </a:rPr>
              <a:t> </a:t>
            </a:r>
          </a:p>
          <a:p>
            <a:r>
              <a:rPr lang="en-GB" sz="2800" noProof="0" dirty="0">
                <a:latin typeface="Calibri" panose="020F0502020204030204" pitchFamily="34" charset="0"/>
                <a:cs typeface="Calibri" panose="020F0502020204030204" pitchFamily="34" charset="0"/>
              </a:rPr>
              <a:t>Roma</a:t>
            </a:r>
          </a:p>
          <a:p>
            <a:r>
              <a:rPr lang="en-GB" sz="2000" noProof="0" dirty="0">
                <a:latin typeface="Calibri" panose="020F0502020204030204" pitchFamily="34" charset="0"/>
                <a:cs typeface="Calibri" panose="020F0502020204030204" pitchFamily="34" charset="0"/>
                <a:hlinkClick r:id="rId4"/>
              </a:rPr>
              <a:t>https://www.madagaschool.it/</a:t>
            </a:r>
            <a:r>
              <a:rPr lang="en-GB" sz="2000" noProof="0" dirty="0">
                <a:latin typeface="Calibri" panose="020F0502020204030204" pitchFamily="34" charset="0"/>
                <a:cs typeface="Calibri" panose="020F0502020204030204" pitchFamily="34" charset="0"/>
              </a:rPr>
              <a:t> </a:t>
            </a:r>
            <a:endParaRPr lang="en-GB" sz="2800" noProof="0" dirty="0">
              <a:latin typeface="Calibri" panose="020F0502020204030204" pitchFamily="34" charset="0"/>
              <a:cs typeface="Calibri" panose="020F0502020204030204" pitchFamily="34" charset="0"/>
            </a:endParaRPr>
          </a:p>
        </p:txBody>
      </p:sp>
      <p:pic>
        <p:nvPicPr>
          <p:cNvPr id="7170" name="Picture 2">
            <a:extLst>
              <a:ext uri="{FF2B5EF4-FFF2-40B4-BE49-F238E27FC236}">
                <a16:creationId xmlns:a16="http://schemas.microsoft.com/office/drawing/2014/main" id="{7FCA2D76-E33B-C818-1747-DCC2FAC1F5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8133" y="1120141"/>
            <a:ext cx="7060997" cy="499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768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5FE9D73-1FB6-B10F-0D18-B7E2E0DC02B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C519A7C-DBBF-D229-CC5E-5A6A62C4B5F4}"/>
              </a:ext>
            </a:extLst>
          </p:cNvPr>
          <p:cNvSpPr txBox="1">
            <a:spLocks noGrp="1"/>
          </p:cNvSpPr>
          <p:nvPr>
            <p:ph type="title"/>
          </p:nvPr>
        </p:nvSpPr>
        <p:spPr>
          <a:xfrm>
            <a:off x="2830882" y="103868"/>
            <a:ext cx="6231621"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στην Ευρώπη</a:t>
            </a:r>
            <a:endParaRPr lang="en-GB" noProof="0" dirty="0"/>
          </a:p>
        </p:txBody>
      </p:sp>
      <p:pic>
        <p:nvPicPr>
          <p:cNvPr id="6" name="Immagine 5">
            <a:extLst>
              <a:ext uri="{FF2B5EF4-FFF2-40B4-BE49-F238E27FC236}">
                <a16:creationId xmlns:a16="http://schemas.microsoft.com/office/drawing/2014/main" id="{921FDD2D-E138-65CF-5C15-4BC26C78ECE3}"/>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12" name="CasellaDiTesto 11">
            <a:extLst>
              <a:ext uri="{FF2B5EF4-FFF2-40B4-BE49-F238E27FC236}">
                <a16:creationId xmlns:a16="http://schemas.microsoft.com/office/drawing/2014/main" id="{D51F696F-CE34-5218-7D98-1032DB194D1B}"/>
              </a:ext>
            </a:extLst>
          </p:cNvPr>
          <p:cNvSpPr txBox="1"/>
          <p:nvPr/>
        </p:nvSpPr>
        <p:spPr>
          <a:xfrm>
            <a:off x="1678763" y="1676877"/>
            <a:ext cx="7383740" cy="4737066"/>
          </a:xfrm>
          <a:prstGeom prst="rect">
            <a:avLst/>
          </a:prstGeom>
          <a:noFill/>
        </p:spPr>
        <p:txBody>
          <a:bodyPr wrap="square">
            <a:spAutoFit/>
          </a:bodyPr>
          <a:lstStyle/>
          <a:p>
            <a:pPr>
              <a:lnSpc>
                <a:spcPct val="115000"/>
              </a:lnSpc>
              <a:spcAft>
                <a:spcPts val="1000"/>
              </a:spcAft>
              <a:buNone/>
            </a:pPr>
            <a:r>
              <a:rPr lang="el-GR" sz="2400" b="1" dirty="0"/>
              <a:t>Τα δανέζικα </a:t>
            </a:r>
            <a:r>
              <a:rPr lang="el-GR" sz="2400" b="1" dirty="0" err="1"/>
              <a:t>αγρο-προσχολεία</a:t>
            </a:r>
            <a:r>
              <a:rPr lang="el-GR" sz="2400" b="1" dirty="0"/>
              <a:t> είναι ενσωματωμένα σε αγροκτήματα και προσφέρουν στα παιδιά την ευκαιρία να συμμετέχουν στις καθημερινές αγροτικές δραστηριότητες.</a:t>
            </a:r>
            <a:br>
              <a:rPr lang="el-GR" sz="2400" dirty="0"/>
            </a:br>
            <a:r>
              <a:rPr lang="el-GR" sz="2400" dirty="0"/>
              <a:t>Αυτά τα προγράμματα έχουν σχεδιαστεί για να </a:t>
            </a:r>
            <a:r>
              <a:rPr lang="el-GR" sz="2400" b="1" dirty="0"/>
              <a:t>προωθούν τη μάθηση μέσω της αλληλεπίδρασης με τη φύση και τα ζώα.</a:t>
            </a:r>
            <a:br>
              <a:rPr lang="el-GR" sz="2400" dirty="0"/>
            </a:br>
            <a:r>
              <a:rPr lang="el-GR" sz="2400" dirty="0"/>
              <a:t>Ένα </a:t>
            </a:r>
            <a:r>
              <a:rPr lang="el-GR" sz="2400" dirty="0" err="1"/>
              <a:t>αγρο-προσχολείο</a:t>
            </a:r>
            <a:r>
              <a:rPr lang="el-GR" sz="2400" dirty="0"/>
              <a:t> κοντά στην Κοπεγχάγη είχε </a:t>
            </a:r>
            <a:r>
              <a:rPr lang="el-GR" sz="2400" b="1" dirty="0"/>
              <a:t>θετικό αντίκτυπο στην τοπική κοινότητα</a:t>
            </a:r>
            <a:r>
              <a:rPr lang="el-GR" sz="2400" dirty="0"/>
              <a:t>, βελτιώνοντας την </a:t>
            </a:r>
            <a:r>
              <a:rPr lang="el-GR" sz="2400" b="1" dirty="0"/>
              <a:t>περιβαλλοντική ευαισθητοποίηση</a:t>
            </a:r>
            <a:r>
              <a:rPr lang="el-GR" sz="2400" dirty="0"/>
              <a:t> και τη </a:t>
            </a:r>
            <a:r>
              <a:rPr lang="el-GR" sz="2400" b="1" dirty="0"/>
              <a:t>βιωσιμότητα.</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ttore diritto 13">
            <a:extLst>
              <a:ext uri="{FF2B5EF4-FFF2-40B4-BE49-F238E27FC236}">
                <a16:creationId xmlns:a16="http://schemas.microsoft.com/office/drawing/2014/main" id="{F6DD8CF4-1C3F-ABD6-DC1E-4C90A4A190D6}"/>
              </a:ext>
            </a:extLst>
          </p:cNvPr>
          <p:cNvCxnSpPr/>
          <p:nvPr/>
        </p:nvCxnSpPr>
        <p:spPr>
          <a:xfrm flipH="1" flipV="1">
            <a:off x="8604171" y="3654182"/>
            <a:ext cx="1134738" cy="91553"/>
          </a:xfrm>
          <a:prstGeom prst="line">
            <a:avLst/>
          </a:prstGeom>
        </p:spPr>
        <p:style>
          <a:lnRef idx="1">
            <a:schemeClr val="accent1"/>
          </a:lnRef>
          <a:fillRef idx="0">
            <a:schemeClr val="accent1"/>
          </a:fillRef>
          <a:effectRef idx="0">
            <a:schemeClr val="accent1"/>
          </a:effectRef>
          <a:fontRef idx="minor">
            <a:schemeClr val="tx1"/>
          </a:fontRef>
        </p:style>
      </p:cxnSp>
      <p:pic>
        <p:nvPicPr>
          <p:cNvPr id="3078" name="Picture 6" descr="Flag of Denmark">
            <a:extLst>
              <a:ext uri="{FF2B5EF4-FFF2-40B4-BE49-F238E27FC236}">
                <a16:creationId xmlns:a16="http://schemas.microsoft.com/office/drawing/2014/main" id="{19B87423-23DF-2EC8-C6C7-7928BED58A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205" y="1805480"/>
            <a:ext cx="1209226"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091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5F7BA32-77B0-9129-ACEF-2F3733A1641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F8E41FF-08AC-CF4B-DAF9-1CC1119F4AF4}"/>
              </a:ext>
            </a:extLst>
          </p:cNvPr>
          <p:cNvSpPr txBox="1">
            <a:spLocks noGrp="1"/>
          </p:cNvSpPr>
          <p:nvPr>
            <p:ph type="title"/>
          </p:nvPr>
        </p:nvSpPr>
        <p:spPr>
          <a:xfrm>
            <a:off x="2830882" y="103868"/>
            <a:ext cx="6126851"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στην Ευρώπη</a:t>
            </a:r>
            <a:endParaRPr lang="en-GB" noProof="0" dirty="0"/>
          </a:p>
        </p:txBody>
      </p:sp>
      <p:pic>
        <p:nvPicPr>
          <p:cNvPr id="6" name="Immagine 5">
            <a:extLst>
              <a:ext uri="{FF2B5EF4-FFF2-40B4-BE49-F238E27FC236}">
                <a16:creationId xmlns:a16="http://schemas.microsoft.com/office/drawing/2014/main" id="{4B948CEF-001A-815C-0271-F13FB062D4B2}"/>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15" name="Arco 14">
            <a:extLst>
              <a:ext uri="{FF2B5EF4-FFF2-40B4-BE49-F238E27FC236}">
                <a16:creationId xmlns:a16="http://schemas.microsoft.com/office/drawing/2014/main" id="{CD5775B5-3CC3-93B6-973B-934ECE62A9CC}"/>
              </a:ext>
            </a:extLst>
          </p:cNvPr>
          <p:cNvSpPr/>
          <p:nvPr/>
        </p:nvSpPr>
        <p:spPr>
          <a:xfrm rot="10800000">
            <a:off x="8191939" y="3968487"/>
            <a:ext cx="3750171" cy="110168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7" name="CasellaDiTesto 16">
            <a:extLst>
              <a:ext uri="{FF2B5EF4-FFF2-40B4-BE49-F238E27FC236}">
                <a16:creationId xmlns:a16="http://schemas.microsoft.com/office/drawing/2014/main" id="{8316E528-E7A0-EA5A-7C87-DB9145B81625}"/>
              </a:ext>
            </a:extLst>
          </p:cNvPr>
          <p:cNvSpPr txBox="1"/>
          <p:nvPr/>
        </p:nvSpPr>
        <p:spPr>
          <a:xfrm>
            <a:off x="1685578" y="1668452"/>
            <a:ext cx="6918593" cy="4737066"/>
          </a:xfrm>
          <a:prstGeom prst="rect">
            <a:avLst/>
          </a:prstGeom>
          <a:noFill/>
        </p:spPr>
        <p:txBody>
          <a:bodyPr wrap="square">
            <a:spAutoFit/>
          </a:bodyPr>
          <a:lstStyle/>
          <a:p>
            <a:pPr>
              <a:lnSpc>
                <a:spcPct val="115000"/>
              </a:lnSpc>
              <a:spcAft>
                <a:spcPts val="1000"/>
              </a:spcAft>
              <a:buNone/>
            </a:pPr>
            <a:r>
              <a:rPr lang="el-GR" sz="2400" b="1" dirty="0"/>
              <a:t>Στη Γερμανία, τα </a:t>
            </a:r>
            <a:r>
              <a:rPr lang="el-GR" sz="2400" b="1" dirty="0" err="1"/>
              <a:t>αγρο-προσχολεία</a:t>
            </a:r>
            <a:r>
              <a:rPr lang="el-GR" sz="2400" b="1" dirty="0"/>
              <a:t> βρίσκονται κυρίως σε αγροτικές περιοχές.</a:t>
            </a:r>
            <a:br>
              <a:rPr lang="el-GR" sz="2400" dirty="0"/>
            </a:br>
            <a:r>
              <a:rPr lang="el-GR" sz="2400" dirty="0"/>
              <a:t>Τα εκπαιδευτικά προγράμματα συνδυάζουν την </a:t>
            </a:r>
            <a:r>
              <a:rPr lang="el-GR" sz="2400" b="1" dirty="0"/>
              <a:t>παραδοσιακή εκπαίδευση</a:t>
            </a:r>
            <a:r>
              <a:rPr lang="el-GR" sz="2400" dirty="0"/>
              <a:t> με </a:t>
            </a:r>
            <a:r>
              <a:rPr lang="el-GR" sz="2400" b="1" dirty="0"/>
              <a:t>αγροτικές δραστηριότητες</a:t>
            </a:r>
            <a:r>
              <a:rPr lang="el-GR" sz="2400" dirty="0"/>
              <a:t>, όπως η </a:t>
            </a:r>
            <a:r>
              <a:rPr lang="el-GR" sz="2400" b="1" dirty="0"/>
              <a:t>φροντίδα των ζώων</a:t>
            </a:r>
            <a:r>
              <a:rPr lang="el-GR" sz="2400" dirty="0"/>
              <a:t> και η </a:t>
            </a:r>
            <a:r>
              <a:rPr lang="el-GR" sz="2400" b="1" dirty="0"/>
              <a:t>καλλιέργεια φυτών.</a:t>
            </a:r>
            <a:br>
              <a:rPr lang="el-GR" sz="2400" dirty="0"/>
            </a:br>
            <a:r>
              <a:rPr lang="el-GR" sz="2400" dirty="0"/>
              <a:t>Ένα </a:t>
            </a:r>
            <a:r>
              <a:rPr lang="el-GR" sz="2400" dirty="0" err="1"/>
              <a:t>αγρο-προσχολείο</a:t>
            </a:r>
            <a:r>
              <a:rPr lang="el-GR" sz="2400" dirty="0"/>
              <a:t> στη </a:t>
            </a:r>
            <a:r>
              <a:rPr lang="el-GR" sz="2400" b="1" dirty="0"/>
              <a:t>Βαυαρία</a:t>
            </a:r>
            <a:r>
              <a:rPr lang="el-GR" sz="2400" dirty="0"/>
              <a:t> έχει δείξει πώς οι δραστηριότητές του </a:t>
            </a:r>
            <a:r>
              <a:rPr lang="el-GR" sz="2400" b="1" dirty="0"/>
              <a:t>βελτιώνουν τις γνωστικές και κοινωνικές δεξιότητες των παιδιών</a:t>
            </a:r>
            <a:r>
              <a:rPr lang="el-GR" sz="2400" dirty="0"/>
              <a:t>, προωθώντας έτσι την </a:t>
            </a:r>
            <a:r>
              <a:rPr lang="el-GR" sz="2400" b="1" dirty="0"/>
              <a:t>κοινωνική ένταξη.</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6" name="Picture 4" descr="Flag of Germany">
            <a:extLst>
              <a:ext uri="{FF2B5EF4-FFF2-40B4-BE49-F238E27FC236}">
                <a16:creationId xmlns:a16="http://schemas.microsoft.com/office/drawing/2014/main" id="{0B736665-55D3-3961-1360-3D4770A327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0" y="1830557"/>
            <a:ext cx="1190625"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381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543EDD42-EA22-935F-139C-7029F7CA873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12F21AF5-82A1-FD46-C7E7-741CB48AE337}"/>
              </a:ext>
            </a:extLst>
          </p:cNvPr>
          <p:cNvSpPr txBox="1">
            <a:spLocks noGrp="1"/>
          </p:cNvSpPr>
          <p:nvPr>
            <p:ph type="title"/>
          </p:nvPr>
        </p:nvSpPr>
        <p:spPr>
          <a:xfrm>
            <a:off x="2830882" y="103868"/>
            <a:ext cx="6238436" cy="1325563"/>
          </a:xfrm>
          <a:prstGeom prst="rect">
            <a:avLst/>
          </a:prstGeom>
          <a:noFill/>
          <a:ln>
            <a:noFill/>
          </a:ln>
        </p:spPr>
        <p:txBody>
          <a:bodyPr spcFirstLastPara="1" wrap="square" lIns="91425" tIns="45700" rIns="91425" bIns="45700" anchor="ctr" anchorCtr="0">
            <a:normAutofit/>
          </a:bodyPr>
          <a:lstStyle/>
          <a:p>
            <a:pPr lvl="0">
              <a:buSzPts val="4400"/>
            </a:pPr>
            <a:r>
              <a:rPr lang="el-GR" dirty="0" err="1"/>
              <a:t>Αγρο-προσχολεία</a:t>
            </a:r>
            <a:r>
              <a:rPr lang="el-GR" dirty="0"/>
              <a:t> στην Ευρώπη</a:t>
            </a:r>
            <a:endParaRPr lang="en-GB" noProof="0" dirty="0"/>
          </a:p>
        </p:txBody>
      </p:sp>
      <p:pic>
        <p:nvPicPr>
          <p:cNvPr id="6" name="Immagine 5">
            <a:extLst>
              <a:ext uri="{FF2B5EF4-FFF2-40B4-BE49-F238E27FC236}">
                <a16:creationId xmlns:a16="http://schemas.microsoft.com/office/drawing/2014/main" id="{6F7A5B85-8E5E-800D-E74D-577AAF57426E}"/>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7" name="Arco 6">
            <a:extLst>
              <a:ext uri="{FF2B5EF4-FFF2-40B4-BE49-F238E27FC236}">
                <a16:creationId xmlns:a16="http://schemas.microsoft.com/office/drawing/2014/main" id="{F043B5D1-F4B9-52B5-AF22-91C25E0E95E7}"/>
              </a:ext>
            </a:extLst>
          </p:cNvPr>
          <p:cNvSpPr/>
          <p:nvPr/>
        </p:nvSpPr>
        <p:spPr>
          <a:xfrm>
            <a:off x="6367747" y="1858488"/>
            <a:ext cx="4494882" cy="179569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0" name="CasellaDiTesto 9">
            <a:extLst>
              <a:ext uri="{FF2B5EF4-FFF2-40B4-BE49-F238E27FC236}">
                <a16:creationId xmlns:a16="http://schemas.microsoft.com/office/drawing/2014/main" id="{AE20198C-7412-FAED-CBC6-EC48FC3A5FBB}"/>
              </a:ext>
            </a:extLst>
          </p:cNvPr>
          <p:cNvSpPr txBox="1"/>
          <p:nvPr/>
        </p:nvSpPr>
        <p:spPr>
          <a:xfrm>
            <a:off x="1641512" y="1429431"/>
            <a:ext cx="7427806" cy="3785652"/>
          </a:xfrm>
          <a:prstGeom prst="rect">
            <a:avLst/>
          </a:prstGeom>
          <a:noFill/>
        </p:spPr>
        <p:txBody>
          <a:bodyPr wrap="square">
            <a:spAutoFit/>
          </a:bodyPr>
          <a:lstStyle/>
          <a:p>
            <a:r>
              <a:rPr lang="el-GR" sz="2400" b="1" dirty="0"/>
              <a:t>Στη Σουηδία, τα </a:t>
            </a:r>
            <a:r>
              <a:rPr lang="el-GR" sz="2400" b="1" dirty="0" err="1"/>
              <a:t>αγρο-προσχολεία</a:t>
            </a:r>
            <a:r>
              <a:rPr lang="el-GR" sz="2400" b="1" dirty="0"/>
              <a:t> έχουν σχεδιαστεί ώστε να είναι συμπεριληπτικά και βιώσιμα.</a:t>
            </a:r>
            <a:br>
              <a:rPr lang="el-GR" sz="2400" dirty="0"/>
            </a:br>
            <a:r>
              <a:rPr lang="el-GR" sz="2400" dirty="0"/>
              <a:t>Τα εκπαιδευτικά τους προγράμματα εστιάζουν στην </a:t>
            </a:r>
            <a:r>
              <a:rPr lang="el-GR" sz="2400" b="1" dirty="0"/>
              <a:t>αλληλεπίδραση με τη φύση</a:t>
            </a:r>
            <a:r>
              <a:rPr lang="el-GR" sz="2400" dirty="0"/>
              <a:t> και στην </a:t>
            </a:r>
            <a:r>
              <a:rPr lang="el-GR" sz="2400" b="1" dirty="0"/>
              <a:t>προώθηση ενός υγιεινού τρόπου ζωής.</a:t>
            </a:r>
            <a:endParaRPr lang="el-GR" sz="2400" dirty="0"/>
          </a:p>
          <a:p>
            <a:r>
              <a:rPr lang="el-GR" sz="2400" dirty="0"/>
              <a:t>Ένα </a:t>
            </a:r>
            <a:r>
              <a:rPr lang="el-GR" sz="2400" dirty="0" err="1"/>
              <a:t>αγρο-προσχολείο</a:t>
            </a:r>
            <a:r>
              <a:rPr lang="el-GR" sz="2400" dirty="0"/>
              <a:t> κοντά στη </a:t>
            </a:r>
            <a:r>
              <a:rPr lang="el-GR" sz="2400" b="1" dirty="0"/>
              <a:t>Στοκχόλμη</a:t>
            </a:r>
            <a:r>
              <a:rPr lang="el-GR" sz="2400" dirty="0"/>
              <a:t> έχει σημειώσει </a:t>
            </a:r>
            <a:r>
              <a:rPr lang="el-GR" sz="2400" b="1" dirty="0"/>
              <a:t>θετικό αντίκτυπο στην τοπική κοινότητα</a:t>
            </a:r>
            <a:r>
              <a:rPr lang="el-GR" sz="2400" dirty="0"/>
              <a:t>, προωθώντας τη </a:t>
            </a:r>
            <a:r>
              <a:rPr lang="el-GR" sz="2400" b="1" dirty="0"/>
              <a:t>περιβαλλοντική βιωσιμότητα</a:t>
            </a:r>
            <a:r>
              <a:rPr lang="el-GR" sz="2400" dirty="0"/>
              <a:t> και την </a:t>
            </a:r>
            <a:r>
              <a:rPr lang="el-GR" sz="2400" b="1" dirty="0"/>
              <a:t>οικολογική εκπαίδευση.</a:t>
            </a:r>
            <a:endParaRPr lang="el-GR" sz="2400" dirty="0"/>
          </a:p>
        </p:txBody>
      </p:sp>
      <p:pic>
        <p:nvPicPr>
          <p:cNvPr id="3074" name="Picture 2" descr="Flag of Sweden">
            <a:extLst>
              <a:ext uri="{FF2B5EF4-FFF2-40B4-BE49-F238E27FC236}">
                <a16:creationId xmlns:a16="http://schemas.microsoft.com/office/drawing/2014/main" id="{F15F47F2-9D2B-274D-64D6-1443EF9B89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806" y="1609572"/>
            <a:ext cx="1190625"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000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4BE3249-1EE5-5107-A3B9-8CA6167CDD0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22618ED-DF2D-C422-C1A5-08F1A75E580C}"/>
              </a:ext>
            </a:extLst>
          </p:cNvPr>
          <p:cNvSpPr txBox="1">
            <a:spLocks noGrp="1"/>
          </p:cNvSpPr>
          <p:nvPr>
            <p:ph type="title"/>
          </p:nvPr>
        </p:nvSpPr>
        <p:spPr>
          <a:xfrm>
            <a:off x="2830882" y="280061"/>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Οφέλη των υπηρεσιών εκπαίδευσης στην πρώιμη παιδική ηλικία</a:t>
            </a:r>
            <a:endParaRPr lang="en-GB" noProof="0" dirty="0"/>
          </a:p>
        </p:txBody>
      </p:sp>
      <p:sp>
        <p:nvSpPr>
          <p:cNvPr id="95" name="Google Shape;95;p15">
            <a:extLst>
              <a:ext uri="{FF2B5EF4-FFF2-40B4-BE49-F238E27FC236}">
                <a16:creationId xmlns:a16="http://schemas.microsoft.com/office/drawing/2014/main" id="{C0AA9115-0B32-9343-8701-61B27E069795}"/>
              </a:ext>
            </a:extLst>
          </p:cNvPr>
          <p:cNvSpPr txBox="1">
            <a:spLocks noGrp="1"/>
          </p:cNvSpPr>
          <p:nvPr>
            <p:ph type="body" idx="1"/>
          </p:nvPr>
        </p:nvSpPr>
        <p:spPr>
          <a:xfrm>
            <a:off x="838200" y="1939925"/>
            <a:ext cx="10515600" cy="3455035"/>
          </a:xfrm>
          <a:prstGeom prst="rect">
            <a:avLst/>
          </a:prstGeom>
          <a:noFill/>
          <a:ln>
            <a:noFill/>
          </a:ln>
        </p:spPr>
        <p:txBody>
          <a:bodyPr spcFirstLastPara="1" wrap="square" lIns="91425" tIns="45700" rIns="91425" bIns="45700" anchor="t" anchorCtr="0">
            <a:normAutofit/>
          </a:bodyPr>
          <a:lstStyle/>
          <a:p>
            <a:r>
              <a:rPr lang="el-GR" b="1" dirty="0"/>
              <a:t>Αυτός ο τύπος υπηρεσιών, που παρέχεται μέσα σε επιχειρήσεις κοινωνικής γεωργίας, έχει τρεις κύριους δικαιούχους:</a:t>
            </a:r>
            <a:endParaRPr lang="el-GR" dirty="0"/>
          </a:p>
          <a:p>
            <a:r>
              <a:rPr lang="el-GR" b="1" dirty="0"/>
              <a:t>Παιδιά</a:t>
            </a:r>
            <a:endParaRPr lang="el-GR" dirty="0"/>
          </a:p>
          <a:p>
            <a:r>
              <a:rPr lang="el-GR" b="1" dirty="0"/>
              <a:t>Οικογένειες</a:t>
            </a:r>
            <a:endParaRPr lang="el-GR" dirty="0"/>
          </a:p>
          <a:p>
            <a:r>
              <a:rPr lang="el-GR" b="1" dirty="0"/>
              <a:t>Κοινότητες</a:t>
            </a:r>
            <a:endParaRPr lang="el-GR"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3913309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AC3BBE6-E1A0-4953-5077-D86FCFEC36BF}"/>
            </a:ext>
          </a:extLst>
        </p:cNvPr>
        <p:cNvGrpSpPr/>
        <p:nvPr/>
      </p:nvGrpSpPr>
      <p:grpSpPr>
        <a:xfrm>
          <a:off x="0" y="0"/>
          <a:ext cx="0" cy="0"/>
          <a:chOff x="0" y="0"/>
          <a:chExt cx="0" cy="0"/>
        </a:xfrm>
      </p:grpSpPr>
      <p:sp>
        <p:nvSpPr>
          <p:cNvPr id="95" name="Google Shape;95;p15">
            <a:extLst>
              <a:ext uri="{FF2B5EF4-FFF2-40B4-BE49-F238E27FC236}">
                <a16:creationId xmlns:a16="http://schemas.microsoft.com/office/drawing/2014/main" id="{4BC0BBC1-3D0F-78C8-016D-D48F65FFDD20}"/>
              </a:ext>
            </a:extLst>
          </p:cNvPr>
          <p:cNvSpPr txBox="1">
            <a:spLocks noGrp="1" noRot="1" noMove="1" noResize="1" noEditPoints="1" noAdjustHandles="1" noChangeArrowheads="1" noChangeShapeType="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lnSpcReduction="10000"/>
          </a:bodyPr>
          <a:lstStyle/>
          <a:p>
            <a:r>
              <a:rPr lang="el-GR" sz="2400" b="1" dirty="0"/>
              <a:t>Μεταξύ των ωφελειών για τα παιδιά:</a:t>
            </a:r>
            <a:endParaRPr lang="el-GR" sz="2400" dirty="0"/>
          </a:p>
          <a:p>
            <a:r>
              <a:rPr lang="el-GR" sz="2400" b="1" dirty="0"/>
              <a:t>Γνωστική ανάπτυξη:</a:t>
            </a:r>
            <a:r>
              <a:rPr lang="el-GR" sz="2400" dirty="0"/>
              <a:t> Οι </a:t>
            </a:r>
            <a:r>
              <a:rPr lang="el-GR" sz="2400" dirty="0" err="1"/>
              <a:t>αγρο</a:t>
            </a:r>
            <a:r>
              <a:rPr lang="el-GR" sz="2400" dirty="0"/>
              <a:t>-βρεφονηπιακοί σταθμοί και τα </a:t>
            </a:r>
            <a:r>
              <a:rPr lang="el-GR" sz="2400" dirty="0" err="1"/>
              <a:t>αγρο-προσχολεία</a:t>
            </a:r>
            <a:r>
              <a:rPr lang="el-GR" sz="2400" dirty="0"/>
              <a:t> προάγουν την ανάπτυξη των γνωστικών δεξιοτήτων των παιδιών, όπως η επίλυση προβλημάτων και η δημιουργικότητα.</a:t>
            </a:r>
          </a:p>
          <a:p>
            <a:r>
              <a:rPr lang="el-GR" sz="2400" b="1" dirty="0"/>
              <a:t>Ψυχολογική ευεξία:</a:t>
            </a:r>
            <a:r>
              <a:rPr lang="el-GR" sz="2400" dirty="0"/>
              <a:t> Η αλληλεπίδραση με τη φύση και τα ζώα συμβάλλει στην ψυχολογική ευεξία του παιδιού, μειώνοντας το άγχος και βελτιώνοντας τη διάθεσή του.</a:t>
            </a:r>
          </a:p>
          <a:p>
            <a:r>
              <a:rPr lang="el-GR" sz="2400" b="1" dirty="0"/>
              <a:t>Κοινωνικές δεξιότητες:</a:t>
            </a:r>
            <a:r>
              <a:rPr lang="el-GR" sz="2400" dirty="0"/>
              <a:t> Οι </a:t>
            </a:r>
            <a:r>
              <a:rPr lang="el-GR" sz="2400" dirty="0" err="1"/>
              <a:t>αγρο</a:t>
            </a:r>
            <a:r>
              <a:rPr lang="el-GR" sz="2400" dirty="0"/>
              <a:t>-βρεφονηπιακοί σταθμοί προάγουν την ανάπτυξη κοινωνικών δεξιοτήτων, όπως η συνεργασία και η κοινωνική συμπεριφορά. Τα παιδιά μαθαίνουν να εργάζονται ομαδικά και να σέβονται τους άλλους.</a:t>
            </a:r>
          </a:p>
          <a:p>
            <a:r>
              <a:rPr lang="el-GR" sz="2400" b="1" dirty="0"/>
              <a:t>Κινητικές δεξιότητες:</a:t>
            </a:r>
            <a:r>
              <a:rPr lang="el-GR" sz="2400" dirty="0"/>
              <a:t> Οι υπαίθριες δραστηριότητες βελτιώνουν τις κινητικές δεξιότητες των παιδιών, ιδιαίτερα τις αδρές κινητικές δεξιότητες.</a:t>
            </a:r>
          </a:p>
          <a:p>
            <a:pPr marL="228600" lvl="0" indent="-50800" algn="l" rtl="0">
              <a:lnSpc>
                <a:spcPct val="90000"/>
              </a:lnSpc>
              <a:spcBef>
                <a:spcPts val="0"/>
              </a:spcBef>
              <a:spcAft>
                <a:spcPts val="0"/>
              </a:spcAft>
              <a:buClr>
                <a:schemeClr val="dk1"/>
              </a:buClr>
              <a:buSzPts val="2800"/>
              <a:buNone/>
            </a:pPr>
            <a:endParaRPr lang="en-GB" noProof="0" dirty="0"/>
          </a:p>
        </p:txBody>
      </p:sp>
      <p:sp>
        <p:nvSpPr>
          <p:cNvPr id="4" name="Google Shape;94;p15">
            <a:extLst>
              <a:ext uri="{FF2B5EF4-FFF2-40B4-BE49-F238E27FC236}">
                <a16:creationId xmlns:a16="http://schemas.microsoft.com/office/drawing/2014/main" id="{F86214D3-49D4-32BF-E1F0-3DFFDDD53937}"/>
              </a:ext>
            </a:extLst>
          </p:cNvPr>
          <p:cNvSpPr txBox="1">
            <a:spLocks noGrp="1"/>
          </p:cNvSpPr>
          <p:nvPr>
            <p:ph type="title"/>
          </p:nvPr>
        </p:nvSpPr>
        <p:spPr>
          <a:xfrm>
            <a:off x="2934586" y="365125"/>
            <a:ext cx="8419214"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dirty="0"/>
              <a:t>Οφέλη των υπηρεσιών εκπαίδευσης στην πρώιμη παιδική ηλικία</a:t>
            </a:r>
            <a:endParaRPr lang="en-GB" noProof="0" dirty="0"/>
          </a:p>
        </p:txBody>
      </p:sp>
    </p:spTree>
    <p:extLst>
      <p:ext uri="{BB962C8B-B14F-4D97-AF65-F5344CB8AC3E}">
        <p14:creationId xmlns:p14="http://schemas.microsoft.com/office/powerpoint/2010/main" val="3442020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867BB82C-1CC8-BA3B-98F8-FBE564AF2D6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C95A94E-E8AB-9D68-4EF7-6FA600F52343}"/>
              </a:ext>
            </a:extLst>
          </p:cNvPr>
          <p:cNvSpPr txBox="1">
            <a:spLocks noGrp="1"/>
          </p:cNvSpPr>
          <p:nvPr>
            <p:ph type="title"/>
          </p:nvPr>
        </p:nvSpPr>
        <p:spPr>
          <a:xfrm>
            <a:off x="2830882" y="365125"/>
            <a:ext cx="829050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dirty="0"/>
              <a:t>Οφέλη των υπηρεσιών εκπαίδευσης στην πρώιμη παιδική ηλικία</a:t>
            </a:r>
            <a:endParaRPr lang="en-GB" noProof="0" dirty="0"/>
          </a:p>
        </p:txBody>
      </p:sp>
      <p:sp>
        <p:nvSpPr>
          <p:cNvPr id="95" name="Google Shape;95;p15">
            <a:extLst>
              <a:ext uri="{FF2B5EF4-FFF2-40B4-BE49-F238E27FC236}">
                <a16:creationId xmlns:a16="http://schemas.microsoft.com/office/drawing/2014/main" id="{8A7C8BD3-0261-9711-D445-62D5E3089B87}"/>
              </a:ext>
            </a:extLst>
          </p:cNvPr>
          <p:cNvSpPr txBox="1">
            <a:spLocks noGrp="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a:bodyPr>
          <a:lstStyle/>
          <a:p>
            <a:r>
              <a:rPr lang="el-GR" b="1" dirty="0"/>
              <a:t>Μεταξύ των ωφελειών για τις οικογένειες:</a:t>
            </a:r>
            <a:endParaRPr lang="el-GR" dirty="0"/>
          </a:p>
          <a:p>
            <a:r>
              <a:rPr lang="el-GR" b="1" dirty="0"/>
              <a:t>Υποστήριξη γονέων:</a:t>
            </a:r>
            <a:r>
              <a:rPr lang="el-GR" dirty="0"/>
              <a:t> Οι </a:t>
            </a:r>
            <a:r>
              <a:rPr lang="el-GR" dirty="0" err="1"/>
              <a:t>αγρο</a:t>
            </a:r>
            <a:r>
              <a:rPr lang="el-GR" dirty="0"/>
              <a:t>-βρεφονηπιακοί σταθμοί και τα </a:t>
            </a:r>
            <a:r>
              <a:rPr lang="el-GR" dirty="0" err="1"/>
              <a:t>αγρο-προσχολεία</a:t>
            </a:r>
            <a:r>
              <a:rPr lang="el-GR" dirty="0"/>
              <a:t> προσφέρουν ένα </a:t>
            </a:r>
            <a:r>
              <a:rPr lang="el-GR" b="1" dirty="0" err="1"/>
              <a:t>ενεργοποιητικό</a:t>
            </a:r>
            <a:r>
              <a:rPr lang="el-GR" b="1" dirty="0"/>
              <a:t> και ασφαλές περιβάλλον</a:t>
            </a:r>
            <a:r>
              <a:rPr lang="el-GR" dirty="0"/>
              <a:t> για τα παιδιά, δίνοντας στους γονείς τη δυνατότητα να </a:t>
            </a:r>
            <a:r>
              <a:rPr lang="el-GR" b="1" dirty="0"/>
              <a:t>ισορροπήσουν καλύτερα την προσωπική και την επαγγελματική τους ζωή.</a:t>
            </a:r>
            <a:endParaRPr lang="el-GR" dirty="0"/>
          </a:p>
          <a:p>
            <a:r>
              <a:rPr lang="el-GR" b="1" dirty="0"/>
              <a:t>Κοινωνική ένταξη:</a:t>
            </a:r>
            <a:r>
              <a:rPr lang="el-GR" dirty="0"/>
              <a:t> Οι </a:t>
            </a:r>
            <a:r>
              <a:rPr lang="el-GR" dirty="0" err="1"/>
              <a:t>αγρο</a:t>
            </a:r>
            <a:r>
              <a:rPr lang="el-GR" dirty="0"/>
              <a:t>-βρεφονηπιακοί σταθμοί και τα </a:t>
            </a:r>
            <a:r>
              <a:rPr lang="el-GR" dirty="0" err="1"/>
              <a:t>αγρο-προσχολεία</a:t>
            </a:r>
            <a:r>
              <a:rPr lang="el-GR" dirty="0"/>
              <a:t> </a:t>
            </a:r>
            <a:r>
              <a:rPr lang="el-GR" b="1" dirty="0"/>
              <a:t>προάγουν την κοινωνική ένταξη</a:t>
            </a:r>
            <a:r>
              <a:rPr lang="el-GR" dirty="0"/>
              <a:t>, δημιουργώντας </a:t>
            </a:r>
            <a:r>
              <a:rPr lang="el-GR" b="1" dirty="0"/>
              <a:t>ευκαιρίες κοινωνικοποίησης για τις οικογένειες</a:t>
            </a:r>
            <a:r>
              <a:rPr lang="el-GR" dirty="0"/>
              <a:t> και </a:t>
            </a:r>
            <a:r>
              <a:rPr lang="el-GR" b="1" dirty="0"/>
              <a:t>ενισχύοντας τη συνοχή ολόκληρης της κοινότητας.</a:t>
            </a:r>
            <a:endParaRPr lang="el-GR"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339226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BA329BA-0B74-0899-B360-891F95E81C4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1BEE08FA-28DC-5BB8-9492-26AA78A721CC}"/>
              </a:ext>
            </a:extLst>
          </p:cNvPr>
          <p:cNvSpPr txBox="1">
            <a:spLocks noGrp="1"/>
          </p:cNvSpPr>
          <p:nvPr>
            <p:ph type="title"/>
          </p:nvPr>
        </p:nvSpPr>
        <p:spPr>
          <a:xfrm>
            <a:off x="2830882" y="365125"/>
            <a:ext cx="8290508" cy="1325563"/>
          </a:xfrm>
          <a:prstGeom prst="rect">
            <a:avLst/>
          </a:prstGeom>
          <a:noFill/>
          <a:ln>
            <a:noFill/>
          </a:ln>
        </p:spPr>
        <p:txBody>
          <a:bodyPr spcFirstLastPara="1" wrap="square" lIns="91425" tIns="45700" rIns="91425" bIns="45700" anchor="ctr" anchorCtr="0">
            <a:normAutofit fontScale="90000"/>
          </a:bodyPr>
          <a:lstStyle/>
          <a:p>
            <a:pPr lvl="0">
              <a:buSzPts val="4400"/>
            </a:pPr>
            <a:r>
              <a:rPr lang="el-GR" dirty="0"/>
              <a:t>Οφέλη των υπηρεσιών εκπαίδευσης στην πρώιμη παιδική ηλικία</a:t>
            </a:r>
            <a:endParaRPr lang="en-GB" noProof="0" dirty="0"/>
          </a:p>
        </p:txBody>
      </p:sp>
      <p:sp>
        <p:nvSpPr>
          <p:cNvPr id="95" name="Google Shape;95;p15">
            <a:extLst>
              <a:ext uri="{FF2B5EF4-FFF2-40B4-BE49-F238E27FC236}">
                <a16:creationId xmlns:a16="http://schemas.microsoft.com/office/drawing/2014/main" id="{E3D84E60-6316-BE4E-9595-FF70218BFD34}"/>
              </a:ext>
            </a:extLst>
          </p:cNvPr>
          <p:cNvSpPr txBox="1">
            <a:spLocks noGrp="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a:bodyPr>
          <a:lstStyle/>
          <a:p>
            <a:r>
              <a:rPr lang="el-GR" b="1" dirty="0"/>
              <a:t>Μεταξύ των ωφελειών για τις κοινότητες:</a:t>
            </a:r>
            <a:endParaRPr lang="el-GR" dirty="0"/>
          </a:p>
          <a:p>
            <a:r>
              <a:rPr lang="el-GR" b="1" dirty="0"/>
              <a:t>Περιβαλλοντική βιωσιμότητα:</a:t>
            </a:r>
            <a:r>
              <a:rPr lang="el-GR" dirty="0"/>
              <a:t> Οι </a:t>
            </a:r>
            <a:r>
              <a:rPr lang="el-GR" dirty="0" err="1"/>
              <a:t>αγρο</a:t>
            </a:r>
            <a:r>
              <a:rPr lang="el-GR" dirty="0"/>
              <a:t>-βρεφονηπιακοί σταθμοί και τα </a:t>
            </a:r>
            <a:r>
              <a:rPr lang="el-GR" dirty="0" err="1"/>
              <a:t>αγρο-προσχολεία</a:t>
            </a:r>
            <a:r>
              <a:rPr lang="el-GR" dirty="0"/>
              <a:t> προάγουν τις </a:t>
            </a:r>
            <a:r>
              <a:rPr lang="el-GR" b="1" dirty="0"/>
              <a:t>βιώσιμες γεωργικές πρακτικές</a:t>
            </a:r>
            <a:r>
              <a:rPr lang="el-GR" dirty="0"/>
              <a:t> και την </a:t>
            </a:r>
            <a:r>
              <a:rPr lang="el-GR" b="1" dirty="0"/>
              <a:t>περιβαλλοντική ευαισθητοποίηση</a:t>
            </a:r>
            <a:r>
              <a:rPr lang="el-GR" dirty="0"/>
              <a:t> μεταξύ των παιδιών και των οικογενειών τους.</a:t>
            </a:r>
          </a:p>
          <a:p>
            <a:r>
              <a:rPr lang="el-GR" b="1" dirty="0"/>
              <a:t>Τοπική οικονομία:</a:t>
            </a:r>
            <a:r>
              <a:rPr lang="el-GR" dirty="0"/>
              <a:t> Οι </a:t>
            </a:r>
            <a:r>
              <a:rPr lang="el-GR" dirty="0" err="1"/>
              <a:t>αγρο</a:t>
            </a:r>
            <a:r>
              <a:rPr lang="el-GR" dirty="0"/>
              <a:t>-βρεφονηπιακοί σταθμοί και τα </a:t>
            </a:r>
            <a:r>
              <a:rPr lang="el-GR" dirty="0" err="1"/>
              <a:t>αγρο-προσχολεία</a:t>
            </a:r>
            <a:r>
              <a:rPr lang="el-GR" dirty="0"/>
              <a:t> μπορούν να συμβάλουν θετικά στην </a:t>
            </a:r>
            <a:r>
              <a:rPr lang="el-GR" b="1" dirty="0"/>
              <a:t>τοπική οικονομία</a:t>
            </a:r>
            <a:r>
              <a:rPr lang="el-GR" dirty="0"/>
              <a:t>, δημιουργώντας και υποστηρίζοντας </a:t>
            </a:r>
            <a:r>
              <a:rPr lang="el-GR" b="1" dirty="0"/>
              <a:t>τοπικές αγροτικές επιχειρήσεις.</a:t>
            </a:r>
            <a:endParaRPr lang="el-GR" dirty="0"/>
          </a:p>
        </p:txBody>
      </p:sp>
    </p:spTree>
    <p:extLst>
      <p:ext uri="{BB962C8B-B14F-4D97-AF65-F5344CB8AC3E}">
        <p14:creationId xmlns:p14="http://schemas.microsoft.com/office/powerpoint/2010/main" val="558881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5A607E0B-8202-410D-15F4-396A89FB315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CEB5F12-AE99-D335-5EB1-E7C6D2F8012C}"/>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Άλλες υπηρεσίες για την κοινότητα</a:t>
            </a:r>
            <a:endParaRPr lang="en-GB" noProof="0" dirty="0"/>
          </a:p>
        </p:txBody>
      </p:sp>
      <p:sp>
        <p:nvSpPr>
          <p:cNvPr id="95" name="Google Shape;95;p15">
            <a:extLst>
              <a:ext uri="{FF2B5EF4-FFF2-40B4-BE49-F238E27FC236}">
                <a16:creationId xmlns:a16="http://schemas.microsoft.com/office/drawing/2014/main" id="{55950017-6047-817B-B24C-FECC13AA59D8}"/>
              </a:ext>
            </a:extLst>
          </p:cNvPr>
          <p:cNvSpPr txBox="1">
            <a:spLocks noGrp="1"/>
          </p:cNvSpPr>
          <p:nvPr>
            <p:ph type="body" idx="1"/>
          </p:nvPr>
        </p:nvSpPr>
        <p:spPr>
          <a:xfrm>
            <a:off x="838199" y="1494154"/>
            <a:ext cx="9403081" cy="4575175"/>
          </a:xfrm>
          <a:prstGeom prst="rect">
            <a:avLst/>
          </a:prstGeom>
          <a:noFill/>
          <a:ln>
            <a:noFill/>
          </a:ln>
        </p:spPr>
        <p:txBody>
          <a:bodyPr spcFirstLastPara="1" wrap="square" lIns="91425" tIns="45700" rIns="91425" bIns="45700" anchor="t" anchorCtr="0">
            <a:normAutofit fontScale="85000" lnSpcReduction="20000"/>
          </a:bodyPr>
          <a:lstStyle/>
          <a:p>
            <a:r>
              <a:rPr lang="el-GR" sz="4000" b="1" dirty="0"/>
              <a:t>Ένα Κέντρο Ημερήσιας Φροντίδας</a:t>
            </a:r>
            <a:br>
              <a:rPr lang="el-GR" sz="4000" dirty="0"/>
            </a:br>
            <a:r>
              <a:rPr lang="el-GR" sz="4000" dirty="0"/>
              <a:t>είναι μια </a:t>
            </a:r>
            <a:r>
              <a:rPr lang="el-GR" sz="4000" b="1" dirty="0"/>
              <a:t>δομή που βρίσκεται μέσα σε αγρόκτημα</a:t>
            </a:r>
            <a:r>
              <a:rPr lang="el-GR" sz="4000" dirty="0"/>
              <a:t> και προσφέρει </a:t>
            </a:r>
            <a:r>
              <a:rPr lang="el-GR" sz="4000" b="1" dirty="0"/>
              <a:t>υπηρεσίες φροντίδας και ψυχαγωγικές δραστηριότητες</a:t>
            </a:r>
            <a:r>
              <a:rPr lang="el-GR" sz="4000" dirty="0"/>
              <a:t> κατά τη διάρκεια της ημέρας.</a:t>
            </a:r>
          </a:p>
          <a:p>
            <a:r>
              <a:rPr lang="el-GR" sz="4000" dirty="0"/>
              <a:t>Αυτά τα κέντρα έχουν σχεδιαστεί για να </a:t>
            </a:r>
            <a:r>
              <a:rPr lang="el-GR" sz="4000" b="1" dirty="0"/>
              <a:t>φιλοξενούν ηλικιωμένα άτομα</a:t>
            </a:r>
            <a:r>
              <a:rPr lang="el-GR" sz="4000" dirty="0"/>
              <a:t>, </a:t>
            </a:r>
            <a:r>
              <a:rPr lang="el-GR" sz="4000" b="1" dirty="0"/>
              <a:t>άτομα με αναπηρίες</a:t>
            </a:r>
            <a:r>
              <a:rPr lang="el-GR" sz="4000" dirty="0"/>
              <a:t> ή </a:t>
            </a:r>
            <a:r>
              <a:rPr lang="el-GR" sz="4000" b="1" dirty="0"/>
              <a:t>άτομα με άλλες ειδικές ανάγκες</a:t>
            </a:r>
            <a:r>
              <a:rPr lang="el-GR" sz="4000" dirty="0"/>
              <a:t>, προσφέροντάς τους ένα </a:t>
            </a:r>
            <a:r>
              <a:rPr lang="el-GR" sz="4000" b="1" dirty="0"/>
              <a:t>ασφαλές και δημιουργικό περιβάλλον</a:t>
            </a:r>
            <a:r>
              <a:rPr lang="el-GR" sz="4000" dirty="0"/>
              <a:t>, ενταγμένο στις </a:t>
            </a:r>
            <a:r>
              <a:rPr lang="el-GR" sz="4000" b="1" dirty="0"/>
              <a:t>αγροτικές δραστηριότητες</a:t>
            </a:r>
            <a:r>
              <a:rPr lang="el-GR" sz="4000" dirty="0"/>
              <a:t>.</a:t>
            </a:r>
          </a:p>
        </p:txBody>
      </p:sp>
    </p:spTree>
    <p:extLst>
      <p:ext uri="{BB962C8B-B14F-4D97-AF65-F5344CB8AC3E}">
        <p14:creationId xmlns:p14="http://schemas.microsoft.com/office/powerpoint/2010/main" val="4048457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5FFC32D-3B65-5967-B457-F5FD96F6B877}"/>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FD0D8F4-06CF-9CCD-E5BA-34ADB791969E}"/>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l-GR" dirty="0"/>
              <a:t>Κέντρα Ημερήσιας Φροντίδας – Δραστηριότητες</a:t>
            </a:r>
            <a:endParaRPr lang="en-GB" noProof="0" dirty="0"/>
          </a:p>
        </p:txBody>
      </p:sp>
      <p:sp>
        <p:nvSpPr>
          <p:cNvPr id="95" name="Google Shape;95;p15">
            <a:extLst>
              <a:ext uri="{FF2B5EF4-FFF2-40B4-BE49-F238E27FC236}">
                <a16:creationId xmlns:a16="http://schemas.microsoft.com/office/drawing/2014/main" id="{6F0797A6-5B74-A496-FBE4-A2B3EBE5712F}"/>
              </a:ext>
            </a:extLst>
          </p:cNvPr>
          <p:cNvSpPr txBox="1">
            <a:spLocks noGrp="1"/>
          </p:cNvSpPr>
          <p:nvPr>
            <p:ph type="body" idx="1"/>
          </p:nvPr>
        </p:nvSpPr>
        <p:spPr>
          <a:xfrm>
            <a:off x="388621" y="1551303"/>
            <a:ext cx="11510010" cy="4714029"/>
          </a:xfrm>
          <a:prstGeom prst="rect">
            <a:avLst/>
          </a:prstGeom>
          <a:noFill/>
          <a:ln>
            <a:noFill/>
          </a:ln>
        </p:spPr>
        <p:txBody>
          <a:bodyPr spcFirstLastPara="1" wrap="square" lIns="91425" tIns="45700" rIns="91425" bIns="45700" anchor="t" anchorCtr="0">
            <a:noAutofit/>
          </a:bodyPr>
          <a:lstStyle/>
          <a:p>
            <a:r>
              <a:rPr lang="el-GR" sz="2000" b="1" dirty="0"/>
              <a:t>Μεταξύ των δραστηριοτήτων που μπορούν να προσφέρουν τα Κέντρα Ημερήσιας Φροντίδας:</a:t>
            </a:r>
            <a:endParaRPr lang="el-GR" sz="2000" dirty="0"/>
          </a:p>
          <a:p>
            <a:r>
              <a:rPr lang="el-GR" sz="2000" b="1" dirty="0"/>
              <a:t>Υποδοχή και φιλοξενία:</a:t>
            </a:r>
            <a:r>
              <a:rPr lang="el-GR" sz="2000" dirty="0"/>
              <a:t> Κατά τη διάρκεια της ημέρας, τα κέντρα ημερήσιας φροντίδας υποδέχονται τους ωφελούμενους, προσφέροντάς τους έναν </a:t>
            </a:r>
            <a:r>
              <a:rPr lang="el-GR" sz="2000" b="1" dirty="0"/>
              <a:t>ασφαλή χώρο</a:t>
            </a:r>
            <a:r>
              <a:rPr lang="el-GR" sz="2000" dirty="0"/>
              <a:t> όπου μπορούν να περάσουν χρόνο με παρέα, συμμετέχοντας σε </a:t>
            </a:r>
            <a:r>
              <a:rPr lang="el-GR" sz="2000" b="1" dirty="0"/>
              <a:t>διάφορες αγροτικές και ψυχαγωγικές δραστηριότητες.</a:t>
            </a:r>
            <a:endParaRPr lang="el-GR" sz="2000" dirty="0"/>
          </a:p>
          <a:p>
            <a:r>
              <a:rPr lang="el-GR" sz="2000" b="1" dirty="0"/>
              <a:t>Αγροτικές δραστηριότητες:</a:t>
            </a:r>
            <a:r>
              <a:rPr lang="el-GR" sz="2000" dirty="0"/>
              <a:t> Οι φιλοξενούμενοι συμμετέχουν σε δραστηριότητες όπως </a:t>
            </a:r>
            <a:r>
              <a:rPr lang="el-GR" sz="2000" b="1" dirty="0"/>
              <a:t>φροντίδα των ζώων</a:t>
            </a:r>
            <a:r>
              <a:rPr lang="el-GR" sz="2000" dirty="0"/>
              <a:t> και </a:t>
            </a:r>
            <a:r>
              <a:rPr lang="el-GR" sz="2000" b="1" dirty="0"/>
              <a:t>διαχείριση του λαχανόκηπου.</a:t>
            </a:r>
            <a:endParaRPr lang="el-GR" sz="2000" dirty="0"/>
          </a:p>
          <a:p>
            <a:r>
              <a:rPr lang="el-GR" sz="2000" b="1" dirty="0"/>
              <a:t>Ψυχαγωγικές δραστηριότητες:</a:t>
            </a:r>
            <a:r>
              <a:rPr lang="el-GR" sz="2000" dirty="0"/>
              <a:t> Παιχνίδια, </a:t>
            </a:r>
            <a:r>
              <a:rPr lang="el-GR" sz="2000" b="1" dirty="0"/>
              <a:t>καλλιτεχνικά εργαστήρια</a:t>
            </a:r>
            <a:r>
              <a:rPr lang="el-GR" sz="2000" dirty="0"/>
              <a:t>, </a:t>
            </a:r>
            <a:r>
              <a:rPr lang="el-GR" sz="2000" b="1" dirty="0"/>
              <a:t>μουσική</a:t>
            </a:r>
            <a:r>
              <a:rPr lang="el-GR" sz="2000" dirty="0"/>
              <a:t> και </a:t>
            </a:r>
            <a:r>
              <a:rPr lang="el-GR" sz="2000" b="1" dirty="0"/>
              <a:t>θέατρο</a:t>
            </a:r>
            <a:r>
              <a:rPr lang="el-GR" sz="2000" dirty="0"/>
              <a:t> που στοχεύουν στην </a:t>
            </a:r>
            <a:r>
              <a:rPr lang="el-GR" sz="2000" b="1" dirty="0"/>
              <a:t>ενίσχυση των γνωστικών και κοινωνικών δεξιοτήτων</a:t>
            </a:r>
            <a:r>
              <a:rPr lang="el-GR" sz="2000" dirty="0"/>
              <a:t> των συμμετεχόντων.</a:t>
            </a:r>
          </a:p>
          <a:p>
            <a:r>
              <a:rPr lang="el-GR" sz="2000" b="1" dirty="0"/>
              <a:t>Υπηρεσία σίτισης:</a:t>
            </a:r>
            <a:r>
              <a:rPr lang="el-GR" sz="2000" dirty="0"/>
              <a:t> Τα κέντρα ημερήσιας φροντίδας προσφέρουν </a:t>
            </a:r>
            <a:r>
              <a:rPr lang="el-GR" sz="2000" b="1" dirty="0"/>
              <a:t>γεύματα και σνακ</a:t>
            </a:r>
            <a:r>
              <a:rPr lang="el-GR" sz="2000" dirty="0"/>
              <a:t> κατά τη διάρκεια της ημέρας, συχνά χρησιμοποιώντας </a:t>
            </a:r>
            <a:r>
              <a:rPr lang="el-GR" sz="2000" b="1" dirty="0"/>
              <a:t>φρέσκα βιολογικά προϊόντα</a:t>
            </a:r>
            <a:r>
              <a:rPr lang="el-GR" sz="2000" dirty="0"/>
              <a:t> που παράγονται </a:t>
            </a:r>
            <a:r>
              <a:rPr lang="el-GR" sz="2000" b="1" dirty="0"/>
              <a:t>απευθείας στο αγρόκτημα.</a:t>
            </a:r>
            <a:endParaRPr lang="el-GR" sz="2000" dirty="0"/>
          </a:p>
          <a:p>
            <a:r>
              <a:rPr lang="el-GR" sz="2000" b="1" dirty="0"/>
              <a:t>Υποστήριξη προς τις οικογένειες:</a:t>
            </a:r>
            <a:r>
              <a:rPr lang="el-GR" sz="2000" dirty="0"/>
              <a:t> Τα κέντρα ημερήσιας φροντίδας παρέχουν </a:t>
            </a:r>
            <a:r>
              <a:rPr lang="el-GR" sz="2000" b="1" dirty="0"/>
              <a:t>στήριξη στις οικογένειες</a:t>
            </a:r>
            <a:r>
              <a:rPr lang="el-GR" sz="2000" dirty="0"/>
              <a:t>, </a:t>
            </a:r>
            <a:r>
              <a:rPr lang="el-GR" sz="2000" b="1" dirty="0"/>
              <a:t>μειώνοντας το καθημερινό βάρος της φροντίδας</a:t>
            </a:r>
            <a:r>
              <a:rPr lang="el-GR" sz="2000" dirty="0"/>
              <a:t> και προσφέροντας </a:t>
            </a:r>
            <a:r>
              <a:rPr lang="el-GR" sz="2000" b="1" dirty="0"/>
              <a:t>εναλλακτικές μορφές υποστήριξης.</a:t>
            </a:r>
            <a:endParaRPr lang="el-GR" sz="2000" dirty="0"/>
          </a:p>
        </p:txBody>
      </p:sp>
    </p:spTree>
    <p:extLst>
      <p:ext uri="{BB962C8B-B14F-4D97-AF65-F5344CB8AC3E}">
        <p14:creationId xmlns:p14="http://schemas.microsoft.com/office/powerpoint/2010/main" val="1986727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67CFE67-343B-E5BC-BA33-C342CE470C6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DC49499-0EEA-AFFA-F694-2829B5BB09F1}"/>
              </a:ext>
            </a:extLst>
          </p:cNvPr>
          <p:cNvSpPr txBox="1">
            <a:spLocks noGrp="1"/>
          </p:cNvSpPr>
          <p:nvPr>
            <p:ph type="title"/>
          </p:nvPr>
        </p:nvSpPr>
        <p:spPr>
          <a:xfrm>
            <a:off x="2830882" y="1"/>
            <a:ext cx="8522918" cy="898207"/>
          </a:xfrm>
          <a:prstGeom prst="rect">
            <a:avLst/>
          </a:prstGeom>
          <a:noFill/>
          <a:ln>
            <a:noFill/>
          </a:ln>
        </p:spPr>
        <p:txBody>
          <a:bodyPr spcFirstLastPara="1" wrap="square" lIns="91425" tIns="45700" rIns="91425" bIns="45700" anchor="ctr" anchorCtr="0">
            <a:normAutofit/>
          </a:bodyPr>
          <a:lstStyle/>
          <a:p>
            <a:pPr lvl="0">
              <a:buSzPts val="4400"/>
            </a:pPr>
            <a:r>
              <a:rPr lang="el-GR" dirty="0"/>
              <a:t>Συμπεράσματα</a:t>
            </a:r>
            <a:endParaRPr lang="en-GB" noProof="0" dirty="0"/>
          </a:p>
        </p:txBody>
      </p:sp>
      <p:sp>
        <p:nvSpPr>
          <p:cNvPr id="95" name="Google Shape;95;p15">
            <a:extLst>
              <a:ext uri="{FF2B5EF4-FFF2-40B4-BE49-F238E27FC236}">
                <a16:creationId xmlns:a16="http://schemas.microsoft.com/office/drawing/2014/main" id="{5BF3DE3E-24D7-7F3F-BEDD-8A1D65D03EAA}"/>
              </a:ext>
            </a:extLst>
          </p:cNvPr>
          <p:cNvSpPr txBox="1">
            <a:spLocks noGrp="1"/>
          </p:cNvSpPr>
          <p:nvPr>
            <p:ph type="body" idx="1"/>
          </p:nvPr>
        </p:nvSpPr>
        <p:spPr>
          <a:xfrm>
            <a:off x="838200" y="1134533"/>
            <a:ext cx="10968990" cy="4978399"/>
          </a:xfrm>
          <a:prstGeom prst="rect">
            <a:avLst/>
          </a:prstGeom>
          <a:noFill/>
          <a:ln>
            <a:noFill/>
          </a:ln>
        </p:spPr>
        <p:txBody>
          <a:bodyPr spcFirstLastPara="1" wrap="square" lIns="91425" tIns="45700" rIns="91425" bIns="45700" anchor="t" anchorCtr="0">
            <a:noAutofit/>
          </a:bodyPr>
          <a:lstStyle/>
          <a:p>
            <a:r>
              <a:rPr lang="el-GR" sz="1800" b="1" dirty="0"/>
              <a:t>Συμπεράσματα</a:t>
            </a:r>
          </a:p>
          <a:p>
            <a:r>
              <a:rPr lang="el-GR" sz="1800" dirty="0"/>
              <a:t>Η </a:t>
            </a:r>
            <a:r>
              <a:rPr lang="el-GR" sz="1800" b="1" dirty="0"/>
              <a:t>κοινωνική γεωργία</a:t>
            </a:r>
            <a:r>
              <a:rPr lang="el-GR" sz="1800" dirty="0"/>
              <a:t> αποτελεί αναμφίβολα μια </a:t>
            </a:r>
            <a:r>
              <a:rPr lang="el-GR" sz="1800" b="1" dirty="0"/>
              <a:t>ενδιαφέρουσα ευκαιρία τόσο για τα αγροκτήματα όσο και για τις κοινότητες</a:t>
            </a:r>
            <a:r>
              <a:rPr lang="el-GR" sz="1800" dirty="0"/>
              <a:t>, χάρη στις </a:t>
            </a:r>
            <a:r>
              <a:rPr lang="el-GR" sz="1800" b="1" dirty="0"/>
              <a:t>ποικίλες υπηρεσίες</a:t>
            </a:r>
            <a:r>
              <a:rPr lang="el-GR" sz="1800" dirty="0"/>
              <a:t> που μπορεί να προσφέρει σε διαφορετικές κατηγορίες ωφελούμενων (π.χ. παιδιά, ηλικιωμένους, άτομα με αναπηρίες).</a:t>
            </a:r>
          </a:p>
          <a:p>
            <a:r>
              <a:rPr lang="el-GR" sz="1800" dirty="0"/>
              <a:t>Ωστόσο, είναι απαραίτητο να πραγματοποιηθούν ορισμένα </a:t>
            </a:r>
            <a:r>
              <a:rPr lang="el-GR" sz="1800" b="1" dirty="0"/>
              <a:t>βήματα ανάλυσης του εκάστοτε πλαισίου</a:t>
            </a:r>
            <a:r>
              <a:rPr lang="el-GR" sz="1800" dirty="0"/>
              <a:t>, όπως:</a:t>
            </a:r>
          </a:p>
          <a:p>
            <a:r>
              <a:rPr lang="el-GR" sz="1800" b="1" dirty="0"/>
              <a:t>Αναγνώριση των τοπικών αναγκών</a:t>
            </a:r>
            <a:r>
              <a:rPr lang="el-GR" sz="1800" dirty="0"/>
              <a:t> (τύπος ωφελούμενων, είδος υπηρεσίας, δημογραφικά στοιχεία περιοχής).</a:t>
            </a:r>
          </a:p>
          <a:p>
            <a:r>
              <a:rPr lang="el-GR" sz="1800" b="1" dirty="0"/>
              <a:t>Καθορισμός της χρησιμότητας των πιθανών υπηρεσιών</a:t>
            </a:r>
            <a:r>
              <a:rPr lang="el-GR" sz="1800" dirty="0"/>
              <a:t> (δημιουργία θέσεων εργασίας, μείωση κοινωνικού αποκλεισμού) και </a:t>
            </a:r>
            <a:r>
              <a:rPr lang="el-GR" sz="1800" b="1" dirty="0"/>
              <a:t>σχεδιασμός μηχανισμών</a:t>
            </a:r>
            <a:r>
              <a:rPr lang="el-GR" sz="1800" dirty="0"/>
              <a:t> για τη διασφάλιση της ποιότητάς τους.</a:t>
            </a:r>
          </a:p>
          <a:p>
            <a:r>
              <a:rPr lang="el-GR" sz="1800" b="1" dirty="0"/>
              <a:t>Ανάλυση σκοπιμότητας</a:t>
            </a:r>
            <a:r>
              <a:rPr lang="el-GR" sz="1800" dirty="0"/>
              <a:t> των πιθανών υπηρεσιών με βάση τις </a:t>
            </a:r>
            <a:r>
              <a:rPr lang="el-GR" sz="1800" b="1" dirty="0"/>
              <a:t>ιδιαιτερότητες της εκάστοτε αγροτικής επιχείρησης</a:t>
            </a:r>
            <a:r>
              <a:rPr lang="el-GR" sz="1800" dirty="0"/>
              <a:t> (ύπαρξη παρόμοιων υπηρεσιών, δομικοί περιορισμοί ή ελλείψεις).</a:t>
            </a:r>
          </a:p>
          <a:p>
            <a:r>
              <a:rPr lang="el-GR" sz="1800" b="1" dirty="0"/>
              <a:t>Ανάλυση πιθανών ενδιαφερόμενων φορέων</a:t>
            </a:r>
            <a:r>
              <a:rPr lang="el-GR" sz="1800" dirty="0"/>
              <a:t> και τρόποι </a:t>
            </a:r>
            <a:r>
              <a:rPr lang="el-GR" sz="1800" b="1" dirty="0"/>
              <a:t>ενεργής συμμετοχής τους</a:t>
            </a:r>
            <a:r>
              <a:rPr lang="el-GR" sz="1800" dirty="0"/>
              <a:t> (επιχειρήσεις, δήμοι, τοπικές υγειονομικές αρχές, σχολικές επιτροπές).</a:t>
            </a:r>
          </a:p>
          <a:p>
            <a:r>
              <a:rPr lang="el-GR" sz="1800" b="1" dirty="0"/>
              <a:t>Δικτύωση σε τοπικό επίπεδο</a:t>
            </a:r>
            <a:r>
              <a:rPr lang="el-GR" sz="1800" dirty="0"/>
              <a:t>.</a:t>
            </a:r>
          </a:p>
          <a:p>
            <a:r>
              <a:rPr lang="el-GR" sz="1800" b="1" dirty="0"/>
              <a:t>Αξιολόγηση άλλων παραγόντων του πλαισίου</a:t>
            </a:r>
            <a:r>
              <a:rPr lang="el-GR" sz="1800" dirty="0"/>
              <a:t> (πηγές χρηματοδότησης, ειδικά περιφερειακά προγράμματα).</a:t>
            </a:r>
          </a:p>
        </p:txBody>
      </p:sp>
    </p:spTree>
    <p:extLst>
      <p:ext uri="{BB962C8B-B14F-4D97-AF65-F5344CB8AC3E}">
        <p14:creationId xmlns:p14="http://schemas.microsoft.com/office/powerpoint/2010/main" val="82216099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1381</TotalTime>
  <Words>2793</Words>
  <Application>Microsoft Office PowerPoint</Application>
  <PresentationFormat>Ευρεία οθόνη</PresentationFormat>
  <Paragraphs>227</Paragraphs>
  <Slides>51</Slides>
  <Notes>51</Notes>
  <HiddenSlides>0</HiddenSlides>
  <MMClips>1</MMClips>
  <ScaleCrop>false</ScaleCrop>
  <HeadingPairs>
    <vt:vector size="4" baseType="variant">
      <vt:variant>
        <vt:lpstr>Θέμα</vt:lpstr>
      </vt:variant>
      <vt:variant>
        <vt:i4>1</vt:i4>
      </vt:variant>
      <vt:variant>
        <vt:lpstr>Τίτλοι διαφανειών</vt:lpstr>
      </vt:variant>
      <vt:variant>
        <vt:i4>51</vt:i4>
      </vt:variant>
    </vt:vector>
  </HeadingPairs>
  <TitlesOfParts>
    <vt:vector size="52" baseType="lpstr">
      <vt:lpstr>Office Theme</vt:lpstr>
      <vt:lpstr>Παρουσίαση του PowerPoint</vt:lpstr>
      <vt:lpstr> «Δραστηριότητες Κοινωνικής Γεωργίας για τις Τοπικές Κοινότητες»</vt:lpstr>
      <vt:lpstr>Ενότητες</vt:lpstr>
      <vt:lpstr>Social farming</vt:lpstr>
      <vt:lpstr>Κοινωνική Γεωργία</vt:lpstr>
      <vt:lpstr>Κοινωνική Γεωργία</vt:lpstr>
      <vt:lpstr>Κοινωνική Γεωργία</vt:lpstr>
      <vt:lpstr>Οφέλη της Κοινωνικής Γεωργίας</vt:lpstr>
      <vt:lpstr>Οφέλη της κοινωνική Γεωργίας</vt:lpstr>
      <vt:lpstr>Οφέλη της κοινωνικής Γεωργίας</vt:lpstr>
      <vt:lpstr>Παρουσίαση του PowerPoint</vt:lpstr>
      <vt:lpstr>Δραστηριότητες και υπηρεσίες για τις τοπικές κοινότητες</vt:lpstr>
      <vt:lpstr>Υπηρεσίες εκπαίδευσης για την πρώιμη παιδική ηλικία</vt:lpstr>
      <vt:lpstr>Υπηρεσίες εκπαίδευσης για την πρώιμη παιδική ηλικία </vt:lpstr>
      <vt:lpstr>Early childhood education services</vt:lpstr>
      <vt:lpstr>Agri-nurseries</vt:lpstr>
      <vt:lpstr>Αγρο-βρεφονηπιακοί σταθμοί</vt:lpstr>
      <vt:lpstr>Παρουσίαση του PowerPoint</vt:lpstr>
      <vt:lpstr>Αγρο-βρεφονηπιακοί σταθμοί</vt:lpstr>
      <vt:lpstr>Αγρο-βρεφονηπιακοί σταθμοί</vt:lpstr>
      <vt:lpstr>Ιταλικοί αγρο-βρεφονηπιακοί σταθμοί</vt:lpstr>
      <vt:lpstr>Ιταλικοί αγρο-βρεφονηπιακοί σταθμοί</vt:lpstr>
      <vt:lpstr>Ιταλικοί αγρο-βρεφονηπιακοί σταθμοί (number and percentage)</vt:lpstr>
      <vt:lpstr>Προϋποθέσεις για τους αγρο-βρεφονηπιακούς σταθμούς</vt:lpstr>
      <vt:lpstr>Προϋποθέσεις για τους αγρο-βρεφονηπιακούς σταθμούς</vt:lpstr>
      <vt:lpstr>Προϋποθέσεις για τους αγρο-βρεφονηπιακούς σταθμούς</vt:lpstr>
      <vt:lpstr>Προϋποθέσεις για τους αγρο-βρεφονηπιακούς σταθμούς</vt:lpstr>
      <vt:lpstr>Προϋποθέσεις για τους αγρο-βρεφονηπιακούς σταθμούς</vt:lpstr>
      <vt:lpstr>Προϋποθέσεις για τους αγρο-βρεφονηπιακούς σταθμούς</vt:lpstr>
      <vt:lpstr>Ιταλικοί αγρο-βρεφονηπιακοί σταθμοί</vt:lpstr>
      <vt:lpstr>Ιταλικοί αγρο-βρεφονηπιακοί σταθμοί</vt:lpstr>
      <vt:lpstr>Αγρο-βρεφονηπιακοί σταθμοί στην Ευρώπη</vt:lpstr>
      <vt:lpstr>Αγρο-προσχολείο</vt:lpstr>
      <vt:lpstr>Αγρο-προσχολεία – δραστηριότητες και λειτουργίες</vt:lpstr>
      <vt:lpstr>Αγρο-προσχολεία – δραστηριότητες και λειτουργίες</vt:lpstr>
      <vt:lpstr>Αγρο-προσχολεία – δραστηριότητες και λειτουργίες</vt:lpstr>
      <vt:lpstr>Αγρο-προσχολεία – δραστηριότητες και λειτουργίες</vt:lpstr>
      <vt:lpstr>Αγρο-προσχολεία – δραστηριότητες και λειτουργίες</vt:lpstr>
      <vt:lpstr>Αγρο-προσχολεία – δραστηριότητες και λειτουργίες</vt:lpstr>
      <vt:lpstr>Ιταλικά αγρο-προσχολεία</vt:lpstr>
      <vt:lpstr>Ιταλικά αγρο-προσχολεία</vt:lpstr>
      <vt:lpstr>Αγρο-προσχολεία στην Ευρώπη</vt:lpstr>
      <vt:lpstr>Αγρο-προσχολεία στην Ευρώπη</vt:lpstr>
      <vt:lpstr>Αγρο-προσχολεία στην Ευρώπη</vt:lpstr>
      <vt:lpstr>Οφέλη των υπηρεσιών εκπαίδευσης στην πρώιμη παιδική ηλικία</vt:lpstr>
      <vt:lpstr>Οφέλη των υπηρεσιών εκπαίδευσης στην πρώιμη παιδική ηλικία</vt:lpstr>
      <vt:lpstr>Οφέλη των υπηρεσιών εκπαίδευσης στην πρώιμη παιδική ηλικία</vt:lpstr>
      <vt:lpstr>Οφέλη των υπηρεσιών εκπαίδευσης στην πρώιμη παιδική ηλικία</vt:lpstr>
      <vt:lpstr>Άλλες υπηρεσίες για την κοινότητα</vt:lpstr>
      <vt:lpstr>Κέντρα Ημερήσιας Φροντίδας – Δραστηριότητες</vt:lpstr>
      <vt:lpstr>Συμπεράσματα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Maggio '82 - Marco</dc:creator>
  <cp:lastModifiedBy>Giorgos Grapsas</cp:lastModifiedBy>
  <cp:revision>7</cp:revision>
  <dcterms:modified xsi:type="dcterms:W3CDTF">2025-12-19T08:22:07Z</dcterms:modified>
</cp:coreProperties>
</file>