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theme/theme6.xml" ContentType="application/vnd.openxmlformats-officedocument.theme+xml"/>
  <Override PartName="/ppt/slideLayouts/slideLayout7.xml" ContentType="application/vnd.openxmlformats-officedocument.presentationml.slideLayout+xml"/>
  <Override PartName="/ppt/theme/theme7.xml" ContentType="application/vnd.openxmlformats-officedocument.theme+xml"/>
  <Override PartName="/ppt/slideLayouts/slideLayout8.xml" ContentType="application/vnd.openxmlformats-officedocument.presentationml.slideLayout+xml"/>
  <Override PartName="/ppt/theme/theme8.xml" ContentType="application/vnd.openxmlformats-officedocument.theme+xml"/>
  <Override PartName="/ppt/slideLayouts/slideLayout9.xml" ContentType="application/vnd.openxmlformats-officedocument.presentationml.slideLayout+xml"/>
  <Override PartName="/ppt/theme/theme9.xml" ContentType="application/vnd.openxmlformats-officedocument.theme+xml"/>
  <Override PartName="/ppt/slideLayouts/slideLayout10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2" r:id="rId3"/>
    <p:sldMasterId id="2147483654" r:id="rId4"/>
    <p:sldMasterId id="2147483656" r:id="rId5"/>
    <p:sldMasterId id="2147483658" r:id="rId6"/>
    <p:sldMasterId id="2147483660" r:id="rId7"/>
    <p:sldMasterId id="2147483662" r:id="rId8"/>
    <p:sldMasterId id="2147483664" r:id="rId9"/>
    <p:sldMasterId id="2147483666" r:id="rId10"/>
  </p:sldMasterIdLst>
  <p:notesMasterIdLst>
    <p:notesMasterId r:id="rId29"/>
  </p:notesMasterIdLst>
  <p:sldIdLst>
    <p:sldId id="256" r:id="rId11"/>
    <p:sldId id="257" r:id="rId12"/>
    <p:sldId id="258" r:id="rId13"/>
    <p:sldId id="274" r:id="rId14"/>
    <p:sldId id="260" r:id="rId15"/>
    <p:sldId id="261" r:id="rId16"/>
    <p:sldId id="262" r:id="rId17"/>
    <p:sldId id="263" r:id="rId18"/>
    <p:sldId id="264" r:id="rId19"/>
    <p:sldId id="265" r:id="rId20"/>
    <p:sldId id="266" r:id="rId21"/>
    <p:sldId id="267" r:id="rId22"/>
    <p:sldId id="268" r:id="rId23"/>
    <p:sldId id="269" r:id="rId24"/>
    <p:sldId id="270" r:id="rId25"/>
    <p:sldId id="271" r:id="rId26"/>
    <p:sldId id="272" r:id="rId27"/>
    <p:sldId id="273" r:id="rId28"/>
  </p:sldIdLst>
  <p:sldSz cx="12192000" cy="6858000"/>
  <p:notesSz cx="7559675" cy="106918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877" autoAdjust="0"/>
    <p:restoredTop sz="94660"/>
  </p:normalViewPr>
  <p:slideViewPr>
    <p:cSldViewPr>
      <p:cViewPr varScale="1">
        <p:scale>
          <a:sx n="79" d="100"/>
          <a:sy n="79" d="100"/>
        </p:scale>
        <p:origin x="898" y="7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presProps" Target="presProps.xml"/><Relationship Id="rId8" Type="http://schemas.openxmlformats.org/officeDocument/2006/relationships/slideMaster" Target="slideMasters/slideMaster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6801A2-0148-424D-8E95-2228039F3072}" type="datetimeFigureOut">
              <a:rPr lang="it-IT" smtClean="0"/>
              <a:t>19/12/2025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DB168B-06BD-47C3-9306-0106C6764678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7587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DB168B-06BD-47C3-9306-0106C6764678}" type="slidenum">
              <a:rPr lang="it-IT" smtClean="0"/>
              <a:t>18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778787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9021679A-9F5B-4D0E-B7BE-CEFE47CCEE7E}" type="slidenum">
              <a:rPr/>
              <a:pPr/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_TITLE_AND_VERTICAL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021EECE0-F025-4AC3-A17B-7FFC62E06F78}" type="slidenum">
              <a:rPr/>
              <a:pPr/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160" cy="132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it-IT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4160" cy="4349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it-IT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21A64D76-473D-401C-99CE-2C3B6F9AC2AE}" type="slidenum">
              <a:rPr/>
              <a:pPr/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160" cy="132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it-IT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4160" cy="4349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it-IT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CD22AB63-6F6F-4B84-AEBE-A2FFF150DC56}" type="slidenum">
              <a:rPr/>
              <a:pPr/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_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160" cy="132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it-IT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0720" cy="4349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it-IT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/>
          </p:nvPr>
        </p:nvSpPr>
        <p:spPr>
          <a:xfrm>
            <a:off x="6225840" y="1825560"/>
            <a:ext cx="5130720" cy="4349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it-IT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2A2A027E-A148-416C-A5F9-BF57757F0250}" type="slidenum">
              <a:rPr/>
              <a:pPr/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WO_OBJECTS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7"/>
          </p:nvPr>
        </p:nvSpPr>
        <p:spPr/>
        <p:txBody>
          <a:bodyPr/>
          <a:lstStyle/>
          <a:p>
            <a:fld id="{C1453F8D-0285-4532-8DAC-5C69721EA1C1}" type="slidenum">
              <a:rPr/>
              <a:pPr/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160" cy="132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it-IT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0"/>
          </p:nvPr>
        </p:nvSpPr>
        <p:spPr/>
        <p:txBody>
          <a:bodyPr/>
          <a:lstStyle/>
          <a:p>
            <a:fld id="{75247C1B-AB18-4225-A39E-989F614407A4}" type="slidenum">
              <a:rPr/>
              <a:pPr/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2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OBJECT_WITH_CAPTIO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3"/>
          </p:nvPr>
        </p:nvSpPr>
        <p:spPr/>
        <p:txBody>
          <a:bodyPr/>
          <a:lstStyle/>
          <a:p>
            <a:fld id="{09A00231-D92B-45DE-96BF-4206D1D20C20}" type="slidenum">
              <a:rPr/>
              <a:pPr/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ICTURE_WITH_CAPTIO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6"/>
          </p:nvPr>
        </p:nvSpPr>
        <p:spPr/>
        <p:txBody>
          <a:bodyPr/>
          <a:lstStyle/>
          <a:p>
            <a:fld id="{20633393-A1FD-4395-A73A-FB8401EB840E}" type="slidenum">
              <a:rPr/>
              <a:pPr/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ERTICAL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9"/>
          </p:nvPr>
        </p:nvSpPr>
        <p:spPr/>
        <p:txBody>
          <a:bodyPr/>
          <a:lstStyle/>
          <a:p>
            <a:fld id="{BBC18E30-AE96-4E54-953B-7846B0707EDD}" type="slidenum">
              <a:rPr/>
              <a:pPr/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7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8.xml"/></Relationships>
</file>

<file path=ppt/slideMasters/_rels/slideMaster9.xml.rels><?xml version="1.0" encoding="UTF-8" standalone="yes"?>
<Relationships xmlns="http://schemas.openxmlformats.org/package/2006/relationships"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9.xml"/></Relationships>
</file>

<file path=ppt/slideMasters/_rels/slideMaster10.xml.rels><?xml version="1.0" encoding="UTF-8" standalone="yes"?>
<Relationships xmlns="http://schemas.openxmlformats.org/package/2006/relationships"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ftr" idx="1"/>
          </p:nvPr>
        </p:nvSpPr>
        <p:spPr>
          <a:xfrm>
            <a:off x="4038480" y="6356520"/>
            <a:ext cx="411336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it-IT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it-IT" sz="1400" b="0" strike="noStrike" spc="-1">
                <a:solidFill>
                  <a:srgbClr val="000000"/>
                </a:solidFill>
                <a:latin typeface="Times New Roman"/>
              </a:rPr>
              <a:t> 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sldNum" idx="2"/>
          </p:nvPr>
        </p:nvSpPr>
        <p:spPr>
          <a:xfrm>
            <a:off x="8610480" y="6356520"/>
            <a:ext cx="274176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x-none" sz="1200" b="0" strike="noStrike" spc="-1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03210BB8-CA75-4157-9917-BD1982854D90}" type="slidenum">
              <a:rPr lang="x-none" sz="1200" b="0" strike="noStrike" spc="-1">
                <a:solidFill>
                  <a:srgbClr val="888888"/>
                </a:solidFill>
                <a:latin typeface="Calibri"/>
                <a:ea typeface="Calibri"/>
              </a:rPr>
              <a:pPr indent="0" algn="r">
                <a:lnSpc>
                  <a:spcPct val="100000"/>
                </a:lnSpc>
                <a:buNone/>
                <a:tabLst>
                  <a:tab pos="0" algn="l"/>
                </a:tabLst>
              </a:pPr>
              <a:t>‹#›</a:t>
            </a:fld>
            <a:endParaRPr lang="it-IT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838080" y="6356520"/>
            <a:ext cx="274176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it-IT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it-IT" sz="1400" b="0" strike="noStrike" spc="-1">
                <a:solidFill>
                  <a:srgbClr val="000000"/>
                </a:solidFill>
                <a:latin typeface="Times New Roman"/>
              </a:rPr>
              <a:t> 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it-IT" sz="4400" b="0" strike="noStrike" spc="-1">
                <a:solidFill>
                  <a:srgbClr val="000000"/>
                </a:solidFill>
                <a:latin typeface="Arial"/>
              </a:rPr>
              <a:t>Fai clic per modificare il formato del testo del titolo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3200" b="0" strike="noStrike" spc="-1">
                <a:solidFill>
                  <a:srgbClr val="000000"/>
                </a:solidFill>
                <a:latin typeface="Arial"/>
              </a:rPr>
              <a:t>Fai clic per modificare il formato del testo della struttura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2800" b="0" strike="noStrike" spc="-1">
                <a:solidFill>
                  <a:srgbClr val="000000"/>
                </a:solidFill>
                <a:latin typeface="Arial"/>
              </a:rPr>
              <a:t>Secondo livello struttura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400" b="0" strike="noStrike" spc="-1">
                <a:solidFill>
                  <a:srgbClr val="000000"/>
                </a:solidFill>
                <a:latin typeface="Arial"/>
              </a:rPr>
              <a:t>Terzo livello struttura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2000" b="0" strike="noStrike" spc="-1">
                <a:solidFill>
                  <a:srgbClr val="000000"/>
                </a:solidFill>
                <a:latin typeface="Arial"/>
              </a:rPr>
              <a:t>Quarto livello struttura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strike="noStrike" spc="-1">
                <a:solidFill>
                  <a:srgbClr val="000000"/>
                </a:solidFill>
                <a:latin typeface="Arial"/>
              </a:rPr>
              <a:t>Quinto livello struttura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strike="noStrike" spc="-1">
                <a:solidFill>
                  <a:srgbClr val="000000"/>
                </a:solidFill>
                <a:latin typeface="Arial"/>
              </a:rPr>
              <a:t>Sesto livello struttura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strike="noStrike" spc="-1">
                <a:solidFill>
                  <a:srgbClr val="000000"/>
                </a:solidFill>
                <a:latin typeface="Arial"/>
              </a:rPr>
              <a:t>Settimo livello struttura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ftr" idx="4"/>
          </p:nvPr>
        </p:nvSpPr>
        <p:spPr>
          <a:xfrm>
            <a:off x="4038480" y="6356520"/>
            <a:ext cx="411336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it-IT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it-IT" sz="1400" b="0" strike="noStrike" spc="-1">
                <a:solidFill>
                  <a:srgbClr val="000000"/>
                </a:solidFill>
                <a:latin typeface="Times New Roman"/>
              </a:rPr>
              <a:t>&lt;piè di pagina&gt;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sldNum" idx="5"/>
          </p:nvPr>
        </p:nvSpPr>
        <p:spPr>
          <a:xfrm>
            <a:off x="8610480" y="6356520"/>
            <a:ext cx="274176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x-none" sz="1200" b="0" strike="noStrike" spc="-1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B36397B6-6A09-4090-9308-F4AEDB8397D4}" type="slidenum">
              <a:rPr lang="x-none" sz="1200" b="0" strike="noStrike" spc="-1">
                <a:solidFill>
                  <a:srgbClr val="888888"/>
                </a:solidFill>
                <a:latin typeface="Calibri"/>
                <a:ea typeface="Calibri"/>
              </a:rPr>
              <a:pPr indent="0" algn="r">
                <a:lnSpc>
                  <a:spcPct val="100000"/>
                </a:lnSpc>
                <a:buNone/>
                <a:tabLst>
                  <a:tab pos="0" algn="l"/>
                </a:tabLst>
              </a:pPr>
              <a:t>‹#›</a:t>
            </a:fld>
            <a:endParaRPr lang="it-IT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" name="PlaceHolder 3"/>
          <p:cNvSpPr>
            <a:spLocks noGrp="1"/>
          </p:cNvSpPr>
          <p:nvPr>
            <p:ph type="dt" idx="6"/>
          </p:nvPr>
        </p:nvSpPr>
        <p:spPr>
          <a:xfrm>
            <a:off x="838080" y="6356520"/>
            <a:ext cx="274176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it-IT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it-IT" sz="1400" b="0" strike="noStrike" spc="-1">
                <a:solidFill>
                  <a:srgbClr val="000000"/>
                </a:solidFill>
                <a:latin typeface="Times New Roman"/>
              </a:rPr>
              <a:t>&lt;data/ora&gt;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160" cy="132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Fai clic per modificare il formato del testo del titolo</a:t>
            </a:r>
          </a:p>
        </p:txBody>
      </p:sp>
      <p:sp>
        <p:nvSpPr>
          <p:cNvPr id="9" name="PlaceHolder 2"/>
          <p:cNvSpPr>
            <a:spLocks noGrp="1"/>
          </p:cNvSpPr>
          <p:nvPr>
            <p:ph type="ftr" idx="7"/>
          </p:nvPr>
        </p:nvSpPr>
        <p:spPr>
          <a:xfrm>
            <a:off x="4038480" y="6356520"/>
            <a:ext cx="411336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it-IT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it-IT" sz="1400" b="0" strike="noStrike" spc="-1">
                <a:solidFill>
                  <a:srgbClr val="000000"/>
                </a:solidFill>
                <a:latin typeface="Times New Roman"/>
              </a:rPr>
              <a:t>&lt;piè di pagina&gt;</a:t>
            </a:r>
          </a:p>
        </p:txBody>
      </p:sp>
      <p:sp>
        <p:nvSpPr>
          <p:cNvPr id="10" name="PlaceHolder 3"/>
          <p:cNvSpPr>
            <a:spLocks noGrp="1"/>
          </p:cNvSpPr>
          <p:nvPr>
            <p:ph type="sldNum" idx="8"/>
          </p:nvPr>
        </p:nvSpPr>
        <p:spPr>
          <a:xfrm>
            <a:off x="8610480" y="6356520"/>
            <a:ext cx="274176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x-none" sz="1200" b="0" strike="noStrike" spc="-1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ACF81B58-5DDF-411A-B33C-7487A269A6D5}" type="slidenum">
              <a:rPr lang="x-none" sz="1200" b="0" strike="noStrike" spc="-1">
                <a:solidFill>
                  <a:srgbClr val="888888"/>
                </a:solidFill>
                <a:latin typeface="Calibri"/>
                <a:ea typeface="Calibri"/>
              </a:rPr>
              <a:pPr indent="0" algn="r">
                <a:lnSpc>
                  <a:spcPct val="100000"/>
                </a:lnSpc>
                <a:buNone/>
                <a:tabLst>
                  <a:tab pos="0" algn="l"/>
                </a:tabLst>
              </a:pPr>
              <a:t>‹#›</a:t>
            </a:fld>
            <a:endParaRPr lang="it-IT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" name="PlaceHolder 4"/>
          <p:cNvSpPr>
            <a:spLocks noGrp="1"/>
          </p:cNvSpPr>
          <p:nvPr>
            <p:ph type="dt" idx="9"/>
          </p:nvPr>
        </p:nvSpPr>
        <p:spPr>
          <a:xfrm>
            <a:off x="838080" y="6356520"/>
            <a:ext cx="274176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it-IT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it-IT" sz="1400" b="0" strike="noStrike" spc="-1">
                <a:solidFill>
                  <a:srgbClr val="000000"/>
                </a:solidFill>
                <a:latin typeface="Times New Roman"/>
              </a:rPr>
              <a:t>&lt;data/ora&gt;</a:t>
            </a:r>
          </a:p>
        </p:txBody>
      </p:sp>
      <p:sp>
        <p:nvSpPr>
          <p:cNvPr id="12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3200" b="0" strike="noStrike" spc="-1">
                <a:solidFill>
                  <a:srgbClr val="000000"/>
                </a:solidFill>
                <a:latin typeface="Arial"/>
              </a:rPr>
              <a:t>Fai clic per modificare il formato del testo della struttura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2800" b="0" strike="noStrike" spc="-1">
                <a:solidFill>
                  <a:srgbClr val="000000"/>
                </a:solidFill>
                <a:latin typeface="Arial"/>
              </a:rPr>
              <a:t>Secondo livello struttura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400" b="0" strike="noStrike" spc="-1">
                <a:solidFill>
                  <a:srgbClr val="000000"/>
                </a:solidFill>
                <a:latin typeface="Arial"/>
              </a:rPr>
              <a:t>Terzo livello struttura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2000" b="0" strike="noStrike" spc="-1">
                <a:solidFill>
                  <a:srgbClr val="000000"/>
                </a:solidFill>
                <a:latin typeface="Arial"/>
              </a:rPr>
              <a:t>Quarto livello struttura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strike="noStrike" spc="-1">
                <a:solidFill>
                  <a:srgbClr val="000000"/>
                </a:solidFill>
                <a:latin typeface="Arial"/>
              </a:rPr>
              <a:t>Quinto livello struttura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strike="noStrike" spc="-1">
                <a:solidFill>
                  <a:srgbClr val="000000"/>
                </a:solidFill>
                <a:latin typeface="Arial"/>
              </a:rPr>
              <a:t>Sesto livello struttura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strike="noStrike" spc="-1">
                <a:solidFill>
                  <a:srgbClr val="000000"/>
                </a:solidFill>
                <a:latin typeface="Arial"/>
              </a:rPr>
              <a:t>Settimo livello struttura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/>
    <p:bodyStyle/>
    <p:otherStyle/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160" cy="132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Fai clic per modificare il formato del testo del titolo</a:t>
            </a: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4160" cy="4349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Fai clic per modificare il formato del testo della struttura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Secondo livello struttura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Terzo livello struttura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Quarto livello struttura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Quinto livello struttura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Sesto livello struttura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Settimo livello struttura</a:t>
            </a:r>
          </a:p>
        </p:txBody>
      </p:sp>
      <p:sp>
        <p:nvSpPr>
          <p:cNvPr id="17" name="PlaceHolder 3"/>
          <p:cNvSpPr>
            <a:spLocks noGrp="1"/>
          </p:cNvSpPr>
          <p:nvPr>
            <p:ph type="ftr" idx="10"/>
          </p:nvPr>
        </p:nvSpPr>
        <p:spPr>
          <a:xfrm>
            <a:off x="4038480" y="6356520"/>
            <a:ext cx="411336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it-IT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it-IT" sz="1400" b="0" strike="noStrike" spc="-1">
                <a:solidFill>
                  <a:srgbClr val="000000"/>
                </a:solidFill>
                <a:latin typeface="Times New Roman"/>
              </a:rPr>
              <a:t>&lt;piè di pagina&gt;</a:t>
            </a:r>
          </a:p>
        </p:txBody>
      </p:sp>
      <p:sp>
        <p:nvSpPr>
          <p:cNvPr id="18" name="PlaceHolder 4"/>
          <p:cNvSpPr>
            <a:spLocks noGrp="1"/>
          </p:cNvSpPr>
          <p:nvPr>
            <p:ph type="sldNum" idx="11"/>
          </p:nvPr>
        </p:nvSpPr>
        <p:spPr>
          <a:xfrm>
            <a:off x="8610480" y="6356520"/>
            <a:ext cx="274176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x-none" sz="1200" b="0" strike="noStrike" spc="-1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DBAFD2F4-88D8-435E-A6BF-10593A307D6E}" type="slidenum">
              <a:rPr lang="x-none" sz="1200" b="0" strike="noStrike" spc="-1">
                <a:solidFill>
                  <a:srgbClr val="888888"/>
                </a:solidFill>
                <a:latin typeface="Calibri"/>
                <a:ea typeface="Calibri"/>
              </a:rPr>
              <a:pPr indent="0" algn="r">
                <a:lnSpc>
                  <a:spcPct val="100000"/>
                </a:lnSpc>
                <a:buNone/>
                <a:tabLst>
                  <a:tab pos="0" algn="l"/>
                </a:tabLst>
              </a:pPr>
              <a:t>‹#›</a:t>
            </a:fld>
            <a:endParaRPr lang="it-IT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" name="PlaceHolder 5"/>
          <p:cNvSpPr>
            <a:spLocks noGrp="1"/>
          </p:cNvSpPr>
          <p:nvPr>
            <p:ph type="dt" idx="12"/>
          </p:nvPr>
        </p:nvSpPr>
        <p:spPr>
          <a:xfrm>
            <a:off x="838080" y="6356520"/>
            <a:ext cx="274176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it-IT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it-IT" sz="1400" b="0" strike="noStrike" spc="-1">
                <a:solidFill>
                  <a:srgbClr val="000000"/>
                </a:solidFill>
                <a:latin typeface="Times New Roman"/>
              </a:rPr>
              <a:t>&lt;data/ora&gt;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/>
    <p:bodyStyle/>
    <p:otherStyle/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160" cy="132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Fai clic per modificare il formato del testo del titolo</a:t>
            </a: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0720" cy="4349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Fai clic per modificare il formato del testo della struttura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Secondo livello struttura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Terzo livello struttura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Quarto livello struttura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Quinto livello struttura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Sesto livello struttura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Settimo livello struttura</a:t>
            </a: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0720" cy="4349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Fai clic per modificare il formato del testo della struttura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Secondo livello struttura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Terzo livello struttura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Quarto livello struttura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Quinto livello struttura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Sesto livello struttura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Settimo livello struttura</a:t>
            </a:r>
          </a:p>
        </p:txBody>
      </p:sp>
      <p:sp>
        <p:nvSpPr>
          <p:cNvPr id="25" name="PlaceHolder 4"/>
          <p:cNvSpPr>
            <a:spLocks noGrp="1"/>
          </p:cNvSpPr>
          <p:nvPr>
            <p:ph type="ftr" idx="13"/>
          </p:nvPr>
        </p:nvSpPr>
        <p:spPr>
          <a:xfrm>
            <a:off x="4038480" y="6356520"/>
            <a:ext cx="411336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it-IT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it-IT" sz="1400" b="0" strike="noStrike" spc="-1">
                <a:solidFill>
                  <a:srgbClr val="000000"/>
                </a:solidFill>
                <a:latin typeface="Times New Roman"/>
              </a:rPr>
              <a:t>&lt;piè di pagina&gt;</a:t>
            </a:r>
          </a:p>
        </p:txBody>
      </p:sp>
      <p:sp>
        <p:nvSpPr>
          <p:cNvPr id="26" name="PlaceHolder 5"/>
          <p:cNvSpPr>
            <a:spLocks noGrp="1"/>
          </p:cNvSpPr>
          <p:nvPr>
            <p:ph type="sldNum" idx="14"/>
          </p:nvPr>
        </p:nvSpPr>
        <p:spPr>
          <a:xfrm>
            <a:off x="8610480" y="6356520"/>
            <a:ext cx="274176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x-none" sz="1200" b="0" strike="noStrike" spc="-1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87F7EB15-8F5B-4A64-873A-487F19F214CF}" type="slidenum">
              <a:rPr lang="x-none" sz="1200" b="0" strike="noStrike" spc="-1">
                <a:solidFill>
                  <a:srgbClr val="888888"/>
                </a:solidFill>
                <a:latin typeface="Calibri"/>
                <a:ea typeface="Calibri"/>
              </a:rPr>
              <a:pPr indent="0" algn="r">
                <a:lnSpc>
                  <a:spcPct val="100000"/>
                </a:lnSpc>
                <a:buNone/>
                <a:tabLst>
                  <a:tab pos="0" algn="l"/>
                </a:tabLst>
              </a:pPr>
              <a:t>‹#›</a:t>
            </a:fld>
            <a:endParaRPr lang="it-IT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" name="PlaceHolder 6"/>
          <p:cNvSpPr>
            <a:spLocks noGrp="1"/>
          </p:cNvSpPr>
          <p:nvPr>
            <p:ph type="dt" idx="15"/>
          </p:nvPr>
        </p:nvSpPr>
        <p:spPr>
          <a:xfrm>
            <a:off x="838080" y="6356520"/>
            <a:ext cx="274176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it-IT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it-IT" sz="1400" b="0" strike="noStrike" spc="-1">
                <a:solidFill>
                  <a:srgbClr val="000000"/>
                </a:solidFill>
                <a:latin typeface="Times New Roman"/>
              </a:rPr>
              <a:t>&lt;data/ora&gt;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/>
    <p:bodyStyle/>
    <p:otherStyle/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ftr" idx="16"/>
          </p:nvPr>
        </p:nvSpPr>
        <p:spPr>
          <a:xfrm>
            <a:off x="4038480" y="6356520"/>
            <a:ext cx="411336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it-IT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it-IT" sz="1400" b="0" strike="noStrike" spc="-1">
                <a:solidFill>
                  <a:srgbClr val="000000"/>
                </a:solidFill>
                <a:latin typeface="Times New Roman"/>
              </a:rPr>
              <a:t>&lt;piè di pagina&gt;</a:t>
            </a:r>
          </a:p>
        </p:txBody>
      </p:sp>
      <p:sp>
        <p:nvSpPr>
          <p:cNvPr id="32" name="PlaceHolder 2"/>
          <p:cNvSpPr>
            <a:spLocks noGrp="1"/>
          </p:cNvSpPr>
          <p:nvPr>
            <p:ph type="sldNum" idx="17"/>
          </p:nvPr>
        </p:nvSpPr>
        <p:spPr>
          <a:xfrm>
            <a:off x="8610480" y="6356520"/>
            <a:ext cx="274176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x-none" sz="1200" b="0" strike="noStrike" spc="-1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0D112CAF-8E39-424D-8794-A9B6B018FCBF}" type="slidenum">
              <a:rPr lang="x-none" sz="1200" b="0" strike="noStrike" spc="-1">
                <a:solidFill>
                  <a:srgbClr val="888888"/>
                </a:solidFill>
                <a:latin typeface="Calibri"/>
                <a:ea typeface="Calibri"/>
              </a:rPr>
              <a:pPr indent="0" algn="r">
                <a:lnSpc>
                  <a:spcPct val="100000"/>
                </a:lnSpc>
                <a:buNone/>
                <a:tabLst>
                  <a:tab pos="0" algn="l"/>
                </a:tabLst>
              </a:pPr>
              <a:t>‹#›</a:t>
            </a:fld>
            <a:endParaRPr lang="it-IT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dt" idx="18"/>
          </p:nvPr>
        </p:nvSpPr>
        <p:spPr>
          <a:xfrm>
            <a:off x="838080" y="6356520"/>
            <a:ext cx="274176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it-IT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it-IT" sz="1400" b="0" strike="noStrike" spc="-1">
                <a:solidFill>
                  <a:srgbClr val="000000"/>
                </a:solidFill>
                <a:latin typeface="Times New Roman"/>
              </a:rPr>
              <a:t>&lt;data/ora&gt;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/>
    <p:bodyStyle/>
    <p:otherStyle/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160" cy="132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Fai clic per modificare il formato del testo del titolo</a:t>
            </a:r>
          </a:p>
        </p:txBody>
      </p:sp>
      <p:sp>
        <p:nvSpPr>
          <p:cNvPr id="35" name="PlaceHolder 2"/>
          <p:cNvSpPr>
            <a:spLocks noGrp="1"/>
          </p:cNvSpPr>
          <p:nvPr>
            <p:ph type="ftr" idx="19"/>
          </p:nvPr>
        </p:nvSpPr>
        <p:spPr>
          <a:xfrm>
            <a:off x="4038480" y="6356520"/>
            <a:ext cx="411336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it-IT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it-IT" sz="1400" b="0" strike="noStrike" spc="-1">
                <a:solidFill>
                  <a:srgbClr val="000000"/>
                </a:solidFill>
                <a:latin typeface="Times New Roman"/>
              </a:rPr>
              <a:t>&lt;piè di pagina&gt;</a:t>
            </a:r>
          </a:p>
        </p:txBody>
      </p:sp>
      <p:sp>
        <p:nvSpPr>
          <p:cNvPr id="36" name="PlaceHolder 3"/>
          <p:cNvSpPr>
            <a:spLocks noGrp="1"/>
          </p:cNvSpPr>
          <p:nvPr>
            <p:ph type="sldNum" idx="20"/>
          </p:nvPr>
        </p:nvSpPr>
        <p:spPr>
          <a:xfrm>
            <a:off x="8610480" y="6356520"/>
            <a:ext cx="274176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x-none" sz="1200" b="0" strike="noStrike" spc="-1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2F03766A-CD3D-4895-B725-346E4DFD3416}" type="slidenum">
              <a:rPr lang="x-none" sz="1200" b="0" strike="noStrike" spc="-1">
                <a:solidFill>
                  <a:srgbClr val="888888"/>
                </a:solidFill>
                <a:latin typeface="Calibri"/>
                <a:ea typeface="Calibri"/>
              </a:rPr>
              <a:pPr indent="0" algn="r">
                <a:lnSpc>
                  <a:spcPct val="100000"/>
                </a:lnSpc>
                <a:buNone/>
                <a:tabLst>
                  <a:tab pos="0" algn="l"/>
                </a:tabLst>
              </a:pPr>
              <a:t>‹#›</a:t>
            </a:fld>
            <a:endParaRPr lang="it-IT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dt" idx="21"/>
          </p:nvPr>
        </p:nvSpPr>
        <p:spPr>
          <a:xfrm>
            <a:off x="838080" y="6356520"/>
            <a:ext cx="274176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it-IT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it-IT" sz="1400" b="0" strike="noStrike" spc="-1">
                <a:solidFill>
                  <a:srgbClr val="000000"/>
                </a:solidFill>
                <a:latin typeface="Times New Roman"/>
              </a:rPr>
              <a:t>&lt;data/ora&gt;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/>
    <p:bodyStyle/>
    <p:otherStyle/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ftr" idx="22"/>
          </p:nvPr>
        </p:nvSpPr>
        <p:spPr>
          <a:xfrm>
            <a:off x="4038480" y="6356520"/>
            <a:ext cx="411336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it-IT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it-IT" sz="1400" b="0" strike="noStrike" spc="-1">
                <a:solidFill>
                  <a:srgbClr val="000000"/>
                </a:solidFill>
                <a:latin typeface="Times New Roman"/>
              </a:rPr>
              <a:t>&lt;piè di pagina&gt;</a:t>
            </a:r>
          </a:p>
        </p:txBody>
      </p:sp>
      <p:sp>
        <p:nvSpPr>
          <p:cNvPr id="40" name="PlaceHolder 2"/>
          <p:cNvSpPr>
            <a:spLocks noGrp="1"/>
          </p:cNvSpPr>
          <p:nvPr>
            <p:ph type="sldNum" idx="23"/>
          </p:nvPr>
        </p:nvSpPr>
        <p:spPr>
          <a:xfrm>
            <a:off x="8610480" y="6356520"/>
            <a:ext cx="274176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x-none" sz="1200" b="0" strike="noStrike" spc="-1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54AE3EF8-5866-4993-85A3-6BEC0E9093CD}" type="slidenum">
              <a:rPr lang="x-none" sz="1200" b="0" strike="noStrike" spc="-1">
                <a:solidFill>
                  <a:srgbClr val="888888"/>
                </a:solidFill>
                <a:latin typeface="Calibri"/>
                <a:ea typeface="Calibri"/>
              </a:rPr>
              <a:pPr indent="0" algn="r">
                <a:lnSpc>
                  <a:spcPct val="100000"/>
                </a:lnSpc>
                <a:buNone/>
                <a:tabLst>
                  <a:tab pos="0" algn="l"/>
                </a:tabLst>
              </a:pPr>
              <a:t>‹#›</a:t>
            </a:fld>
            <a:endParaRPr lang="it-IT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dt" idx="24"/>
          </p:nvPr>
        </p:nvSpPr>
        <p:spPr>
          <a:xfrm>
            <a:off x="838080" y="6356520"/>
            <a:ext cx="274176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it-IT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it-IT" sz="1400" b="0" strike="noStrike" spc="-1">
                <a:solidFill>
                  <a:srgbClr val="000000"/>
                </a:solidFill>
                <a:latin typeface="Times New Roman"/>
              </a:rPr>
              <a:t>&lt;data/ora&gt;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/>
    <p:bodyStyle/>
    <p:otherStyle/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ftr" idx="25"/>
          </p:nvPr>
        </p:nvSpPr>
        <p:spPr>
          <a:xfrm>
            <a:off x="4038480" y="6356520"/>
            <a:ext cx="411336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it-IT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it-IT" sz="1400" b="0" strike="noStrike" spc="-1">
                <a:solidFill>
                  <a:srgbClr val="000000"/>
                </a:solidFill>
                <a:latin typeface="Times New Roman"/>
              </a:rPr>
              <a:t>&lt;piè di pagina&gt;</a:t>
            </a:r>
          </a:p>
        </p:txBody>
      </p:sp>
      <p:sp>
        <p:nvSpPr>
          <p:cNvPr id="43" name="PlaceHolder 2"/>
          <p:cNvSpPr>
            <a:spLocks noGrp="1"/>
          </p:cNvSpPr>
          <p:nvPr>
            <p:ph type="sldNum" idx="26"/>
          </p:nvPr>
        </p:nvSpPr>
        <p:spPr>
          <a:xfrm>
            <a:off x="8610480" y="6356520"/>
            <a:ext cx="274176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x-none" sz="1200" b="0" strike="noStrike" spc="-1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A97B8B3C-6D94-4037-8BF2-764571AD7B80}" type="slidenum">
              <a:rPr lang="x-none" sz="1200" b="0" strike="noStrike" spc="-1">
                <a:solidFill>
                  <a:srgbClr val="888888"/>
                </a:solidFill>
                <a:latin typeface="Calibri"/>
                <a:ea typeface="Calibri"/>
              </a:rPr>
              <a:pPr indent="0" algn="r">
                <a:lnSpc>
                  <a:spcPct val="100000"/>
                </a:lnSpc>
                <a:buNone/>
                <a:tabLst>
                  <a:tab pos="0" algn="l"/>
                </a:tabLst>
              </a:pPr>
              <a:t>‹#›</a:t>
            </a:fld>
            <a:endParaRPr lang="it-IT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dt" idx="27"/>
          </p:nvPr>
        </p:nvSpPr>
        <p:spPr>
          <a:xfrm>
            <a:off x="838080" y="6356520"/>
            <a:ext cx="274176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it-IT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it-IT" sz="1400" b="0" strike="noStrike" spc="-1">
                <a:solidFill>
                  <a:srgbClr val="000000"/>
                </a:solidFill>
                <a:latin typeface="Times New Roman"/>
              </a:rPr>
              <a:t>&lt;data/ora&gt;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/>
    <p:bodyStyle/>
    <p:otherStyle/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ftr" idx="28"/>
          </p:nvPr>
        </p:nvSpPr>
        <p:spPr>
          <a:xfrm>
            <a:off x="4038480" y="6356520"/>
            <a:ext cx="411336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it-IT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it-IT" sz="1400" b="0" strike="noStrike" spc="-1">
                <a:solidFill>
                  <a:srgbClr val="000000"/>
                </a:solidFill>
                <a:latin typeface="Times New Roman"/>
              </a:rPr>
              <a:t>&lt;piè di pagina&gt;</a:t>
            </a:r>
          </a:p>
        </p:txBody>
      </p:sp>
      <p:sp>
        <p:nvSpPr>
          <p:cNvPr id="46" name="PlaceHolder 2"/>
          <p:cNvSpPr>
            <a:spLocks noGrp="1"/>
          </p:cNvSpPr>
          <p:nvPr>
            <p:ph type="sldNum" idx="29"/>
          </p:nvPr>
        </p:nvSpPr>
        <p:spPr>
          <a:xfrm>
            <a:off x="8610480" y="6356520"/>
            <a:ext cx="274176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x-none" sz="1200" b="0" strike="noStrike" spc="-1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6231773D-23F2-473A-8350-DF64E6FD2A5A}" type="slidenum">
              <a:rPr lang="x-none" sz="1200" b="0" strike="noStrike" spc="-1">
                <a:solidFill>
                  <a:srgbClr val="888888"/>
                </a:solidFill>
                <a:latin typeface="Calibri"/>
                <a:ea typeface="Calibri"/>
              </a:rPr>
              <a:pPr indent="0" algn="r">
                <a:lnSpc>
                  <a:spcPct val="100000"/>
                </a:lnSpc>
                <a:buNone/>
                <a:tabLst>
                  <a:tab pos="0" algn="l"/>
                </a:tabLst>
              </a:pPr>
              <a:t>‹#›</a:t>
            </a:fld>
            <a:endParaRPr lang="it-IT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" name="PlaceHolder 3"/>
          <p:cNvSpPr>
            <a:spLocks noGrp="1"/>
          </p:cNvSpPr>
          <p:nvPr>
            <p:ph type="dt" idx="30"/>
          </p:nvPr>
        </p:nvSpPr>
        <p:spPr>
          <a:xfrm>
            <a:off x="838080" y="6356520"/>
            <a:ext cx="274176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it-IT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it-IT" sz="1400" b="0" strike="noStrike" spc="-1">
                <a:solidFill>
                  <a:srgbClr val="000000"/>
                </a:solidFill>
                <a:latin typeface="Times New Roman"/>
              </a:rPr>
              <a:t>&lt;data/ora&gt;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900712" cy="1730456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 fontScale="90000"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l-GR" sz="4400" dirty="0"/>
              <a:t>Αξιολόγηση αποτελεσματικότητας και αποδοτικότητας – Ανάλυση Κόστους-Οφέλους και Ανάλυση </a:t>
            </a:r>
            <a:r>
              <a:rPr lang="el-GR" sz="4400" dirty="0" err="1"/>
              <a:t>SWOT</a:t>
            </a:r>
            <a:endParaRPr lang="en-GB" sz="4400" b="0" strike="noStrike" spc="-1" noProof="0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000"/>
    </mc:Choice>
    <mc:Fallback xmlns="">
      <p:transition spd="slow" advTm="21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2831040" y="365040"/>
            <a:ext cx="8521560" cy="1324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>
              <a:lnSpc>
                <a:spcPct val="90000"/>
              </a:lnSpc>
              <a:buNone/>
              <a:tabLst>
                <a:tab pos="0" algn="l"/>
              </a:tabLst>
            </a:pPr>
            <a:r>
              <a:rPr lang="el-GR" sz="4400" dirty="0" err="1"/>
              <a:t>ΑΚΟ</a:t>
            </a:r>
            <a:r>
              <a:rPr lang="el-GR" sz="4400" dirty="0"/>
              <a:t> – Ανάλυση Κόστους-Οφέλους (</a:t>
            </a:r>
            <a:r>
              <a:rPr lang="el-GR" sz="4400" dirty="0" err="1"/>
              <a:t>Cost-Benefit</a:t>
            </a:r>
            <a:r>
              <a:rPr lang="el-GR" sz="4400" dirty="0"/>
              <a:t> </a:t>
            </a:r>
            <a:r>
              <a:rPr lang="el-GR" sz="4400" dirty="0" err="1"/>
              <a:t>Analysis</a:t>
            </a:r>
            <a:r>
              <a:rPr lang="el-GR" sz="4400" dirty="0"/>
              <a:t>)</a:t>
            </a:r>
            <a:endParaRPr lang="en-GB" sz="4400" b="0" strike="noStrike" spc="-1" noProof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802536" cy="4051712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457200" indent="-3430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l-GR" sz="3200" b="1" dirty="0"/>
              <a:t>Πρόκειται για μια μεθοδολογία που χρησιμοποιείται για την αξιολόγηση της αποτελεσματικότητας κανονιστικών πολιτικών, πρωτοβουλιών και παρεμβάσεων.</a:t>
            </a:r>
            <a:br>
              <a:rPr lang="el-GR" sz="3200" dirty="0"/>
            </a:br>
            <a:r>
              <a:rPr lang="el-GR" sz="3200" dirty="0"/>
              <a:t>Καθορίζει εάν τα </a:t>
            </a:r>
            <a:r>
              <a:rPr lang="el-GR" sz="3200" b="1" dirty="0"/>
              <a:t>κοινωνικά οφέλη</a:t>
            </a:r>
            <a:r>
              <a:rPr lang="el-GR" sz="3200" dirty="0"/>
              <a:t> μιας συγκεκριμένης παρέμβασης ή πολιτικής </a:t>
            </a:r>
            <a:r>
              <a:rPr lang="el-GR" sz="3200" b="1" dirty="0"/>
              <a:t>υπερβαίνουν τα κοινωνικά της κόστη.</a:t>
            </a:r>
            <a:br>
              <a:rPr lang="el-GR" sz="3200" dirty="0"/>
            </a:br>
            <a:r>
              <a:rPr lang="el-GR" sz="3200" dirty="0"/>
              <a:t>Ένα έργο θεωρείται </a:t>
            </a:r>
            <a:r>
              <a:rPr lang="el-GR" sz="3200" b="1" dirty="0"/>
              <a:t>κερδοφόρο</a:t>
            </a:r>
            <a:r>
              <a:rPr lang="el-GR" sz="3200" dirty="0"/>
              <a:t> όταν τα </a:t>
            </a:r>
            <a:r>
              <a:rPr lang="el-GR" sz="3200" b="1" dirty="0"/>
              <a:t>οφέλη υπερβαίνουν το συνολικό κόστος.</a:t>
            </a:r>
            <a:endParaRPr lang="en-GB" sz="3000" b="0" strike="noStrike" spc="-1" noProof="0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0"/>
    </mc:Choice>
    <mc:Fallback xmlns="">
      <p:transition spd="slow" advTm="30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63B7B8C-E912-14DF-7714-5FA5AC25C2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>
            <a:extLst>
              <a:ext uri="{FF2B5EF4-FFF2-40B4-BE49-F238E27FC236}">
                <a16:creationId xmlns:a16="http://schemas.microsoft.com/office/drawing/2014/main" id="{32FA634F-ED3C-6F3D-264E-A6EFA9C75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1040" y="365040"/>
            <a:ext cx="8521560" cy="1324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>
              <a:lnSpc>
                <a:spcPct val="90000"/>
              </a:lnSpc>
              <a:buNone/>
              <a:tabLst>
                <a:tab pos="0" algn="l"/>
              </a:tabLst>
            </a:pPr>
            <a:r>
              <a:rPr lang="el-GR" sz="4400" dirty="0" err="1"/>
              <a:t>ΑΚΟ</a:t>
            </a:r>
            <a:r>
              <a:rPr lang="el-GR" sz="4400" dirty="0"/>
              <a:t> – Ανάλυση Κόστους-Οφέλους (</a:t>
            </a:r>
            <a:r>
              <a:rPr lang="el-GR" sz="4400" dirty="0" err="1"/>
              <a:t>Cost-Benefit</a:t>
            </a:r>
            <a:r>
              <a:rPr lang="el-GR" sz="4400" dirty="0"/>
              <a:t> </a:t>
            </a:r>
            <a:r>
              <a:rPr lang="el-GR" sz="4400" dirty="0" err="1"/>
              <a:t>Analysis</a:t>
            </a:r>
            <a:r>
              <a:rPr lang="el-GR" sz="4400" dirty="0"/>
              <a:t>)</a:t>
            </a:r>
            <a:endParaRPr lang="en-GB" sz="4400" b="0" strike="noStrike" spc="-1" noProof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2">
            <a:extLst>
              <a:ext uri="{FF2B5EF4-FFF2-40B4-BE49-F238E27FC236}">
                <a16:creationId xmlns:a16="http://schemas.microsoft.com/office/drawing/2014/main" id="{16EB5DD1-C684-6848-7689-EFFDAF633E84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838080" y="2276872"/>
            <a:ext cx="10802536" cy="4032448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457200" indent="-3430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l-GR" sz="3200" b="1" dirty="0"/>
              <a:t>Η ανάλυση πραγματοποιείται συνήθως εκ των προτέρων (</a:t>
            </a:r>
            <a:r>
              <a:rPr lang="el-GR" sz="3200" b="1" dirty="0" err="1"/>
              <a:t>ex</a:t>
            </a:r>
            <a:r>
              <a:rPr lang="el-GR" sz="3200" b="1" dirty="0"/>
              <a:t> </a:t>
            </a:r>
            <a:r>
              <a:rPr lang="el-GR" sz="3200" b="1" dirty="0" err="1"/>
              <a:t>ante</a:t>
            </a:r>
            <a:r>
              <a:rPr lang="el-GR" sz="3200" b="1" dirty="0"/>
              <a:t>)</a:t>
            </a:r>
            <a:r>
              <a:rPr lang="el-GR" sz="3200" dirty="0"/>
              <a:t>, προκειμένου να καθοριστεί </a:t>
            </a:r>
            <a:r>
              <a:rPr lang="el-GR" sz="3200" b="1" dirty="0"/>
              <a:t>αν θα διατεθούν ή όχι πόροι</a:t>
            </a:r>
            <a:r>
              <a:rPr lang="el-GR" sz="3200" dirty="0"/>
              <a:t> για την υλοποίηση ενός έργου, μιας πολιτικής ή μιας κανονιστικής παρέμβασης.</a:t>
            </a:r>
            <a:br>
              <a:rPr lang="el-GR" sz="3200" dirty="0"/>
            </a:br>
            <a:r>
              <a:rPr lang="el-GR" sz="3200" dirty="0"/>
              <a:t>Σε ορισμένες περιπτώσεις, πραγματοποιείται επίσης </a:t>
            </a:r>
            <a:r>
              <a:rPr lang="el-GR" sz="3200" b="1" dirty="0"/>
              <a:t>εκ των υστέρων (</a:t>
            </a:r>
            <a:r>
              <a:rPr lang="el-GR" sz="3200" b="1" dirty="0" err="1"/>
              <a:t>ex</a:t>
            </a:r>
            <a:r>
              <a:rPr lang="el-GR" sz="3200" b="1" dirty="0"/>
              <a:t> post) ανάλυση</a:t>
            </a:r>
            <a:r>
              <a:rPr lang="el-GR" sz="3200" dirty="0"/>
              <a:t>, για να </a:t>
            </a:r>
            <a:r>
              <a:rPr lang="el-GR" sz="3200" b="1" dirty="0"/>
              <a:t>επαληθευτεί αν οι στόχοι έχουν επιτευχθεί.</a:t>
            </a:r>
            <a:endParaRPr lang="en-GB" sz="3000" b="0" strike="noStrike" spc="-1" noProof="0" dirty="0">
              <a:solidFill>
                <a:schemeClr val="dk1"/>
              </a:solidFill>
              <a:latin typeface="Calibri"/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90739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0"/>
    </mc:Choice>
    <mc:Fallback xmlns="">
      <p:transition spd="slow" advTm="30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2831040" y="365040"/>
            <a:ext cx="8521560" cy="1324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>
              <a:lnSpc>
                <a:spcPct val="90000"/>
              </a:lnSpc>
              <a:buNone/>
              <a:tabLst>
                <a:tab pos="0" algn="l"/>
              </a:tabLst>
            </a:pPr>
            <a:r>
              <a:rPr lang="el-GR" sz="4400" dirty="0" err="1"/>
              <a:t>ΑΚΟ</a:t>
            </a:r>
            <a:r>
              <a:rPr lang="el-GR" sz="4400" dirty="0"/>
              <a:t> – Ανάλυση Κόστους-Οφέλους (</a:t>
            </a:r>
            <a:r>
              <a:rPr lang="el-GR" sz="4400" dirty="0" err="1"/>
              <a:t>Cost-Benefit</a:t>
            </a:r>
            <a:r>
              <a:rPr lang="el-GR" sz="4400" dirty="0"/>
              <a:t> </a:t>
            </a:r>
            <a:r>
              <a:rPr lang="el-GR" sz="4400" dirty="0" err="1"/>
              <a:t>Analysis</a:t>
            </a:r>
            <a:r>
              <a:rPr lang="el-GR" sz="4400" dirty="0"/>
              <a:t>)</a:t>
            </a:r>
            <a:endParaRPr lang="en-GB" sz="4400" b="0" strike="noStrike" spc="-1" noProof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838440" y="1988840"/>
            <a:ext cx="11018200" cy="4504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62222" lnSpcReduction="20000"/>
          </a:bodyPr>
          <a:lstStyle/>
          <a:p>
            <a:r>
              <a:rPr lang="el-GR" sz="3200" b="1" dirty="0"/>
              <a:t>Μια ορθή ανάλυση περιλαμβάνει την εφαρμογή 6 φάσεων:</a:t>
            </a:r>
            <a:endParaRPr lang="el-GR" sz="3200" dirty="0"/>
          </a:p>
          <a:p>
            <a:r>
              <a:rPr lang="el-GR" sz="3200" b="1" dirty="0"/>
              <a:t>Καθορισμός του πεδίου ανάλυσης και αναγνώριση των σχετικών κόστους/οφελών:</a:t>
            </a:r>
            <a:br>
              <a:rPr lang="el-GR" sz="3200" dirty="0"/>
            </a:br>
            <a:r>
              <a:rPr lang="el-GR" sz="3200" dirty="0"/>
              <a:t>Ανάλυση της περιοχής (γεωγραφική ζώνη), του χρονικού πλαισίου και των ωφελούμενων.</a:t>
            </a:r>
          </a:p>
          <a:p>
            <a:r>
              <a:rPr lang="el-GR" sz="3200" b="1" dirty="0"/>
              <a:t>Αναγνώριση κόστους/οφελών και μονάδας μέτρησης.</a:t>
            </a:r>
            <a:endParaRPr lang="el-GR" sz="3200" dirty="0"/>
          </a:p>
          <a:p>
            <a:r>
              <a:rPr lang="el-GR" sz="3200" b="1" dirty="0"/>
              <a:t>Ποσοτική πρόβλεψη κόστους/οφελών:</a:t>
            </a:r>
            <a:br>
              <a:rPr lang="el-GR" sz="3200" dirty="0"/>
            </a:br>
            <a:r>
              <a:rPr lang="el-GR" sz="3200" dirty="0"/>
              <a:t>Γίνονται προβλέψεις και εκτιμήσεις. Όσο μεγαλύτερο είναι το χρονικό πλαίσιο, τόσο μεγαλύτερη είναι και η αβεβαιότητα των εκτιμήσεων.</a:t>
            </a:r>
          </a:p>
          <a:p>
            <a:r>
              <a:rPr lang="el-GR" sz="3200" b="1" dirty="0"/>
              <a:t>Χρηματική αποτίμηση κόστους/οφελών:</a:t>
            </a:r>
            <a:br>
              <a:rPr lang="el-GR" sz="3200" dirty="0"/>
            </a:br>
            <a:r>
              <a:rPr lang="el-GR" sz="3200" dirty="0"/>
              <a:t>Αφού προσδιοριστούν τα κόστη και τα οφέλη, προχωρούμε στην απόδοσή τους σε </a:t>
            </a:r>
            <a:r>
              <a:rPr lang="el-GR" sz="3200" b="1" dirty="0"/>
              <a:t>χρηματική αξία</a:t>
            </a:r>
            <a:r>
              <a:rPr lang="el-GR" sz="3200" dirty="0"/>
              <a:t>.</a:t>
            </a:r>
          </a:p>
          <a:p>
            <a:r>
              <a:rPr lang="el-GR" sz="3200" b="1" dirty="0"/>
              <a:t>Διαχρονική προεξόφληση και συγκέντρωση κόστους και οφελών:</a:t>
            </a:r>
            <a:br>
              <a:rPr lang="el-GR" sz="3200" dirty="0"/>
            </a:br>
            <a:r>
              <a:rPr lang="el-GR" sz="3200" dirty="0"/>
              <a:t>Η διαχρονική προεξόφληση επιτρέπει τη </a:t>
            </a:r>
            <a:r>
              <a:rPr lang="el-GR" sz="3200" b="1" dirty="0"/>
              <a:t>σύγκριση των κόστους και των οφελών</a:t>
            </a:r>
            <a:r>
              <a:rPr lang="el-GR" sz="3200" dirty="0"/>
              <a:t> που έχουν ήδη προσδιοριστεί, σε βάθος χρόνου.</a:t>
            </a:r>
          </a:p>
          <a:p>
            <a:r>
              <a:rPr lang="el-GR" sz="3200" b="1" dirty="0"/>
              <a:t>Ανάλυση ευαισθησίας:</a:t>
            </a:r>
            <a:br>
              <a:rPr lang="el-GR" sz="3200" dirty="0"/>
            </a:br>
            <a:r>
              <a:rPr lang="el-GR" sz="3200" dirty="0"/>
              <a:t>Ελέγχεται η </a:t>
            </a:r>
            <a:r>
              <a:rPr lang="el-GR" sz="3200" b="1" dirty="0"/>
              <a:t>ευαισθησία των αποτελεσμάτων</a:t>
            </a:r>
            <a:r>
              <a:rPr lang="el-GR" sz="3200" dirty="0"/>
              <a:t>. Με τη χρήση της τεχνικής </a:t>
            </a:r>
            <a:r>
              <a:rPr lang="el-GR" sz="3200" b="1" dirty="0"/>
              <a:t>μερικής ανάλυσης</a:t>
            </a:r>
            <a:r>
              <a:rPr lang="el-GR" sz="3200" dirty="0"/>
              <a:t>, οι υποθέσεις εξετάζονται </a:t>
            </a:r>
            <a:r>
              <a:rPr lang="el-GR" sz="3200" b="1" dirty="0"/>
              <a:t>μεμονωμένα</a:t>
            </a:r>
            <a:r>
              <a:rPr lang="el-GR" sz="3200" dirty="0"/>
              <a:t>, και μπορεί να υπολογιστεί το </a:t>
            </a:r>
            <a:r>
              <a:rPr lang="el-GR" sz="3200" b="1" dirty="0"/>
              <a:t>καθαρό όφελος</a:t>
            </a:r>
            <a:r>
              <a:rPr lang="el-GR" sz="3200" dirty="0"/>
              <a:t> για καθεμία από αυτές.</a:t>
            </a:r>
          </a:p>
          <a:p>
            <a:pPr marL="457200"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GB" sz="3000" b="0" strike="noStrike" spc="-1" noProof="0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0"/>
    </mc:Choice>
    <mc:Fallback xmlns="">
      <p:transition spd="slow" advTm="30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2831040" y="116632"/>
            <a:ext cx="8521560" cy="1368152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>
              <a:lnSpc>
                <a:spcPct val="90000"/>
              </a:lnSpc>
              <a:buNone/>
              <a:tabLst>
                <a:tab pos="0" algn="l"/>
              </a:tabLst>
            </a:pPr>
            <a:r>
              <a:rPr lang="el-GR" sz="4400" dirty="0" err="1"/>
              <a:t>ΑΚΟ</a:t>
            </a:r>
            <a:r>
              <a:rPr lang="el-GR" sz="4400" dirty="0"/>
              <a:t> – Ανάλυση Κόστους-Οφέλους (</a:t>
            </a:r>
            <a:r>
              <a:rPr lang="el-GR" sz="4400" dirty="0" err="1"/>
              <a:t>Cost-Benefit</a:t>
            </a:r>
            <a:r>
              <a:rPr lang="el-GR" sz="4400" dirty="0"/>
              <a:t> </a:t>
            </a:r>
            <a:r>
              <a:rPr lang="el-GR" sz="4400" dirty="0" err="1"/>
              <a:t>Analysis</a:t>
            </a:r>
            <a:r>
              <a:rPr lang="el-GR" sz="4400" dirty="0"/>
              <a:t>)</a:t>
            </a:r>
            <a:endParaRPr lang="en-GB" sz="4400" b="0" strike="noStrike" spc="-1" noProof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479376" y="1484784"/>
            <a:ext cx="11161240" cy="4680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71666" lnSpcReduction="20000"/>
          </a:bodyPr>
          <a:lstStyle/>
          <a:p>
            <a:r>
              <a:rPr lang="el-GR" sz="3200" b="1" dirty="0"/>
              <a:t>Κύριες προκλήσεις</a:t>
            </a:r>
          </a:p>
          <a:p>
            <a:r>
              <a:rPr lang="el-GR" sz="3200" dirty="0"/>
              <a:t>Η κύρια δυσκολία προκύπτει όταν υπάρχουν </a:t>
            </a:r>
            <a:r>
              <a:rPr lang="el-GR" sz="3200" b="1" dirty="0"/>
              <a:t>οφέλη που δεν μπορούν να αποτιμηθούν άμεσα σε χρηματικούς όρους</a:t>
            </a:r>
            <a:r>
              <a:rPr lang="el-GR" sz="3200" dirty="0"/>
              <a:t>.</a:t>
            </a:r>
            <a:br>
              <a:rPr lang="el-GR" sz="3200" dirty="0"/>
            </a:br>
            <a:r>
              <a:rPr lang="el-GR" sz="3200" dirty="0"/>
              <a:t>Σε αυτές τις περιπτώσεις, χρησιμοποιούνται </a:t>
            </a:r>
            <a:r>
              <a:rPr lang="el-GR" sz="3200" b="1" dirty="0"/>
              <a:t>διάφορες τεχνικές</a:t>
            </a:r>
            <a:r>
              <a:rPr lang="el-GR" sz="3200" dirty="0"/>
              <a:t>, οι οποίες προέρχονται από την </a:t>
            </a:r>
            <a:r>
              <a:rPr lang="el-GR" sz="3200" b="1" dirty="0"/>
              <a:t>Ανάλυση Κόστους-Οφέλους (</a:t>
            </a:r>
            <a:r>
              <a:rPr lang="el-GR" sz="3200" b="1" dirty="0" err="1"/>
              <a:t>CBA</a:t>
            </a:r>
            <a:r>
              <a:rPr lang="el-GR" sz="3200" b="1" dirty="0"/>
              <a:t>)</a:t>
            </a:r>
            <a:r>
              <a:rPr lang="el-GR" sz="3200" dirty="0"/>
              <a:t>, αλλά διαφοροποιούνται ως προς τη </a:t>
            </a:r>
            <a:r>
              <a:rPr lang="el-GR" sz="3200" b="1" dirty="0"/>
              <a:t>μέτρηση των οφελών</a:t>
            </a:r>
            <a:r>
              <a:rPr lang="el-GR" sz="3200" dirty="0"/>
              <a:t> με </a:t>
            </a:r>
            <a:r>
              <a:rPr lang="el-GR" sz="3200" b="1" dirty="0"/>
              <a:t>μη χρηματικές μονάδες μέτρησης</a:t>
            </a:r>
            <a:r>
              <a:rPr lang="el-GR" sz="3200" dirty="0"/>
              <a:t>.</a:t>
            </a:r>
          </a:p>
          <a:p>
            <a:r>
              <a:rPr lang="el-GR" sz="3200" b="1" dirty="0" err="1"/>
              <a:t>CEA</a:t>
            </a:r>
            <a:r>
              <a:rPr lang="el-GR" sz="3200" b="1" dirty="0"/>
              <a:t> – Ανάλυση Κόστους-Αποτελεσματικότητας (</a:t>
            </a:r>
            <a:r>
              <a:rPr lang="el-GR" sz="3200" b="1" dirty="0" err="1"/>
              <a:t>Cost-Effectiveness</a:t>
            </a:r>
            <a:r>
              <a:rPr lang="el-GR" sz="3200" b="1" dirty="0"/>
              <a:t> </a:t>
            </a:r>
            <a:r>
              <a:rPr lang="el-GR" sz="3200" b="1" dirty="0" err="1"/>
              <a:t>Analysis</a:t>
            </a:r>
            <a:r>
              <a:rPr lang="el-GR" sz="3200" b="1" dirty="0"/>
              <a:t>):</a:t>
            </a:r>
            <a:br>
              <a:rPr lang="el-GR" sz="3200" dirty="0"/>
            </a:br>
            <a:r>
              <a:rPr lang="el-GR" sz="3200" dirty="0" err="1"/>
              <a:t>Ποσοτικοποιεί</a:t>
            </a:r>
            <a:r>
              <a:rPr lang="el-GR" sz="3200" dirty="0"/>
              <a:t> τα μη χρηματικά οφέλη με βάση την </a:t>
            </a:r>
            <a:r>
              <a:rPr lang="el-GR" sz="3200" b="1" dirty="0"/>
              <a:t>αποτελεσματικότητά τους</a:t>
            </a:r>
            <a:r>
              <a:rPr lang="el-GR" sz="3200" dirty="0"/>
              <a:t>.</a:t>
            </a:r>
          </a:p>
          <a:p>
            <a:r>
              <a:rPr lang="el-GR" sz="3200" b="1" dirty="0" err="1"/>
              <a:t>CUA</a:t>
            </a:r>
            <a:r>
              <a:rPr lang="el-GR" sz="3200" b="1" dirty="0"/>
              <a:t> – Ανάλυση Κόστους-Χρησιμότητας (</a:t>
            </a:r>
            <a:r>
              <a:rPr lang="el-GR" sz="3200" b="1" dirty="0" err="1"/>
              <a:t>Cost-Utility</a:t>
            </a:r>
            <a:r>
              <a:rPr lang="el-GR" sz="3200" b="1" dirty="0"/>
              <a:t> </a:t>
            </a:r>
            <a:r>
              <a:rPr lang="el-GR" sz="3200" b="1" dirty="0" err="1"/>
              <a:t>Analysis</a:t>
            </a:r>
            <a:r>
              <a:rPr lang="el-GR" sz="3200" b="1" dirty="0"/>
              <a:t>):</a:t>
            </a:r>
            <a:br>
              <a:rPr lang="el-GR" sz="3200" dirty="0"/>
            </a:br>
            <a:r>
              <a:rPr lang="el-GR" sz="3200" dirty="0"/>
              <a:t>Χρησιμοποιεί τη μέτρηση της </a:t>
            </a:r>
            <a:r>
              <a:rPr lang="el-GR" sz="3200" b="1" dirty="0"/>
              <a:t>χρησιμότητας</a:t>
            </a:r>
            <a:r>
              <a:rPr lang="el-GR" sz="3200" dirty="0"/>
              <a:t> εκφρασμένη σε </a:t>
            </a:r>
            <a:r>
              <a:rPr lang="el-GR" sz="3200" b="1" dirty="0"/>
              <a:t>Έτη Ζωής Προσαρμοσμένα στην Ποιότητα (Quality-</a:t>
            </a:r>
            <a:r>
              <a:rPr lang="el-GR" sz="3200" b="1" dirty="0" err="1"/>
              <a:t>Adjusted</a:t>
            </a:r>
            <a:r>
              <a:rPr lang="el-GR" sz="3200" b="1" dirty="0"/>
              <a:t> </a:t>
            </a:r>
            <a:r>
              <a:rPr lang="el-GR" sz="3200" b="1" dirty="0" err="1"/>
              <a:t>Life</a:t>
            </a:r>
            <a:r>
              <a:rPr lang="el-GR" sz="3200" b="1" dirty="0"/>
              <a:t> </a:t>
            </a:r>
            <a:r>
              <a:rPr lang="el-GR" sz="3200" b="1" dirty="0" err="1"/>
              <a:t>Years</a:t>
            </a:r>
            <a:r>
              <a:rPr lang="el-GR" sz="3200" b="1" dirty="0"/>
              <a:t> – </a:t>
            </a:r>
            <a:r>
              <a:rPr lang="el-GR" sz="3200" b="1" dirty="0" err="1"/>
              <a:t>QALY</a:t>
            </a:r>
            <a:r>
              <a:rPr lang="el-GR" sz="3200" b="1" dirty="0"/>
              <a:t>)</a:t>
            </a:r>
            <a:r>
              <a:rPr lang="el-GR" sz="3200" dirty="0"/>
              <a:t>, δηλαδή </a:t>
            </a:r>
            <a:r>
              <a:rPr lang="el-GR" sz="3200" b="1" dirty="0"/>
              <a:t>έτη ζωής με βελτιωμένη ποιότητα</a:t>
            </a:r>
            <a:r>
              <a:rPr lang="el-GR" sz="3200" dirty="0"/>
              <a:t> (χρησιμοποιείται κυρίως στον ιατρικό τομέα).</a:t>
            </a:r>
          </a:p>
          <a:p>
            <a:r>
              <a:rPr lang="el-GR" sz="3200" dirty="0"/>
              <a:t>Ωστόσο, και οι </a:t>
            </a:r>
            <a:r>
              <a:rPr lang="el-GR" sz="3200" b="1" dirty="0"/>
              <a:t>τρεις μέθοδοι</a:t>
            </a:r>
            <a:r>
              <a:rPr lang="el-GR" sz="3200" dirty="0"/>
              <a:t> βασίζονται στη </a:t>
            </a:r>
            <a:r>
              <a:rPr lang="el-GR" sz="3200" b="1" dirty="0"/>
              <a:t>δυναμική του κόστους</a:t>
            </a:r>
            <a:r>
              <a:rPr lang="el-GR" sz="3200" dirty="0"/>
              <a:t> και </a:t>
            </a:r>
            <a:r>
              <a:rPr lang="el-GR" sz="3200" b="1" dirty="0"/>
              <a:t>δεν είναι ιδιαίτερα κατάλληλες</a:t>
            </a:r>
            <a:r>
              <a:rPr lang="el-GR" sz="3200" dirty="0"/>
              <a:t> για την </a:t>
            </a:r>
            <a:r>
              <a:rPr lang="el-GR" sz="3200" b="1" dirty="0"/>
              <a:t>αξιολόγηση πρακτικών που παράγουν υψηλά κοινωνικά οφέλη</a:t>
            </a:r>
            <a:r>
              <a:rPr lang="el-GR" sz="3200" dirty="0"/>
              <a:t>, τα οποία είναι </a:t>
            </a:r>
            <a:r>
              <a:rPr lang="el-GR" sz="3200" b="1" dirty="0"/>
              <a:t>δύσκολο να μετρηθούν ποσοτικά</a:t>
            </a:r>
            <a:r>
              <a:rPr lang="el-GR" sz="3200" dirty="0"/>
              <a:t>.</a:t>
            </a:r>
          </a:p>
          <a:p>
            <a:pPr marL="457200" indent="-3430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endParaRPr lang="en-GB" sz="3000" b="0" strike="noStrike" spc="-1" noProof="0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0"/>
    </mc:Choice>
    <mc:Fallback xmlns="">
      <p:transition spd="slow" advTm="30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2831040" y="116632"/>
            <a:ext cx="8521560" cy="1152128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>
              <a:lnSpc>
                <a:spcPct val="90000"/>
              </a:lnSpc>
              <a:buNone/>
              <a:tabLst>
                <a:tab pos="0" algn="l"/>
              </a:tabLst>
            </a:pPr>
            <a:r>
              <a:rPr lang="el-GR" sz="4400" dirty="0"/>
              <a:t>Ανάλυση </a:t>
            </a:r>
            <a:r>
              <a:rPr lang="en-US" sz="4400" dirty="0"/>
              <a:t>SWOT</a:t>
            </a:r>
            <a:endParaRPr lang="en-GB" sz="4400" b="0" strike="noStrike" spc="-1" noProof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/>
          </p:nvPr>
        </p:nvSpPr>
        <p:spPr>
          <a:xfrm>
            <a:off x="767408" y="1455384"/>
            <a:ext cx="11089232" cy="4565904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r>
              <a:rPr lang="el-GR" dirty="0"/>
              <a:t>Η ανάλυση </a:t>
            </a:r>
            <a:r>
              <a:rPr lang="el-GR" dirty="0" err="1"/>
              <a:t>SWOT</a:t>
            </a:r>
            <a:r>
              <a:rPr lang="el-GR" dirty="0"/>
              <a:t> </a:t>
            </a:r>
            <a:r>
              <a:rPr lang="el-GR" b="1" dirty="0"/>
              <a:t>γεννήθηκε πριν από περισσότερα από 60 χρόνια.</a:t>
            </a:r>
            <a:br>
              <a:rPr lang="el-GR" dirty="0"/>
            </a:br>
            <a:r>
              <a:rPr lang="el-GR" dirty="0"/>
              <a:t>Αρχικά </a:t>
            </a:r>
            <a:r>
              <a:rPr lang="el-GR" b="1" dirty="0"/>
              <a:t>εφαρμόστηκε σε επιχειρηματικά περιβάλλοντα</a:t>
            </a:r>
            <a:r>
              <a:rPr lang="el-GR" dirty="0"/>
              <a:t> με </a:t>
            </a:r>
            <a:r>
              <a:rPr lang="el-GR" b="1" dirty="0"/>
              <a:t>υψηλά επίπεδα αβεβαιότητας και ανταγωνισμού.</a:t>
            </a:r>
            <a:br>
              <a:rPr lang="el-GR" dirty="0"/>
            </a:br>
            <a:r>
              <a:rPr lang="el-GR" dirty="0"/>
              <a:t>Αργότερα, </a:t>
            </a:r>
            <a:r>
              <a:rPr lang="el-GR" b="1" dirty="0"/>
              <a:t>χρησιμοποιήθηκε για την αξιολόγηση περιφερειακών προγραμμάτων</a:t>
            </a:r>
            <a:r>
              <a:rPr lang="el-GR" dirty="0"/>
              <a:t> και </a:t>
            </a:r>
            <a:r>
              <a:rPr lang="el-GR" b="1" dirty="0"/>
              <a:t>αποφάσεων δημόσιων παρεμβάσεων.</a:t>
            </a:r>
            <a:endParaRPr lang="el-GR" dirty="0"/>
          </a:p>
          <a:p>
            <a:r>
              <a:rPr lang="el-GR" dirty="0"/>
              <a:t>Η ανάλυση </a:t>
            </a:r>
            <a:r>
              <a:rPr lang="el-GR" b="1" dirty="0"/>
              <a:t>εντοπίζει το αναπτυξιακό δυναμικό</a:t>
            </a:r>
            <a:r>
              <a:rPr lang="el-GR" dirty="0"/>
              <a:t> ενός τομέα ή μιας συγκεκριμένης περιοχής ενδιαφέροντος, </a:t>
            </a:r>
            <a:r>
              <a:rPr lang="el-GR" b="1" dirty="0"/>
              <a:t>αναδεικνύοντας τα δυνατά σημεία</a:t>
            </a:r>
            <a:r>
              <a:rPr lang="el-GR" dirty="0"/>
              <a:t> και </a:t>
            </a:r>
            <a:r>
              <a:rPr lang="el-GR" b="1" dirty="0"/>
              <a:t>αντιμετωπίζοντας τις αδυναμίες</a:t>
            </a:r>
            <a:r>
              <a:rPr lang="el-GR" dirty="0"/>
              <a:t>, μέσα σε ένα </a:t>
            </a:r>
            <a:r>
              <a:rPr lang="el-GR" b="1" dirty="0"/>
              <a:t>πλαίσιο ευκαιριών και απειλών</a:t>
            </a:r>
            <a:r>
              <a:rPr lang="el-GR" dirty="0"/>
              <a:t> που προκύπτουν από το εξωτερικό περιβάλλον.</a:t>
            </a:r>
          </a:p>
          <a:p>
            <a:r>
              <a:rPr lang="el-GR" dirty="0"/>
              <a:t>Η ανάλυση μπορεί να πραγματοποιηθεί:</a:t>
            </a:r>
          </a:p>
          <a:p>
            <a:r>
              <a:rPr lang="el-GR" b="1" dirty="0"/>
              <a:t>Ατομικά</a:t>
            </a:r>
            <a:r>
              <a:rPr lang="el-GR" dirty="0"/>
              <a:t>, από τον ερευνητή, ο οποίος εξετάζει χωριστά τις τέσσερις μεταβλητές (</a:t>
            </a:r>
            <a:r>
              <a:rPr lang="el-GR" b="1" dirty="0"/>
              <a:t>δυνατά σημεία, αδυναμίες, ευκαιρίες, απειλές και κινδύνους</a:t>
            </a:r>
            <a:r>
              <a:rPr lang="el-GR" dirty="0"/>
              <a:t>), ή</a:t>
            </a:r>
          </a:p>
          <a:p>
            <a:r>
              <a:rPr lang="el-GR" b="1" dirty="0"/>
              <a:t>Μέσω συμμετοχικής προσέγγισης</a:t>
            </a:r>
            <a:r>
              <a:rPr lang="el-GR" dirty="0"/>
              <a:t>, με τη </a:t>
            </a:r>
            <a:r>
              <a:rPr lang="el-GR" b="1" dirty="0"/>
              <a:t>συμμετοχή των ενδιαφερομένων φορέων (</a:t>
            </a:r>
            <a:r>
              <a:rPr lang="el-GR" b="1" dirty="0" err="1"/>
              <a:t>stakeholders</a:t>
            </a:r>
            <a:r>
              <a:rPr lang="el-GR" b="1" dirty="0"/>
              <a:t>).</a:t>
            </a:r>
            <a:endParaRPr lang="el-GR" dirty="0"/>
          </a:p>
          <a:p>
            <a:r>
              <a:rPr lang="el-GR" dirty="0"/>
              <a:t>Μπορεί να υλοποιηθεί σε διάφορες φάσεις:</a:t>
            </a:r>
          </a:p>
          <a:p>
            <a:r>
              <a:rPr lang="el-GR" b="1" dirty="0" err="1"/>
              <a:t>Ex</a:t>
            </a:r>
            <a:r>
              <a:rPr lang="el-GR" b="1" dirty="0"/>
              <a:t> </a:t>
            </a:r>
            <a:r>
              <a:rPr lang="el-GR" b="1" dirty="0" err="1"/>
              <a:t>ante</a:t>
            </a:r>
            <a:r>
              <a:rPr lang="el-GR" dirty="0"/>
              <a:t> – κατά τη φάση πρόβλεψης,</a:t>
            </a:r>
          </a:p>
          <a:p>
            <a:r>
              <a:rPr lang="el-GR" b="1" dirty="0"/>
              <a:t>Εν εξελίξει (</a:t>
            </a:r>
            <a:r>
              <a:rPr lang="el-GR" b="1" dirty="0" err="1"/>
              <a:t>ongoing</a:t>
            </a:r>
            <a:r>
              <a:rPr lang="el-GR" b="1" dirty="0"/>
              <a:t>)</a:t>
            </a:r>
            <a:r>
              <a:rPr lang="el-GR" dirty="0"/>
              <a:t> – για την αντιμετώπιση συγκεκριμένων κρίσιμων ζητημάτων,</a:t>
            </a:r>
          </a:p>
          <a:p>
            <a:r>
              <a:rPr lang="el-GR" b="1" dirty="0" err="1"/>
              <a:t>Ex</a:t>
            </a:r>
            <a:r>
              <a:rPr lang="el-GR" b="1" dirty="0"/>
              <a:t> post</a:t>
            </a:r>
            <a:r>
              <a:rPr lang="el-GR" dirty="0"/>
              <a:t> – για την αξιολόγηση και ερμηνεία των τελικών αποτελεσμάτων.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0"/>
    </mc:Choice>
    <mc:Fallback xmlns="">
      <p:transition spd="slow" advTm="30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5663952" y="-171400"/>
            <a:ext cx="5688648" cy="864096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>
              <a:lnSpc>
                <a:spcPct val="90000"/>
              </a:lnSpc>
              <a:buNone/>
              <a:tabLst>
                <a:tab pos="0" algn="l"/>
              </a:tabLst>
            </a:pPr>
            <a:r>
              <a:rPr lang="el-GR" sz="4400" b="1" strike="noStrike" spc="-1" noProof="0" dirty="0">
                <a:solidFill>
                  <a:schemeClr val="dk1"/>
                </a:solidFill>
                <a:latin typeface="Calibri"/>
                <a:ea typeface="Calibri"/>
              </a:rPr>
              <a:t>Ανάλυση </a:t>
            </a:r>
            <a:r>
              <a:rPr lang="en-US" sz="4400" b="1" strike="noStrike" spc="-1" noProof="0" dirty="0">
                <a:solidFill>
                  <a:schemeClr val="dk1"/>
                </a:solidFill>
                <a:latin typeface="Calibri"/>
                <a:ea typeface="Calibri"/>
              </a:rPr>
              <a:t>SWOT</a:t>
            </a:r>
            <a:endParaRPr lang="en-GB" sz="4400" b="0" strike="noStrike" spc="-1" noProof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623392" y="836712"/>
            <a:ext cx="10729208" cy="6264696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73888" lnSpcReduction="20000"/>
          </a:bodyPr>
          <a:lstStyle/>
          <a:p>
            <a:r>
              <a:rPr lang="el-GR" sz="3000" b="1" dirty="0"/>
              <a:t>Και σε αυτή την περίπτωση, η διαδικασία περιλαμβάνει 6 φάσεις:</a:t>
            </a:r>
          </a:p>
          <a:p>
            <a:endParaRPr lang="en-US" sz="3000" b="1" dirty="0"/>
          </a:p>
          <a:p>
            <a:r>
              <a:rPr lang="el-GR" sz="3000" b="1" dirty="0"/>
              <a:t>Ανάλυση του τοπικού πλαισίου:</a:t>
            </a:r>
            <a:r>
              <a:rPr lang="el-GR" sz="3000" dirty="0"/>
              <a:t> αναγνώριση των τάσεων και των προκλήσεων.</a:t>
            </a:r>
          </a:p>
          <a:p>
            <a:endParaRPr lang="en-US" sz="3000" b="1" dirty="0"/>
          </a:p>
          <a:p>
            <a:r>
              <a:rPr lang="el-GR" sz="3000" b="1" dirty="0"/>
              <a:t>Σχεδιασμός δράσεων:</a:t>
            </a:r>
            <a:r>
              <a:rPr lang="el-GR" sz="3000" dirty="0"/>
              <a:t> καθορισμός ενεργειών που πρέπει να υλοποιηθούν για την αντιμετώπιση των εντοπισμένων προβλημάτων.</a:t>
            </a:r>
          </a:p>
          <a:p>
            <a:endParaRPr lang="en-US" sz="3000" b="1" dirty="0"/>
          </a:p>
          <a:p>
            <a:r>
              <a:rPr lang="el-GR" sz="3000" b="1" dirty="0"/>
              <a:t>Ανάλυση εξωτερικού περιβάλλοντος:</a:t>
            </a:r>
            <a:r>
              <a:rPr lang="el-GR" sz="3000" dirty="0"/>
              <a:t> αναγνώριση των </a:t>
            </a:r>
            <a:r>
              <a:rPr lang="el-GR" sz="3000" b="1" dirty="0"/>
              <a:t>απειλών</a:t>
            </a:r>
            <a:r>
              <a:rPr lang="el-GR" sz="3000" dirty="0"/>
              <a:t> και </a:t>
            </a:r>
            <a:r>
              <a:rPr lang="el-GR" sz="3000" b="1" dirty="0"/>
              <a:t>ευκαιριών</a:t>
            </a:r>
            <a:r>
              <a:rPr lang="el-GR" sz="3000" dirty="0"/>
              <a:t> στον τομέα όπου δραστηριοποιείται ο οργανισμός.</a:t>
            </a:r>
          </a:p>
          <a:p>
            <a:endParaRPr lang="en-US" sz="3000" b="1" dirty="0"/>
          </a:p>
          <a:p>
            <a:r>
              <a:rPr lang="el-GR" sz="3000" b="1" dirty="0"/>
              <a:t>Ανάλυση εσωτερικού περιβάλλοντος:</a:t>
            </a:r>
            <a:r>
              <a:rPr lang="el-GR" sz="3000" dirty="0"/>
              <a:t> αναγνώριση των </a:t>
            </a:r>
            <a:r>
              <a:rPr lang="el-GR" sz="3000" b="1" dirty="0"/>
              <a:t>δυνατών σημείων</a:t>
            </a:r>
            <a:r>
              <a:rPr lang="el-GR" sz="3000" dirty="0"/>
              <a:t> και των </a:t>
            </a:r>
            <a:r>
              <a:rPr lang="el-GR" sz="3000" b="1" dirty="0"/>
              <a:t>αδυναμιών</a:t>
            </a:r>
            <a:r>
              <a:rPr lang="el-GR" sz="3000" dirty="0"/>
              <a:t> του οργανισμού στην προσπάθεια υπέρβασης των εμποδίων.</a:t>
            </a:r>
          </a:p>
          <a:p>
            <a:endParaRPr lang="en-US" sz="3000" b="1" dirty="0"/>
          </a:p>
          <a:p>
            <a:r>
              <a:rPr lang="el-GR" sz="3000" b="1" dirty="0"/>
              <a:t>Δημιουργία του πίνακα </a:t>
            </a:r>
            <a:r>
              <a:rPr lang="el-GR" sz="3000" b="1" dirty="0" err="1"/>
              <a:t>SWOT</a:t>
            </a:r>
            <a:r>
              <a:rPr lang="el-GR" sz="3000" dirty="0"/>
              <a:t> (βλ. εικόνα 1).</a:t>
            </a:r>
          </a:p>
          <a:p>
            <a:r>
              <a:rPr lang="el-GR" sz="3000" b="1" dirty="0"/>
              <a:t>Καθορισμός ενεργειών</a:t>
            </a:r>
            <a:r>
              <a:rPr lang="el-GR" sz="3000" dirty="0"/>
              <a:t> που, με βάση τα δυνατά σημεία και τις ευκαιρίες, μπορούν να </a:t>
            </a:r>
            <a:r>
              <a:rPr lang="el-GR" sz="3000" b="1" dirty="0"/>
              <a:t>μειώσουν τις αδυναμίες και τις απειλές.</a:t>
            </a:r>
            <a:endParaRPr lang="el-GR" sz="3000" dirty="0"/>
          </a:p>
          <a:p>
            <a:r>
              <a:rPr lang="el-GR" sz="3000" dirty="0"/>
              <a:t>🔸 </a:t>
            </a:r>
            <a:r>
              <a:rPr lang="el-GR" sz="3000" b="1" dirty="0"/>
              <a:t>Κύριο σημείο κριτικής:</a:t>
            </a:r>
            <a:br>
              <a:rPr lang="el-GR" sz="3000" dirty="0"/>
            </a:br>
            <a:r>
              <a:rPr lang="el-GR" sz="3000" dirty="0"/>
              <a:t>Η κύρια αδυναμία της μεθόδου έγκειται στις </a:t>
            </a:r>
            <a:r>
              <a:rPr lang="el-GR" sz="3000" b="1" dirty="0"/>
              <a:t>παραμορφώσεις</a:t>
            </a:r>
            <a:r>
              <a:rPr lang="el-GR" sz="3000" dirty="0"/>
              <a:t> που μπορεί να προκύψουν, ιδιαίτερα στην </a:t>
            </a:r>
            <a:r>
              <a:rPr lang="el-GR" sz="3000" b="1" dirty="0"/>
              <a:t>περιγραφή σύνθετων πραγματικοτήτων</a:t>
            </a:r>
            <a:r>
              <a:rPr lang="el-GR" sz="3000" dirty="0"/>
              <a:t> — όπως αυτή της κοινωνικής γεωργίας — λόγω της </a:t>
            </a:r>
            <a:r>
              <a:rPr lang="el-GR" sz="3000" b="1" dirty="0"/>
              <a:t>υποκειμενικότητας του αναλυτή.</a:t>
            </a:r>
            <a:endParaRPr lang="el-GR" sz="3000" dirty="0"/>
          </a:p>
          <a:p>
            <a:pPr marL="11412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tabLst>
                <a:tab pos="0" algn="l"/>
              </a:tabLst>
            </a:pPr>
            <a:endParaRPr lang="en-GB" sz="3500" spc="-1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0"/>
    </mc:Choice>
    <mc:Fallback xmlns="">
      <p:transition spd="slow" advTm="30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2831040" y="365040"/>
            <a:ext cx="8521560" cy="1324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>
              <a:lnSpc>
                <a:spcPct val="90000"/>
              </a:lnSpc>
              <a:buNone/>
              <a:tabLst>
                <a:tab pos="0" algn="l"/>
              </a:tabLst>
            </a:pPr>
            <a:r>
              <a:rPr lang="el-GR" sz="4400" b="1" strike="noStrike" spc="-1" noProof="0" dirty="0">
                <a:solidFill>
                  <a:schemeClr val="dk1"/>
                </a:solidFill>
                <a:latin typeface="Calibri"/>
                <a:ea typeface="Calibri"/>
              </a:rPr>
              <a:t>Ανάλυση </a:t>
            </a:r>
            <a:r>
              <a:rPr lang="en-US" sz="4400" b="1" strike="noStrike" spc="-1" noProof="0" dirty="0">
                <a:solidFill>
                  <a:schemeClr val="dk1"/>
                </a:solidFill>
                <a:latin typeface="Calibri"/>
                <a:ea typeface="Calibri"/>
              </a:rPr>
              <a:t>SWOT</a:t>
            </a:r>
            <a:endParaRPr lang="en-GB" sz="4400" b="0" strike="noStrike" spc="-1" noProof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/>
          </p:nvPr>
        </p:nvSpPr>
        <p:spPr>
          <a:xfrm>
            <a:off x="838440" y="1409400"/>
            <a:ext cx="10514160" cy="4349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457200"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GB" sz="3000" b="0" strike="noStrike" spc="-1" noProof="0" dirty="0">
              <a:solidFill>
                <a:srgbClr val="000000"/>
              </a:solidFill>
              <a:latin typeface="Arial"/>
            </a:endParaRPr>
          </a:p>
          <a:p>
            <a:pPr marL="457200" indent="-3430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l-GR" sz="3200" dirty="0"/>
              <a:t>Πίνακας </a:t>
            </a:r>
            <a:r>
              <a:rPr lang="en-US" sz="3200" dirty="0"/>
              <a:t>SWOT</a:t>
            </a:r>
            <a:endParaRPr lang="en-GB" sz="3000" b="0" strike="noStrike" spc="-1" noProof="0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5C5BEC28-E6F3-B49D-20C1-42A7DF6E0C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5800" y="1481688"/>
            <a:ext cx="6068272" cy="45535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0"/>
    </mc:Choice>
    <mc:Fallback xmlns="">
      <p:transition spd="slow" advTm="30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1524720" y="1916832"/>
            <a:ext cx="9142560" cy="2386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 fontScale="90000"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el-GR" sz="4400" dirty="0"/>
              <a:t>Αξιολόγηση Κοινωνικού Αντίκτυπου – Θεωρία της Αλλαγής – Κοινωνική Απόδοση της Επένδυσης – Μήτρα Πολιτικής Οικονομίας</a:t>
            </a:r>
            <a:endParaRPr lang="en-GB" sz="4400" b="0" strike="noStrike" spc="-1" noProof="0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000"/>
    </mc:Choice>
    <mc:Fallback xmlns="">
      <p:transition spd="slow" advTm="21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2880000" y="-891480"/>
            <a:ext cx="9267480" cy="2331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>
              <a:lnSpc>
                <a:spcPct val="90000"/>
              </a:lnSpc>
              <a:buNone/>
              <a:tabLst>
                <a:tab pos="0" algn="l"/>
              </a:tabLst>
            </a:pPr>
            <a:r>
              <a:rPr lang="el-GR" sz="4400" dirty="0"/>
              <a:t>Αξιολόγηση Κοινωνικού Αντίκτυπου</a:t>
            </a:r>
            <a:endParaRPr lang="en-GB" sz="4400" b="0" strike="noStrike" spc="-1" noProof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Segnaposto contenuto 2"/>
          <p:cNvSpPr/>
          <p:nvPr/>
        </p:nvSpPr>
        <p:spPr>
          <a:xfrm>
            <a:off x="213960" y="836712"/>
            <a:ext cx="11764080" cy="602128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11412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tabLst>
                <a:tab pos="0" algn="l"/>
              </a:tabLst>
            </a:pPr>
            <a:endParaRPr lang="en-US" sz="1600" spc="-1" dirty="0">
              <a:solidFill>
                <a:srgbClr val="01025C"/>
              </a:solidFill>
              <a:latin typeface="Calibri"/>
              <a:ea typeface="Calibri"/>
            </a:endParaRPr>
          </a:p>
          <a:p>
            <a:r>
              <a:rPr lang="el-GR" sz="1400" dirty="0"/>
              <a:t>Πρόκειται για μια </a:t>
            </a:r>
            <a:r>
              <a:rPr lang="el-GR" sz="1400" b="1" dirty="0"/>
              <a:t>μέθοδο που αναπτύχθηκε από μια ομάδα κοινωνικών επιστημόνων</a:t>
            </a:r>
            <a:r>
              <a:rPr lang="el-GR" sz="1400" dirty="0"/>
              <a:t>, οι οποίοι ίδρυσαν την </a:t>
            </a:r>
            <a:r>
              <a:rPr lang="el-GR" sz="1400" b="1" dirty="0" err="1"/>
              <a:t>Διαοργανωτική</a:t>
            </a:r>
            <a:r>
              <a:rPr lang="el-GR" sz="1400" b="1" dirty="0"/>
              <a:t> Επιτροπή για τις Κατευθυντήριες Γραμμές και Αρχές της Αξιολόγησης Κοινωνικού Αντίκτυπου (</a:t>
            </a:r>
            <a:r>
              <a:rPr lang="el-GR" sz="1400" b="1" dirty="0" err="1"/>
              <a:t>Interorganizational</a:t>
            </a:r>
            <a:r>
              <a:rPr lang="el-GR" sz="1400" b="1" dirty="0"/>
              <a:t> Committee on </a:t>
            </a:r>
            <a:r>
              <a:rPr lang="el-GR" sz="1400" b="1" dirty="0" err="1"/>
              <a:t>Guidelines</a:t>
            </a:r>
            <a:r>
              <a:rPr lang="el-GR" sz="1400" b="1" dirty="0"/>
              <a:t> and </a:t>
            </a:r>
            <a:r>
              <a:rPr lang="el-GR" sz="1400" b="1" dirty="0" err="1"/>
              <a:t>Principles</a:t>
            </a:r>
            <a:r>
              <a:rPr lang="el-GR" sz="1400" b="1" dirty="0"/>
              <a:t> for Social </a:t>
            </a:r>
            <a:r>
              <a:rPr lang="el-GR" sz="1400" b="1" dirty="0" err="1"/>
              <a:t>Impact</a:t>
            </a:r>
            <a:r>
              <a:rPr lang="el-GR" sz="1400" b="1" dirty="0"/>
              <a:t> </a:t>
            </a:r>
            <a:r>
              <a:rPr lang="el-GR" sz="1400" b="1" dirty="0" err="1"/>
              <a:t>Assessment</a:t>
            </a:r>
            <a:r>
              <a:rPr lang="el-GR" sz="1400" b="1" dirty="0"/>
              <a:t> – </a:t>
            </a:r>
            <a:r>
              <a:rPr lang="el-GR" sz="1400" b="1" dirty="0" err="1"/>
              <a:t>SIA</a:t>
            </a:r>
            <a:r>
              <a:rPr lang="el-GR" sz="1400" b="1" dirty="0"/>
              <a:t>).</a:t>
            </a:r>
            <a:endParaRPr lang="el-GR" sz="1400" dirty="0"/>
          </a:p>
          <a:p>
            <a:r>
              <a:rPr lang="el-GR" sz="1400" dirty="0"/>
              <a:t>Η ανάλυση πραγματοποιείται συνήθως </a:t>
            </a:r>
            <a:r>
              <a:rPr lang="el-GR" sz="1400" b="1" dirty="0"/>
              <a:t>εκ των προτέρων (</a:t>
            </a:r>
            <a:r>
              <a:rPr lang="el-GR" sz="1400" b="1" dirty="0" err="1"/>
              <a:t>ex</a:t>
            </a:r>
            <a:r>
              <a:rPr lang="el-GR" sz="1400" b="1" dirty="0"/>
              <a:t> </a:t>
            </a:r>
            <a:r>
              <a:rPr lang="el-GR" sz="1400" b="1" dirty="0" err="1"/>
              <a:t>ante</a:t>
            </a:r>
            <a:r>
              <a:rPr lang="el-GR" sz="1400" b="1" dirty="0"/>
              <a:t>)</a:t>
            </a:r>
            <a:r>
              <a:rPr lang="el-GR" sz="1400" dirty="0"/>
              <a:t> για να αξιολογηθούν οι </a:t>
            </a:r>
            <a:r>
              <a:rPr lang="el-GR" sz="1400" b="1" dirty="0"/>
              <a:t>κοινωνικές συνέπειες πολιτικών ή έργων.</a:t>
            </a:r>
            <a:endParaRPr lang="el-GR" sz="1400" dirty="0"/>
          </a:p>
          <a:p>
            <a:r>
              <a:rPr lang="el-GR" sz="1400" dirty="0"/>
              <a:t>Περιλαμβάνει </a:t>
            </a:r>
            <a:r>
              <a:rPr lang="el-GR" sz="1400" b="1" dirty="0"/>
              <a:t>10 φάσεις:</a:t>
            </a:r>
            <a:endParaRPr lang="el-GR" sz="1400" dirty="0"/>
          </a:p>
          <a:p>
            <a:r>
              <a:rPr lang="el-GR" sz="1400" b="1" dirty="0"/>
              <a:t>Δημόσια συμμετοχή:</a:t>
            </a:r>
            <a:br>
              <a:rPr lang="el-GR" sz="1400" dirty="0"/>
            </a:br>
            <a:r>
              <a:rPr lang="el-GR" sz="1400" dirty="0"/>
              <a:t>Αναπτύσσεται ένα </a:t>
            </a:r>
            <a:r>
              <a:rPr lang="el-GR" sz="1400" b="1" dirty="0"/>
              <a:t>πρόγραμμα δημόσιας συμμετοχής</a:t>
            </a:r>
            <a:r>
              <a:rPr lang="el-GR" sz="1400" dirty="0"/>
              <a:t> που θα διαρκέσει καθ’ όλη τη διαδικασία αξιολόγησης.</a:t>
            </a:r>
            <a:br>
              <a:rPr lang="el-GR" sz="1400" dirty="0"/>
            </a:br>
            <a:r>
              <a:rPr lang="el-GR" sz="1400" dirty="0"/>
              <a:t>Υιοθετούνται </a:t>
            </a:r>
            <a:r>
              <a:rPr lang="el-GR" sz="1400" b="1" dirty="0"/>
              <a:t>στρατηγικές εμπλοκής ενδιαφερομένων (</a:t>
            </a:r>
            <a:r>
              <a:rPr lang="el-GR" sz="1400" b="1" dirty="0" err="1"/>
              <a:t>stakeholder</a:t>
            </a:r>
            <a:r>
              <a:rPr lang="el-GR" sz="1400" b="1" dirty="0"/>
              <a:t> </a:t>
            </a:r>
            <a:r>
              <a:rPr lang="el-GR" sz="1400" b="1" dirty="0" err="1"/>
              <a:t>engagement</a:t>
            </a:r>
            <a:r>
              <a:rPr lang="el-GR" sz="1400" b="1" dirty="0"/>
              <a:t>)</a:t>
            </a:r>
            <a:r>
              <a:rPr lang="el-GR" sz="1400" dirty="0"/>
              <a:t>, όπως </a:t>
            </a:r>
            <a:r>
              <a:rPr lang="el-GR" sz="1400" b="1" dirty="0"/>
              <a:t>συνεντεύξεις, ομάδες εστίασης (</a:t>
            </a:r>
            <a:r>
              <a:rPr lang="el-GR" sz="1400" b="1" dirty="0" err="1"/>
              <a:t>focus</a:t>
            </a:r>
            <a:r>
              <a:rPr lang="el-GR" sz="1400" b="1" dirty="0"/>
              <a:t> </a:t>
            </a:r>
            <a:r>
              <a:rPr lang="el-GR" sz="1400" b="1" dirty="0" err="1"/>
              <a:t>groups</a:t>
            </a:r>
            <a:r>
              <a:rPr lang="el-GR" sz="1400" b="1" dirty="0"/>
              <a:t>)</a:t>
            </a:r>
            <a:r>
              <a:rPr lang="el-GR" sz="1400" dirty="0"/>
              <a:t> και </a:t>
            </a:r>
            <a:r>
              <a:rPr lang="el-GR" sz="1400" b="1" dirty="0"/>
              <a:t>ερωτηματολόγια</a:t>
            </a:r>
            <a:r>
              <a:rPr lang="el-GR" sz="1400" dirty="0"/>
              <a:t>, ώστε να συμμετέχουν όλοι οι πιθανοί ενδιαφερόμενοι στη διαδικασία λήψης αποφάσεων.</a:t>
            </a:r>
          </a:p>
          <a:p>
            <a:r>
              <a:rPr lang="el-GR" sz="1400" b="1" dirty="0"/>
              <a:t>Αναγνώριση εναλλακτικών επιλογών:</a:t>
            </a:r>
            <a:br>
              <a:rPr lang="el-GR" sz="1400" dirty="0"/>
            </a:br>
            <a:r>
              <a:rPr lang="el-GR" sz="1400" dirty="0"/>
              <a:t>Περιγράφεται η προτεινόμενη δράση ή αλλαγή πολιτικής και οι εναλλακτικές της.</a:t>
            </a:r>
            <a:br>
              <a:rPr lang="el-GR" sz="1400" dirty="0"/>
            </a:br>
            <a:r>
              <a:rPr lang="el-GR" sz="1400" dirty="0"/>
              <a:t>Ξεκινώντας από μια επαρκώς λεπτομερή περιγραφή, </a:t>
            </a:r>
            <a:r>
              <a:rPr lang="el-GR" sz="1400" b="1" dirty="0"/>
              <a:t>εντοπίζονται οι μεταβλητές που απαιτούνται για την αξιολόγηση του κοινωνικού αντίκτυπου.</a:t>
            </a:r>
            <a:endParaRPr lang="el-GR" sz="1400" dirty="0"/>
          </a:p>
          <a:p>
            <a:r>
              <a:rPr lang="el-GR" sz="1400" b="1" dirty="0"/>
              <a:t>Βασικές συνθήκες:</a:t>
            </a:r>
            <a:br>
              <a:rPr lang="el-GR" sz="1400" dirty="0"/>
            </a:br>
            <a:r>
              <a:rPr lang="el-GR" sz="1400" dirty="0"/>
              <a:t>Πραγματοποιείται </a:t>
            </a:r>
            <a:r>
              <a:rPr lang="el-GR" sz="1400" b="1" dirty="0"/>
              <a:t>ανάλυση του πλαισίου</a:t>
            </a:r>
            <a:r>
              <a:rPr lang="el-GR" sz="1400" dirty="0"/>
              <a:t> (γεωγραφική περιοχή, χαρακτηριστικά του πληθυσμού, σχέσεις μεταξύ αυτών και των ενδιαφερόμενων φορέων).</a:t>
            </a:r>
            <a:br>
              <a:rPr lang="el-GR" sz="1400" dirty="0"/>
            </a:br>
            <a:r>
              <a:rPr lang="el-GR" sz="1400" dirty="0"/>
              <a:t>Ελέγχονται οι </a:t>
            </a:r>
            <a:r>
              <a:rPr lang="el-GR" sz="1400" b="1" dirty="0"/>
              <a:t>υφιστάμενες και παρελθούσες συνθήκες</a:t>
            </a:r>
            <a:r>
              <a:rPr lang="el-GR" sz="1400" dirty="0"/>
              <a:t> που σχετίζονται με το </a:t>
            </a:r>
            <a:r>
              <a:rPr lang="el-GR" sz="1400" b="1" dirty="0"/>
              <a:t>ανθρώπινο περιβάλλον</a:t>
            </a:r>
            <a:r>
              <a:rPr lang="el-GR" sz="1400" dirty="0"/>
              <a:t> στο οποίο θα υλοποιηθεί το έργο.</a:t>
            </a:r>
          </a:p>
          <a:p>
            <a:r>
              <a:rPr lang="el-GR" sz="1400" b="1" dirty="0"/>
              <a:t>Καθορισμός του πεδίου (</a:t>
            </a:r>
            <a:r>
              <a:rPr lang="el-GR" sz="1400" b="1" dirty="0" err="1"/>
              <a:t>Scoping</a:t>
            </a:r>
            <a:r>
              <a:rPr lang="el-GR" sz="1400" b="1" dirty="0"/>
              <a:t>):</a:t>
            </a:r>
            <a:br>
              <a:rPr lang="el-GR" sz="1400" dirty="0"/>
            </a:br>
            <a:r>
              <a:rPr lang="el-GR" sz="1400" dirty="0"/>
              <a:t>Γίνεται </a:t>
            </a:r>
            <a:r>
              <a:rPr lang="el-GR" sz="1400" b="1" dirty="0"/>
              <a:t>αναγνώριση των πιθανών κοινωνικών επιπτώσεων</a:t>
            </a:r>
            <a:r>
              <a:rPr lang="el-GR" sz="1400" dirty="0"/>
              <a:t> των προτεινόμενων δραστηριοτήτων, οι οποίες θα συζητηθούν με όλα τα δυνητικά επηρεαζόμενα άτομα.</a:t>
            </a:r>
            <a:br>
              <a:rPr lang="el-GR" sz="1400" dirty="0"/>
            </a:br>
            <a:r>
              <a:rPr lang="el-GR" sz="1400" dirty="0"/>
              <a:t>Για τον εντοπισμό αυτών των επιπτώσεων χρησιμοποιούνται </a:t>
            </a:r>
            <a:r>
              <a:rPr lang="el-GR" sz="1400" b="1" dirty="0"/>
              <a:t>συνεντεύξεις, ομάδες εστίασης, δημόσιες έρευνες και επιστημονική βιβλιογραφία</a:t>
            </a:r>
            <a:r>
              <a:rPr lang="el-GR" sz="1600" b="1" dirty="0"/>
              <a:t>.</a:t>
            </a:r>
            <a:endParaRPr lang="el-GR" sz="1600" dirty="0"/>
          </a:p>
          <a:p>
            <a:pPr marL="11412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tabLst>
                <a:tab pos="0" algn="l"/>
              </a:tabLst>
            </a:pPr>
            <a:endParaRPr lang="en-GB" sz="1800" b="0" strike="noStrike" spc="-1" noProof="0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endParaRPr lang="en-GB" sz="1800" b="0" strike="noStrike" spc="-1" noProof="0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9000"/>
    </mc:Choice>
    <mc:Fallback xmlns="">
      <p:transition spd="slow" advTm="129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2880000" y="115560"/>
            <a:ext cx="9267480" cy="1324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>
              <a:lnSpc>
                <a:spcPct val="90000"/>
              </a:lnSpc>
              <a:buNone/>
              <a:tabLst>
                <a:tab pos="0" algn="l"/>
              </a:tabLst>
            </a:pPr>
            <a:r>
              <a:rPr lang="el-GR" sz="4400" dirty="0"/>
              <a:t>Αξιολόγηση Κοινωνικού Αντίκτυπου</a:t>
            </a:r>
            <a:endParaRPr lang="en-GB" sz="4400" b="0" strike="noStrike" spc="-1" noProof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Segnaposto contenuto 1"/>
          <p:cNvSpPr/>
          <p:nvPr/>
        </p:nvSpPr>
        <p:spPr>
          <a:xfrm>
            <a:off x="360000" y="1103048"/>
            <a:ext cx="11764080" cy="470221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endParaRPr lang="en-GB" sz="2000" b="0" strike="noStrike" spc="-1" noProof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8EC1CB3-DAE8-9EF8-C05E-5D4DAF941B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3640952"/>
            <a:ext cx="11208568" cy="9510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l-GR" altLang="el-GR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l-GR" altLang="el-GR" b="1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l-GR" altLang="el-GR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l-GR" altLang="el-GR" b="1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l-GR" altLang="el-GR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l-GR" altLang="el-GR" b="1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l-GR" altLang="el-GR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l-GR" altLang="el-GR" b="1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l-GR" altLang="el-GR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l-GR" altLang="el-GR" b="1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l-GR" altLang="el-GR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l-GR" altLang="el-GR" b="1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l-GR" altLang="el-GR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l-GR" altLang="el-GR" b="1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l-GR" altLang="el-GR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l-GR" altLang="el-GR" b="1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l-GR" altLang="el-GR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l-GR" altLang="el-GR" b="1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Πρόβλεψη εκτιμώμενων αποτελεσμάτων και διερεύνηση πιθανών επιπτώσεων:</a:t>
            </a:r>
            <a:b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Οι πιθανές επιπτώσεις εντοπίζονται μέσα από </a:t>
            </a:r>
            <a:r>
              <a:rPr kumimoji="0" lang="el-GR" altLang="el-GR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πέντε πηγές πληροφοριών:</a:t>
            </a:r>
            <a:endParaRPr kumimoji="0" lang="el-GR" altLang="el-GR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δεδομένα που παρέχονται από τους φορείς του έργου,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προηγούμενες παρόμοιες εμπειρίες,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απογραφές και στατιστικά πληθυσμού,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έγγραφα και βιβλιογραφικές πηγές,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καθώς και </a:t>
            </a:r>
            <a:r>
              <a:rPr kumimoji="0" lang="el-GR" altLang="el-GR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έρευνα πεδίου</a:t>
            </a:r>
            <a: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l-GR" altLang="el-GR" sz="12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l-GR" altLang="el-GR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Πρόβλεψη αντιδράσεων στις επιπτώσεις:</a:t>
            </a:r>
            <a:b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Γίνεται προσπάθεια να εκτιμηθεί </a:t>
            </a:r>
            <a:r>
              <a:rPr kumimoji="0" lang="el-GR" altLang="el-GR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πώς θα αντιδράσουν οι ενδιαφερόμενοι φορείς (</a:t>
            </a:r>
            <a:r>
              <a:rPr kumimoji="0" lang="el-GR" altLang="el-GR" sz="1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stakeholders</a:t>
            </a:r>
            <a:r>
              <a:rPr kumimoji="0" lang="el-GR" altLang="el-GR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</a:t>
            </a:r>
            <a: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στις επιπτώσεις, με βάση </a:t>
            </a:r>
            <a:r>
              <a:rPr kumimoji="0" lang="el-GR" altLang="el-GR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παρόμοιες περιπτώσεις</a:t>
            </a:r>
            <a: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και </a:t>
            </a:r>
            <a:r>
              <a:rPr kumimoji="0" lang="el-GR" altLang="el-GR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συνεντεύξεις με τα άτομα που επηρεάζονται</a:t>
            </a:r>
            <a: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σχετικά με το πώς αναμένουν να ενεργήσουν.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Έμμεσες και αθροιστικές επιπτώσεις:</a:t>
            </a:r>
            <a:b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Επιχειρείται η εκτίμηση τόσο των </a:t>
            </a:r>
            <a:r>
              <a:rPr kumimoji="0" lang="el-GR" altLang="el-GR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έμμεσων επιπτώσεων</a:t>
            </a:r>
            <a: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— δηλαδή εκείνων που παράγονται από τις άμεσες επιπτώσεις αλλά εκδηλώνονται </a:t>
            </a:r>
            <a:r>
              <a:rPr kumimoji="0" lang="el-GR" altLang="el-GR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αργότερα και σε διαφορετικούς τόπους</a:t>
            </a:r>
            <a: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— όσο και των </a:t>
            </a:r>
            <a:r>
              <a:rPr kumimoji="0" lang="el-GR" altLang="el-GR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αθροιστικών επιπτώσεων</a:t>
            </a:r>
            <a: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δηλαδή εκείνων που προκύπτουν από </a:t>
            </a:r>
            <a:r>
              <a:rPr kumimoji="0" lang="el-GR" altLang="el-GR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προηγούμενες ή μεταγενέστερες δράσεις</a:t>
            </a:r>
            <a: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που συνδέονται αιτιωδώς με την υπό εξέταση ενέργεια.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Αλλαγές στις εναλλακτικές επιλογές:</a:t>
            </a:r>
            <a:b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Αυτή η φάση πραγματοποιείται </a:t>
            </a:r>
            <a:r>
              <a:rPr kumimoji="0" lang="el-GR" altLang="el-GR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αφού έχουν εντοπιστεί όλοι οι τύποι επιπτώσεων</a:t>
            </a:r>
            <a: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προκειμένου να </a:t>
            </a:r>
            <a:r>
              <a:rPr kumimoji="0" lang="el-GR" altLang="el-GR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αναλυθούν όλες οι πιθανές εναλλακτικές λύσεις</a:t>
            </a:r>
            <a: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για τη βελτίωση των επιπτώσεων.</a:t>
            </a:r>
            <a:b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Κάθε εναλλακτική επιλογή υποβάλλεται στη συνέχεια σε </a:t>
            </a:r>
            <a:r>
              <a:rPr kumimoji="0" lang="el-GR" altLang="el-GR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νέα αξιολόγηση.</a:t>
            </a:r>
            <a:endParaRPr kumimoji="0" lang="el-GR" altLang="el-GR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Μετριασμός (</a:t>
            </a:r>
            <a:r>
              <a:rPr kumimoji="0" lang="el-GR" altLang="el-GR" sz="1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Mitigation</a:t>
            </a:r>
            <a:r>
              <a:rPr kumimoji="0" lang="el-GR" altLang="el-GR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):</a:t>
            </a:r>
            <a:b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Περιλαμβάνει τη </a:t>
            </a:r>
            <a:r>
              <a:rPr kumimoji="0" lang="el-GR" altLang="el-GR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διαμόρφωση σχεδίων μετριασμού</a:t>
            </a:r>
            <a: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με στόχο τη </a:t>
            </a:r>
            <a:r>
              <a:rPr kumimoji="0" lang="el-GR" altLang="el-GR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μείωση ή εξάλειψη των αρνητικών επιπτώσεων</a:t>
            </a:r>
            <a: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που εντοπίστηκαν κατά την ανάλυση.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Παρακολούθηση (</a:t>
            </a:r>
            <a:r>
              <a:rPr kumimoji="0" lang="el-GR" altLang="el-GR" sz="1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Monitoring</a:t>
            </a:r>
            <a:r>
              <a:rPr kumimoji="0" lang="el-GR" altLang="el-GR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):</a:t>
            </a:r>
            <a:b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Αναπτύσσεται ένα </a:t>
            </a:r>
            <a:r>
              <a:rPr kumimoji="0" lang="el-GR" altLang="el-GR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πρόγραμμα παρακολούθησης</a:t>
            </a:r>
            <a: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για να ελέγχεται η </a:t>
            </a:r>
            <a:r>
              <a:rPr kumimoji="0" lang="el-GR" altLang="el-GR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απόκλιση από την προτεινόμενη δράση</a:t>
            </a:r>
            <a: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και να εντοπίζονται </a:t>
            </a:r>
            <a:r>
              <a:rPr kumimoji="0" lang="el-GR" altLang="el-GR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τυχόν απρόβλεπτες επιπτώσεις</a:t>
            </a:r>
            <a:endParaRPr kumimoji="0" lang="el-GR" altLang="el-GR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9000"/>
    </mc:Choice>
    <mc:Fallback xmlns="">
      <p:transition spd="slow" advTm="129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2880000" y="115560"/>
            <a:ext cx="9267480" cy="1324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>
              <a:lnSpc>
                <a:spcPct val="90000"/>
              </a:lnSpc>
              <a:buNone/>
              <a:tabLst>
                <a:tab pos="0" algn="l"/>
              </a:tabLst>
            </a:pPr>
            <a:r>
              <a:rPr lang="el-GR" sz="4400" dirty="0"/>
              <a:t>Θεωρία της Αλλαγής</a:t>
            </a:r>
            <a:endParaRPr lang="en-GB" sz="4400" b="0" strike="noStrike" spc="-1" noProof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Segnaposto contenuto 4"/>
          <p:cNvSpPr/>
          <p:nvPr/>
        </p:nvSpPr>
        <p:spPr>
          <a:xfrm>
            <a:off x="180000" y="1196752"/>
            <a:ext cx="11764080" cy="449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endParaRPr lang="en-GB" sz="2000" b="0" strike="noStrike" spc="-1" noProof="0" dirty="0">
              <a:solidFill>
                <a:srgbClr val="000000"/>
              </a:solidFill>
              <a:latin typeface="Arial"/>
            </a:endParaRPr>
          </a:p>
          <a:p>
            <a:r>
              <a:rPr lang="el-GR" sz="2000" dirty="0"/>
              <a:t>Πρόκειται για μια </a:t>
            </a:r>
            <a:r>
              <a:rPr lang="el-GR" sz="2000" b="1" dirty="0"/>
              <a:t>μέθοδο που αναπτύχθηκε τη δεκαετία του 1990</a:t>
            </a:r>
            <a:r>
              <a:rPr lang="el-GR" sz="2000" dirty="0"/>
              <a:t> και χρησιμοποιείται συνήθως </a:t>
            </a:r>
            <a:r>
              <a:rPr lang="el-GR" sz="2000" b="1" dirty="0"/>
              <a:t>εκ των προτέρων (</a:t>
            </a:r>
            <a:r>
              <a:rPr lang="el-GR" sz="2000" b="1" dirty="0" err="1"/>
              <a:t>ex</a:t>
            </a:r>
            <a:r>
              <a:rPr lang="el-GR" sz="2000" b="1" dirty="0"/>
              <a:t> </a:t>
            </a:r>
            <a:r>
              <a:rPr lang="el-GR" sz="2000" b="1" dirty="0" err="1"/>
              <a:t>ante</a:t>
            </a:r>
            <a:r>
              <a:rPr lang="el-GR" sz="2000" b="1" dirty="0"/>
              <a:t>)</a:t>
            </a:r>
            <a:r>
              <a:rPr lang="el-GR" sz="2000" dirty="0"/>
              <a:t>, κατά τη </a:t>
            </a:r>
            <a:r>
              <a:rPr lang="el-GR" sz="2000" b="1" dirty="0"/>
              <a:t>φάση του σχεδιασμού</a:t>
            </a:r>
            <a:r>
              <a:rPr lang="el-GR" sz="2000" dirty="0"/>
              <a:t>, για να καθοριστεί </a:t>
            </a:r>
            <a:r>
              <a:rPr lang="el-GR" sz="2000" b="1" dirty="0"/>
              <a:t>ο αντίκτυπος που επιδιώκεται να δημιουργηθεί</a:t>
            </a:r>
            <a:r>
              <a:rPr lang="el-GR" sz="2000" dirty="0"/>
              <a:t>, μέσα από τη </a:t>
            </a:r>
            <a:r>
              <a:rPr lang="el-GR" sz="2000" b="1" dirty="0"/>
              <a:t>συμμετοχή των ενδιαφερόμενων φορέων (</a:t>
            </a:r>
            <a:r>
              <a:rPr lang="el-GR" sz="2000" b="1" dirty="0" err="1"/>
              <a:t>stakeholders</a:t>
            </a:r>
            <a:r>
              <a:rPr lang="el-GR" sz="2000" b="1" dirty="0"/>
              <a:t>).</a:t>
            </a:r>
            <a:endParaRPr lang="el-GR" sz="2000" dirty="0"/>
          </a:p>
          <a:p>
            <a:endParaRPr lang="el-GR" sz="2000" dirty="0"/>
          </a:p>
          <a:p>
            <a:r>
              <a:rPr lang="el-GR" sz="2000" dirty="0"/>
              <a:t>Η προσέγγιση αυτή ακολουθεί μια </a:t>
            </a:r>
            <a:r>
              <a:rPr lang="el-GR" sz="2000" b="1" dirty="0"/>
              <a:t>αντίστροφη πορεία</a:t>
            </a:r>
            <a:r>
              <a:rPr lang="el-GR" sz="2000" dirty="0"/>
              <a:t>, ξεκινώντας από την </a:t>
            </a:r>
            <a:r>
              <a:rPr lang="el-GR" sz="2000" b="1" dirty="0"/>
              <a:t>αλλαγή που θέλουμε να επιτύχουμε</a:t>
            </a:r>
            <a:r>
              <a:rPr lang="el-GR" sz="2000" dirty="0"/>
              <a:t>, από τα </a:t>
            </a:r>
            <a:r>
              <a:rPr lang="el-GR" sz="2000" b="1" dirty="0"/>
              <a:t>αποτελέσματα (</a:t>
            </a:r>
            <a:r>
              <a:rPr lang="el-GR" sz="2000" b="1" dirty="0" err="1"/>
              <a:t>outcomes</a:t>
            </a:r>
            <a:r>
              <a:rPr lang="el-GR" sz="2000" b="1" dirty="0"/>
              <a:t>)</a:t>
            </a:r>
            <a:r>
              <a:rPr lang="el-GR" sz="2000" dirty="0"/>
              <a:t> — δηλαδή τον </a:t>
            </a:r>
            <a:r>
              <a:rPr lang="el-GR" sz="2000" b="1" dirty="0"/>
              <a:t>αντίκτυπο στους δικαιούχους σε βραχυπρόθεσμο ορίζοντα</a:t>
            </a:r>
            <a:r>
              <a:rPr lang="el-GR" sz="2000" dirty="0"/>
              <a:t> — και από τις </a:t>
            </a:r>
            <a:r>
              <a:rPr lang="el-GR" sz="2000" b="1" dirty="0"/>
              <a:t>εκροές (</a:t>
            </a:r>
            <a:r>
              <a:rPr lang="el-GR" sz="2000" b="1" dirty="0" err="1"/>
              <a:t>outputs</a:t>
            </a:r>
            <a:r>
              <a:rPr lang="el-GR" sz="2000" b="1" dirty="0"/>
              <a:t>)</a:t>
            </a:r>
            <a:r>
              <a:rPr lang="el-GR" sz="2000" dirty="0"/>
              <a:t> — δηλαδή τα </a:t>
            </a:r>
            <a:r>
              <a:rPr lang="el-GR" sz="2000" b="1" dirty="0"/>
              <a:t>προϊόντα και τις υπηρεσίες που παράγονται</a:t>
            </a:r>
            <a:r>
              <a:rPr lang="el-GR" sz="2000" dirty="0"/>
              <a:t> — ώστε να κατανοηθούν οι </a:t>
            </a:r>
            <a:r>
              <a:rPr lang="el-GR" sz="2000" b="1" dirty="0"/>
              <a:t>πόροι και οι δραστηριότητες</a:t>
            </a:r>
            <a:r>
              <a:rPr lang="el-GR" sz="2000" dirty="0"/>
              <a:t> που πρέπει να εισαχθούν.</a:t>
            </a:r>
          </a:p>
          <a:p>
            <a:endParaRPr lang="el-GR" sz="2000" dirty="0"/>
          </a:p>
          <a:p>
            <a:r>
              <a:rPr lang="el-GR" sz="2000" dirty="0"/>
              <a:t>Η μέθοδος οργανώνεται σε </a:t>
            </a:r>
            <a:r>
              <a:rPr lang="el-GR" sz="2000" b="1" dirty="0"/>
              <a:t>7 φάσεις:</a:t>
            </a:r>
            <a:endParaRPr lang="el-GR" sz="2000" dirty="0"/>
          </a:p>
          <a:p>
            <a:pPr marL="11412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tabLst>
                <a:tab pos="0" algn="l"/>
              </a:tabLst>
            </a:pPr>
            <a:endParaRPr lang="en-US" sz="1800" b="0" strike="noStrike" spc="-1" noProof="0" dirty="0">
              <a:solidFill>
                <a:srgbClr val="01025C"/>
              </a:solidFill>
              <a:latin typeface="Calibri"/>
              <a:ea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9000"/>
    </mc:Choice>
    <mc:Fallback xmlns="">
      <p:transition spd="slow" advTm="129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2880000" y="115560"/>
            <a:ext cx="9267480" cy="505128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 fontScale="90000"/>
          </a:bodyPr>
          <a:lstStyle/>
          <a:p>
            <a:pPr indent="0">
              <a:lnSpc>
                <a:spcPct val="90000"/>
              </a:lnSpc>
              <a:buNone/>
              <a:tabLst>
                <a:tab pos="0" algn="l"/>
              </a:tabLst>
            </a:pPr>
            <a:r>
              <a:rPr lang="el-GR" sz="4400" dirty="0"/>
              <a:t>Θεωρία της Αλλαγής</a:t>
            </a:r>
            <a:endParaRPr lang="en-GB" sz="4400" b="0" strike="noStrike" spc="-1" noProof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Segnaposto contenuto 5"/>
          <p:cNvSpPr/>
          <p:nvPr/>
        </p:nvSpPr>
        <p:spPr>
          <a:xfrm>
            <a:off x="180000" y="764704"/>
            <a:ext cx="11764080" cy="532859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endParaRPr lang="en-GB" sz="2000" b="0" i="1" strike="noStrike" spc="-1" noProof="0" dirty="0">
              <a:solidFill>
                <a:srgbClr val="000000"/>
              </a:solidFill>
              <a:latin typeface="Arial"/>
            </a:endParaRPr>
          </a:p>
          <a:p>
            <a:r>
              <a:rPr lang="el-GR" sz="1600" b="1" i="1" dirty="0"/>
              <a:t>Αναγνώριση μακροπρόθεσμων στόχων και ενδιαφερόμενων φορέων:</a:t>
            </a:r>
            <a:br>
              <a:rPr lang="el-GR" sz="1600" dirty="0"/>
            </a:br>
            <a:r>
              <a:rPr lang="el-GR" sz="1600" dirty="0"/>
              <a:t>Προσδιορίζονται οι </a:t>
            </a:r>
            <a:r>
              <a:rPr lang="el-GR" sz="1600" b="1" dirty="0"/>
              <a:t>τελικοί στόχοι της παρέμβασης</a:t>
            </a:r>
            <a:r>
              <a:rPr lang="el-GR" sz="1600" dirty="0"/>
              <a:t> και οι </a:t>
            </a:r>
            <a:r>
              <a:rPr lang="el-GR" sz="1600" b="1" dirty="0"/>
              <a:t>φορείς (</a:t>
            </a:r>
            <a:r>
              <a:rPr lang="el-GR" sz="1600" b="1" dirty="0" err="1"/>
              <a:t>stakeholders</a:t>
            </a:r>
            <a:r>
              <a:rPr lang="el-GR" sz="1600" b="1" dirty="0"/>
              <a:t>)</a:t>
            </a:r>
            <a:r>
              <a:rPr lang="el-GR" sz="1600" dirty="0"/>
              <a:t> που εμπλέκονται ή επηρεάζονται από αυτήν.</a:t>
            </a:r>
          </a:p>
          <a:p>
            <a:r>
              <a:rPr lang="el-GR" sz="1600" b="1" dirty="0"/>
              <a:t>Χαρτογράφηση αποτελεσμάτων (</a:t>
            </a:r>
            <a:r>
              <a:rPr lang="el-GR" sz="1600" b="1" dirty="0" err="1"/>
              <a:t>Outcome</a:t>
            </a:r>
            <a:r>
              <a:rPr lang="el-GR" sz="1600" b="1" dirty="0"/>
              <a:t> </a:t>
            </a:r>
            <a:r>
              <a:rPr lang="el-GR" sz="1600" b="1" dirty="0" err="1"/>
              <a:t>Mapping</a:t>
            </a:r>
            <a:r>
              <a:rPr lang="el-GR" sz="1600" b="1" dirty="0"/>
              <a:t>):</a:t>
            </a:r>
            <a:br>
              <a:rPr lang="el-GR" sz="1600" dirty="0"/>
            </a:br>
            <a:r>
              <a:rPr lang="el-GR" sz="1600" dirty="0"/>
              <a:t>Όλα τα </a:t>
            </a:r>
            <a:r>
              <a:rPr lang="el-GR" sz="1600" b="1" dirty="0"/>
              <a:t>αναμενόμενα αποτελέσματα</a:t>
            </a:r>
            <a:r>
              <a:rPr lang="el-GR" sz="1600" dirty="0"/>
              <a:t> εντοπίζονται και τοποθετούνται σε </a:t>
            </a:r>
            <a:r>
              <a:rPr lang="el-GR" sz="1600" b="1" dirty="0"/>
              <a:t>μια </a:t>
            </a:r>
            <a:r>
              <a:rPr lang="el-GR" sz="1600" b="1" dirty="0" err="1"/>
              <a:t>ακολουθιακή</a:t>
            </a:r>
            <a:r>
              <a:rPr lang="el-GR" sz="1600" b="1" dirty="0"/>
              <a:t> πορεία</a:t>
            </a:r>
            <a:r>
              <a:rPr lang="el-GR" sz="1600" dirty="0"/>
              <a:t>, σύμφωνα με τη σειρά που πρέπει να συμβούν ώστε να παραχθεί ο επιθυμητός αντίκτυπος.</a:t>
            </a:r>
            <a:br>
              <a:rPr lang="el-GR" sz="1600" dirty="0"/>
            </a:br>
            <a:r>
              <a:rPr lang="el-GR" sz="1600" dirty="0"/>
              <a:t>Κάποια από αυτά λειτουργούν ως </a:t>
            </a:r>
            <a:r>
              <a:rPr lang="el-GR" sz="1600" b="1" dirty="0"/>
              <a:t>προϋποθέσεις</a:t>
            </a:r>
            <a:r>
              <a:rPr lang="el-GR" sz="1600" dirty="0"/>
              <a:t> για μελλοντικά αποτελέσματα.</a:t>
            </a:r>
          </a:p>
          <a:p>
            <a:r>
              <a:rPr lang="el-GR" sz="1600" b="1" dirty="0"/>
              <a:t>Έλεγχος ρεαλισμού (</a:t>
            </a:r>
            <a:r>
              <a:rPr lang="el-GR" sz="1600" b="1" dirty="0" err="1"/>
              <a:t>Reality</a:t>
            </a:r>
            <a:r>
              <a:rPr lang="el-GR" sz="1600" b="1" dirty="0"/>
              <a:t> </a:t>
            </a:r>
            <a:r>
              <a:rPr lang="el-GR" sz="1600" b="1" dirty="0" err="1"/>
              <a:t>Check</a:t>
            </a:r>
            <a:r>
              <a:rPr lang="el-GR" sz="1600" b="1" dirty="0"/>
              <a:t>):</a:t>
            </a:r>
            <a:br>
              <a:rPr lang="el-GR" sz="1600" dirty="0"/>
            </a:br>
            <a:r>
              <a:rPr lang="el-GR" sz="1600" dirty="0"/>
              <a:t>Χαρτογραφούνται τα αποτελέσματα που μπορούν να παραχθούν </a:t>
            </a:r>
            <a:r>
              <a:rPr lang="el-GR" sz="1600" b="1" dirty="0"/>
              <a:t>άμεσα από τον φορέα υλοποίησης</a:t>
            </a:r>
            <a:r>
              <a:rPr lang="el-GR" sz="1600" dirty="0"/>
              <a:t>, εκείνα που θα προκύψουν </a:t>
            </a:r>
            <a:r>
              <a:rPr lang="el-GR" sz="1600" b="1" dirty="0"/>
              <a:t>σε μεταγενέστερο στάδιο</a:t>
            </a:r>
            <a:r>
              <a:rPr lang="el-GR" sz="1600" dirty="0"/>
              <a:t>, καθώς και εκείνα που θα υλοποιηθούν από </a:t>
            </a:r>
            <a:r>
              <a:rPr lang="el-GR" sz="1600" b="1" dirty="0"/>
              <a:t>άλλους εμπλεκόμενους φορείς</a:t>
            </a:r>
            <a:r>
              <a:rPr lang="el-GR" sz="1600" dirty="0"/>
              <a:t> του πλαισίου.</a:t>
            </a:r>
          </a:p>
          <a:p>
            <a:r>
              <a:rPr lang="el-GR" sz="1600" b="1" dirty="0"/>
              <a:t>Αναγνώριση δραστηριοτήτων:</a:t>
            </a:r>
            <a:br>
              <a:rPr lang="el-GR" sz="1600" dirty="0"/>
            </a:br>
            <a:r>
              <a:rPr lang="el-GR" sz="1600" dirty="0"/>
              <a:t>Περιγράφονται οι </a:t>
            </a:r>
            <a:r>
              <a:rPr lang="el-GR" sz="1600" b="1" dirty="0"/>
              <a:t>δραστηριότητες που πρέπει να υλοποιηθούν</a:t>
            </a:r>
            <a:r>
              <a:rPr lang="el-GR" sz="1600" dirty="0"/>
              <a:t> για να επιτευχθεί η επιδιωκόμενη αλλαγή.</a:t>
            </a:r>
          </a:p>
          <a:p>
            <a:r>
              <a:rPr lang="el-GR" sz="1600" b="1" dirty="0"/>
              <a:t>Επιλογή δεικτών (</a:t>
            </a:r>
            <a:r>
              <a:rPr lang="el-GR" sz="1600" b="1" dirty="0" err="1"/>
              <a:t>Indicator</a:t>
            </a:r>
            <a:r>
              <a:rPr lang="el-GR" sz="1600" b="1" dirty="0"/>
              <a:t> </a:t>
            </a:r>
            <a:r>
              <a:rPr lang="el-GR" sz="1600" b="1" dirty="0" err="1"/>
              <a:t>Selection</a:t>
            </a:r>
            <a:r>
              <a:rPr lang="el-GR" sz="1600" b="1" dirty="0"/>
              <a:t>):</a:t>
            </a:r>
            <a:br>
              <a:rPr lang="el-GR" sz="1600" dirty="0"/>
            </a:br>
            <a:r>
              <a:rPr lang="el-GR" sz="1600" dirty="0"/>
              <a:t>Μέσω ενός συνδυασμού </a:t>
            </a:r>
            <a:r>
              <a:rPr lang="el-GR" sz="1600" b="1" dirty="0"/>
              <a:t>ποσοτικών και ποιοτικών δεικτών</a:t>
            </a:r>
            <a:r>
              <a:rPr lang="el-GR" sz="1600" dirty="0"/>
              <a:t>, επιχειρείται η </a:t>
            </a:r>
            <a:r>
              <a:rPr lang="el-GR" sz="1600" b="1" dirty="0"/>
              <a:t>μέτρηση της επιθυμητής αλλαγής.</a:t>
            </a:r>
            <a:endParaRPr lang="el-GR" sz="1600" dirty="0"/>
          </a:p>
          <a:p>
            <a:r>
              <a:rPr lang="el-GR" sz="1600" b="1" dirty="0"/>
              <a:t>Επαλήθευση υποθέσεων (</a:t>
            </a:r>
            <a:r>
              <a:rPr lang="el-GR" sz="1600" b="1" dirty="0" err="1"/>
              <a:t>Hypothesis</a:t>
            </a:r>
            <a:r>
              <a:rPr lang="el-GR" sz="1600" b="1" dirty="0"/>
              <a:t> </a:t>
            </a:r>
            <a:r>
              <a:rPr lang="el-GR" sz="1600" b="1" dirty="0" err="1"/>
              <a:t>Verification</a:t>
            </a:r>
            <a:r>
              <a:rPr lang="el-GR" sz="1600" b="1" dirty="0"/>
              <a:t>):</a:t>
            </a:r>
            <a:br>
              <a:rPr lang="el-GR" sz="1600" dirty="0"/>
            </a:br>
            <a:r>
              <a:rPr lang="el-GR" sz="1600" dirty="0"/>
              <a:t>Προσδιορίζονται οι </a:t>
            </a:r>
            <a:r>
              <a:rPr lang="el-GR" sz="1600" b="1" dirty="0"/>
              <a:t>αναγκαίες προϋποθέσεις</a:t>
            </a:r>
            <a:r>
              <a:rPr lang="el-GR" sz="1600" dirty="0"/>
              <a:t> ώστε να επαληθευθούν οι υποθέσεις του μοντέλου.</a:t>
            </a:r>
            <a:br>
              <a:rPr lang="el-GR" sz="1600" dirty="0"/>
            </a:br>
            <a:r>
              <a:rPr lang="el-GR" sz="1600" dirty="0"/>
              <a:t>Εάν υπάρχουν </a:t>
            </a:r>
            <a:r>
              <a:rPr lang="el-GR" sz="1600" b="1" dirty="0"/>
              <a:t>εμπόδια</a:t>
            </a:r>
            <a:r>
              <a:rPr lang="el-GR" sz="1600" dirty="0"/>
              <a:t>, διαμορφώνεται </a:t>
            </a:r>
            <a:r>
              <a:rPr lang="el-GR" sz="1600" b="1" dirty="0"/>
              <a:t>στρατηγική υπέρβασής τους.</a:t>
            </a:r>
            <a:endParaRPr lang="el-GR" sz="1600" dirty="0"/>
          </a:p>
          <a:p>
            <a:r>
              <a:rPr lang="el-GR" sz="1600" b="1" dirty="0"/>
              <a:t>Τελική Έκθεση (</a:t>
            </a:r>
            <a:r>
              <a:rPr lang="el-GR" sz="1600" b="1" dirty="0" err="1"/>
              <a:t>Final</a:t>
            </a:r>
            <a:r>
              <a:rPr lang="el-GR" sz="1600" b="1" dirty="0"/>
              <a:t> </a:t>
            </a:r>
            <a:r>
              <a:rPr lang="el-GR" sz="1600" b="1" dirty="0" err="1"/>
              <a:t>Report</a:t>
            </a:r>
            <a:r>
              <a:rPr lang="el-GR" sz="1600" b="1" dirty="0"/>
              <a:t>):</a:t>
            </a:r>
            <a:br>
              <a:rPr lang="el-GR" sz="1600" dirty="0"/>
            </a:br>
            <a:r>
              <a:rPr lang="el-GR" sz="1600" dirty="0"/>
              <a:t>Περιλαμβάνει την </a:t>
            </a:r>
            <a:r>
              <a:rPr lang="el-GR" sz="1600" b="1" dirty="0"/>
              <a:t>επικοινωνία της παραγόμενης αξίας</a:t>
            </a:r>
            <a:r>
              <a:rPr lang="el-GR" sz="1600" dirty="0"/>
              <a:t> και τον καθορισμό </a:t>
            </a:r>
            <a:r>
              <a:rPr lang="el-GR" sz="1600" b="1" dirty="0"/>
              <a:t>ενεργειών βελτίωσης της διαδικασίας</a:t>
            </a:r>
            <a:r>
              <a:rPr lang="el-GR" sz="1600" dirty="0"/>
              <a:t> για μελλοντική εφαρμογή.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9000"/>
    </mc:Choice>
    <mc:Fallback xmlns="">
      <p:transition spd="slow" advTm="129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2855640" y="-171400"/>
            <a:ext cx="7128792" cy="720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>
              <a:lnSpc>
                <a:spcPct val="90000"/>
              </a:lnSpc>
              <a:buNone/>
              <a:tabLst>
                <a:tab pos="0" algn="l"/>
              </a:tabLst>
            </a:pPr>
            <a:r>
              <a:rPr lang="el-GR" sz="2800" dirty="0"/>
              <a:t>Κοινωνική Απόδοση της Επένδυσης </a:t>
            </a:r>
            <a:r>
              <a:rPr lang="en-US" sz="2800" dirty="0" err="1"/>
              <a:t>SROI</a:t>
            </a:r>
            <a:endParaRPr lang="en-GB" sz="2800" b="0" strike="noStrike" spc="-1" noProof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Segnaposto contenuto 3"/>
          <p:cNvSpPr/>
          <p:nvPr/>
        </p:nvSpPr>
        <p:spPr>
          <a:xfrm>
            <a:off x="119336" y="764704"/>
            <a:ext cx="12028144" cy="568863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r>
              <a:rPr lang="el-GR" sz="1600" dirty="0"/>
              <a:t>Η μέθοδος </a:t>
            </a:r>
            <a:r>
              <a:rPr lang="el-GR" sz="1600" b="1" dirty="0" err="1"/>
              <a:t>SROI</a:t>
            </a:r>
            <a:r>
              <a:rPr lang="el-GR" sz="1600" dirty="0"/>
              <a:t> επιτρέπει την </a:t>
            </a:r>
            <a:r>
              <a:rPr lang="el-GR" sz="1600" b="1" dirty="0"/>
              <a:t>έκφραση των κοινωνικών και περιβαλλοντικών παραμέτρων σε χρηματικούς όρους</a:t>
            </a:r>
            <a:r>
              <a:rPr lang="el-GR" sz="1600" dirty="0"/>
              <a:t>, μέσω της χρήσης </a:t>
            </a:r>
            <a:r>
              <a:rPr lang="el-GR" sz="1600" b="1" dirty="0"/>
              <a:t>αποτελεσμάτων (</a:t>
            </a:r>
            <a:r>
              <a:rPr lang="el-GR" sz="1600" b="1" dirty="0" err="1"/>
              <a:t>outcomes</a:t>
            </a:r>
            <a:r>
              <a:rPr lang="el-GR" sz="1600" b="1" dirty="0"/>
              <a:t>), δεικτών (</a:t>
            </a:r>
            <a:r>
              <a:rPr lang="el-GR" sz="1600" b="1" dirty="0" err="1"/>
              <a:t>indicators</a:t>
            </a:r>
            <a:r>
              <a:rPr lang="el-GR" sz="1600" b="1" dirty="0"/>
              <a:t>)</a:t>
            </a:r>
            <a:r>
              <a:rPr lang="el-GR" sz="1600" dirty="0"/>
              <a:t> και </a:t>
            </a:r>
            <a:r>
              <a:rPr lang="el-GR" sz="1600" b="1" dirty="0"/>
              <a:t>οικονομικών δεικτών αναφοράς (</a:t>
            </a:r>
            <a:r>
              <a:rPr lang="el-GR" sz="1600" b="1" dirty="0" err="1"/>
              <a:t>financial</a:t>
            </a:r>
            <a:r>
              <a:rPr lang="el-GR" sz="1600" b="1" dirty="0"/>
              <a:t> </a:t>
            </a:r>
            <a:r>
              <a:rPr lang="el-GR" sz="1600" b="1" dirty="0" err="1"/>
              <a:t>proxies</a:t>
            </a:r>
            <a:r>
              <a:rPr lang="el-GR" sz="1600" b="1" dirty="0"/>
              <a:t>)</a:t>
            </a:r>
            <a:r>
              <a:rPr lang="el-GR" sz="1600" dirty="0"/>
              <a:t> που χρησιμοποιούνται για την </a:t>
            </a:r>
            <a:r>
              <a:rPr lang="el-GR" sz="1600" b="1" dirty="0"/>
              <a:t>αποτίμηση των κοινωνικών και περιβαλλοντικών ωφελειών.</a:t>
            </a:r>
            <a:endParaRPr lang="el-GR" sz="1600" dirty="0"/>
          </a:p>
          <a:p>
            <a:r>
              <a:rPr lang="el-GR" sz="1600" dirty="0"/>
              <a:t>Υπάρχουν δύο τύποι ανάλυσης </a:t>
            </a:r>
            <a:r>
              <a:rPr lang="el-GR" sz="1600" dirty="0" err="1"/>
              <a:t>SROI</a:t>
            </a:r>
            <a:r>
              <a:rPr lang="el-GR" sz="1600" dirty="0"/>
              <a:t>:</a:t>
            </a:r>
          </a:p>
          <a:p>
            <a:r>
              <a:rPr lang="el-GR" sz="1600" b="1" dirty="0" err="1"/>
              <a:t>Αξιολογητική</a:t>
            </a:r>
            <a:r>
              <a:rPr lang="el-GR" sz="1600" b="1" dirty="0"/>
              <a:t> </a:t>
            </a:r>
            <a:r>
              <a:rPr lang="el-GR" sz="1600" b="1" dirty="0" err="1"/>
              <a:t>SROI</a:t>
            </a:r>
            <a:r>
              <a:rPr lang="el-GR" sz="1600" b="1" dirty="0"/>
              <a:t> (</a:t>
            </a:r>
            <a:r>
              <a:rPr lang="el-GR" sz="1600" b="1" dirty="0" err="1"/>
              <a:t>Evaluative</a:t>
            </a:r>
            <a:r>
              <a:rPr lang="el-GR" sz="1600" b="1" dirty="0"/>
              <a:t> </a:t>
            </a:r>
            <a:r>
              <a:rPr lang="el-GR" sz="1600" b="1" dirty="0" err="1"/>
              <a:t>SROI</a:t>
            </a:r>
            <a:r>
              <a:rPr lang="el-GR" sz="1600" b="1" dirty="0"/>
              <a:t>):</a:t>
            </a:r>
            <a:r>
              <a:rPr lang="el-GR" sz="1600" dirty="0"/>
              <a:t> πραγματοποιείται </a:t>
            </a:r>
            <a:r>
              <a:rPr lang="el-GR" sz="1600" b="1" dirty="0"/>
              <a:t>εκ των υστέρων (</a:t>
            </a:r>
            <a:r>
              <a:rPr lang="el-GR" sz="1600" b="1" dirty="0" err="1"/>
              <a:t>ex</a:t>
            </a:r>
            <a:r>
              <a:rPr lang="el-GR" sz="1600" b="1" dirty="0"/>
              <a:t> post)</a:t>
            </a:r>
            <a:r>
              <a:rPr lang="el-GR" sz="1600" dirty="0"/>
              <a:t> και βασίζεται στα </a:t>
            </a:r>
            <a:r>
              <a:rPr lang="el-GR" sz="1600" b="1" dirty="0"/>
              <a:t>αποτελέσματα που έχουν ήδη επιτευχθεί.</a:t>
            </a:r>
            <a:endParaRPr lang="el-GR" sz="1600" dirty="0"/>
          </a:p>
          <a:p>
            <a:r>
              <a:rPr lang="el-GR" sz="1600" b="1" dirty="0"/>
              <a:t>Προβλεπτική </a:t>
            </a:r>
            <a:r>
              <a:rPr lang="el-GR" sz="1600" b="1" dirty="0" err="1"/>
              <a:t>SROI</a:t>
            </a:r>
            <a:r>
              <a:rPr lang="el-GR" sz="1600" b="1" dirty="0"/>
              <a:t> (</a:t>
            </a:r>
            <a:r>
              <a:rPr lang="el-GR" sz="1600" b="1" dirty="0" err="1"/>
              <a:t>Forecasting</a:t>
            </a:r>
            <a:r>
              <a:rPr lang="el-GR" sz="1600" b="1" dirty="0"/>
              <a:t> </a:t>
            </a:r>
            <a:r>
              <a:rPr lang="el-GR" sz="1600" b="1" dirty="0" err="1"/>
              <a:t>SROI</a:t>
            </a:r>
            <a:r>
              <a:rPr lang="el-GR" sz="1600" b="1" dirty="0"/>
              <a:t>):</a:t>
            </a:r>
            <a:r>
              <a:rPr lang="el-GR" sz="1600" dirty="0"/>
              <a:t> πραγματοποιείται </a:t>
            </a:r>
            <a:r>
              <a:rPr lang="el-GR" sz="1600" b="1" dirty="0"/>
              <a:t>εκ των προτέρων (</a:t>
            </a:r>
            <a:r>
              <a:rPr lang="el-GR" sz="1600" b="1" dirty="0" err="1"/>
              <a:t>ex</a:t>
            </a:r>
            <a:r>
              <a:rPr lang="el-GR" sz="1600" b="1" dirty="0"/>
              <a:t> </a:t>
            </a:r>
            <a:r>
              <a:rPr lang="el-GR" sz="1600" b="1" dirty="0" err="1"/>
              <a:t>ante</a:t>
            </a:r>
            <a:r>
              <a:rPr lang="el-GR" sz="1600" b="1" dirty="0"/>
              <a:t>)</a:t>
            </a:r>
            <a:r>
              <a:rPr lang="el-GR" sz="1600" dirty="0"/>
              <a:t> για να αξιολογήσει την </a:t>
            </a:r>
            <a:r>
              <a:rPr lang="el-GR" sz="1600" b="1" dirty="0"/>
              <a:t>κοινωνική αξία που θα δημιουργηθεί</a:t>
            </a:r>
            <a:r>
              <a:rPr lang="el-GR" sz="1600" dirty="0"/>
              <a:t>, εφόσον επιτευχθούν τα αναμενόμενα αποτελέσματα.</a:t>
            </a:r>
          </a:p>
          <a:p>
            <a:r>
              <a:rPr lang="el-GR" sz="1600" b="1" dirty="0"/>
              <a:t>Η μέθοδος </a:t>
            </a:r>
            <a:r>
              <a:rPr lang="el-GR" sz="1600" b="1" dirty="0" err="1"/>
              <a:t>SROI</a:t>
            </a:r>
            <a:r>
              <a:rPr lang="el-GR" sz="1600" b="1" dirty="0"/>
              <a:t> περιλαμβάνει 6 φάσεις:</a:t>
            </a:r>
          </a:p>
          <a:p>
            <a:r>
              <a:rPr lang="el-GR" sz="1600" b="1" dirty="0"/>
              <a:t>Καθορισμός του πεδίου ανάλυσης και αναγνώριση των ενδιαφερομένων (</a:t>
            </a:r>
            <a:r>
              <a:rPr lang="el-GR" sz="1600" b="1" dirty="0" err="1"/>
              <a:t>stakeholders</a:t>
            </a:r>
            <a:r>
              <a:rPr lang="el-GR" sz="1600" b="1" dirty="0"/>
              <a:t>).</a:t>
            </a:r>
            <a:endParaRPr lang="el-GR" sz="1600" dirty="0"/>
          </a:p>
          <a:p>
            <a:r>
              <a:rPr lang="el-GR" sz="1600" b="1" dirty="0"/>
              <a:t>Χαρτογράφηση των αποτελεσμάτων (</a:t>
            </a:r>
            <a:r>
              <a:rPr lang="el-GR" sz="1600" b="1" dirty="0" err="1"/>
              <a:t>Outcome</a:t>
            </a:r>
            <a:r>
              <a:rPr lang="el-GR" sz="1600" b="1" dirty="0"/>
              <a:t> </a:t>
            </a:r>
            <a:r>
              <a:rPr lang="el-GR" sz="1600" b="1" dirty="0" err="1"/>
              <a:t>Mapping</a:t>
            </a:r>
            <a:r>
              <a:rPr lang="el-GR" sz="1600" b="1" dirty="0"/>
              <a:t>).</a:t>
            </a:r>
            <a:endParaRPr lang="el-GR" sz="1600" dirty="0"/>
          </a:p>
          <a:p>
            <a:r>
              <a:rPr lang="el-GR" sz="1600" b="1" dirty="0"/>
              <a:t>Ποσοτικοποίηση των αποτελεσμάτων και απόδοση αξίας:</a:t>
            </a:r>
            <a:br>
              <a:rPr lang="el-GR" sz="1600" dirty="0"/>
            </a:br>
            <a:r>
              <a:rPr lang="el-GR" sz="1600" dirty="0"/>
              <a:t>Κάθε εντοπισμένο αποτέλεσμα συνδέεται με έναν </a:t>
            </a:r>
            <a:r>
              <a:rPr lang="el-GR" sz="1600" b="1" dirty="0"/>
              <a:t>δείκτη</a:t>
            </a:r>
            <a:r>
              <a:rPr lang="el-GR" sz="1600" dirty="0"/>
              <a:t>, ώστε να καταστεί δυνατή η </a:t>
            </a:r>
            <a:r>
              <a:rPr lang="el-GR" sz="1600" b="1" dirty="0"/>
              <a:t>χρηματική αποτίμηση των αποτελεσμάτων.</a:t>
            </a:r>
            <a:endParaRPr lang="el-GR" sz="1600" dirty="0"/>
          </a:p>
          <a:p>
            <a:r>
              <a:rPr lang="el-GR" sz="1600" b="1" dirty="0"/>
              <a:t>Καθορισμός του αντίκτυπου (</a:t>
            </a:r>
            <a:r>
              <a:rPr lang="el-GR" sz="1600" b="1" dirty="0" err="1"/>
              <a:t>Impact</a:t>
            </a:r>
            <a:r>
              <a:rPr lang="el-GR" sz="1600" b="1" dirty="0"/>
              <a:t> </a:t>
            </a:r>
            <a:r>
              <a:rPr lang="el-GR" sz="1600" b="1" dirty="0" err="1"/>
              <a:t>Definition</a:t>
            </a:r>
            <a:r>
              <a:rPr lang="el-GR" sz="1600" b="1" dirty="0"/>
              <a:t>):</a:t>
            </a:r>
            <a:br>
              <a:rPr lang="el-GR" sz="1600" dirty="0"/>
            </a:br>
            <a:r>
              <a:rPr lang="el-GR" sz="1600" dirty="0"/>
              <a:t>Για να αποφευχθεί η υπερεκτίμηση των αποτελεσμάτων, εφαρμόζονται </a:t>
            </a:r>
            <a:r>
              <a:rPr lang="el-GR" sz="1600" b="1" dirty="0"/>
              <a:t>διορθωτικά μέτρα</a:t>
            </a:r>
            <a:r>
              <a:rPr lang="el-GR" sz="1600" dirty="0"/>
              <a:t> στην </a:t>
            </a:r>
            <a:r>
              <a:rPr lang="el-GR" sz="1600" dirty="0" err="1"/>
              <a:t>αποδοθείσα</a:t>
            </a:r>
            <a:r>
              <a:rPr lang="el-GR" sz="1600" dirty="0"/>
              <a:t> αξία (όπως </a:t>
            </a:r>
            <a:r>
              <a:rPr lang="el-GR" sz="1600" b="1" dirty="0" err="1"/>
              <a:t>deadweight</a:t>
            </a:r>
            <a:r>
              <a:rPr lang="el-GR" sz="1600" dirty="0"/>
              <a:t> και </a:t>
            </a:r>
            <a:r>
              <a:rPr lang="el-GR" sz="1600" b="1" dirty="0" err="1"/>
              <a:t>drop-off</a:t>
            </a:r>
            <a:r>
              <a:rPr lang="el-GR" sz="1600" dirty="0"/>
              <a:t>).</a:t>
            </a:r>
          </a:p>
          <a:p>
            <a:r>
              <a:rPr lang="el-GR" sz="1600" b="1" dirty="0"/>
              <a:t>Υπολογισμός του </a:t>
            </a:r>
            <a:r>
              <a:rPr lang="el-GR" sz="1600" b="1" dirty="0" err="1"/>
              <a:t>SROI</a:t>
            </a:r>
            <a:r>
              <a:rPr lang="el-GR" sz="1600" b="1" dirty="0"/>
              <a:t>:</a:t>
            </a:r>
            <a:br>
              <a:rPr lang="el-GR" sz="1600" dirty="0"/>
            </a:br>
            <a:r>
              <a:rPr lang="el-GR" sz="1600" dirty="0"/>
              <a:t>Υπολογίζεται η </a:t>
            </a:r>
            <a:r>
              <a:rPr lang="el-GR" sz="1600" b="1" dirty="0"/>
              <a:t>οικονομική αξία της επένδυσης</a:t>
            </a:r>
            <a:r>
              <a:rPr lang="el-GR" sz="1600" dirty="0"/>
              <a:t> καθώς και των </a:t>
            </a:r>
            <a:r>
              <a:rPr lang="el-GR" sz="1600" b="1" dirty="0"/>
              <a:t>κοινωνικών κόστους και ωφελειών.</a:t>
            </a:r>
            <a:endParaRPr lang="el-GR" sz="1600" dirty="0"/>
          </a:p>
          <a:p>
            <a:r>
              <a:rPr lang="el-GR" sz="1600" b="1" dirty="0"/>
              <a:t>Απόδοση, χρήση και ενσωμάτωση των αποτελεσμάτων:</a:t>
            </a:r>
            <a:br>
              <a:rPr lang="el-GR" sz="1600" dirty="0"/>
            </a:br>
            <a:r>
              <a:rPr lang="el-GR" sz="1600" dirty="0"/>
              <a:t>Σύνταξη της </a:t>
            </a:r>
            <a:r>
              <a:rPr lang="el-GR" sz="1600" b="1" dirty="0"/>
              <a:t>τελικής έκθεσης</a:t>
            </a:r>
            <a:r>
              <a:rPr lang="el-GR" sz="1600" dirty="0"/>
              <a:t> με τα αποτελέσματα που προέκυψαν και </a:t>
            </a:r>
            <a:r>
              <a:rPr lang="el-GR" sz="1600" b="1" dirty="0"/>
              <a:t>επαλήθευση της εγκυρότητάς τους.</a:t>
            </a:r>
            <a:endParaRPr lang="el-GR" sz="1600" dirty="0"/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endParaRPr lang="en-GB" sz="1500" b="0" strike="noStrike" spc="-1" noProof="0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endParaRPr lang="en-GB" sz="1500" b="0" strike="noStrike" spc="-1" noProof="0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9000"/>
    </mc:Choice>
    <mc:Fallback xmlns="">
      <p:transition spd="slow" advTm="129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2880000" y="115560"/>
            <a:ext cx="9267480" cy="577136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>
              <a:lnSpc>
                <a:spcPct val="90000"/>
              </a:lnSpc>
              <a:buNone/>
              <a:tabLst>
                <a:tab pos="0" algn="l"/>
              </a:tabLst>
            </a:pPr>
            <a:r>
              <a:rPr lang="el-GR" sz="2400" dirty="0"/>
              <a:t>Μήτρα Πολιτικής Οικονομίας</a:t>
            </a:r>
            <a:endParaRPr lang="en-GB" sz="2400" b="0" strike="noStrike" spc="-1" noProof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Segnaposto contenuto 6"/>
          <p:cNvSpPr/>
          <p:nvPr/>
        </p:nvSpPr>
        <p:spPr>
          <a:xfrm>
            <a:off x="335360" y="548680"/>
            <a:ext cx="11788720" cy="561662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r>
              <a:rPr lang="el-GR" sz="1400" dirty="0"/>
              <a:t>Προέρχεται από μια </a:t>
            </a:r>
            <a:r>
              <a:rPr lang="el-GR" sz="1400" b="1" dirty="0"/>
              <a:t>συμμετοχική διαδικασία</a:t>
            </a:r>
            <a:r>
              <a:rPr lang="el-GR" sz="1400" dirty="0"/>
              <a:t> που περιλαμβάνει </a:t>
            </a:r>
            <a:r>
              <a:rPr lang="el-GR" sz="1400" b="1" dirty="0"/>
              <a:t>μη κερδοσκοπικούς, κερδοσκοπικούς και δημόσιους οργανισμούς</a:t>
            </a:r>
            <a:r>
              <a:rPr lang="el-GR" sz="1400" dirty="0"/>
              <a:t>, καθώς και </a:t>
            </a:r>
            <a:r>
              <a:rPr lang="el-GR" sz="1400" b="1" dirty="0"/>
              <a:t>ερευνητές και συμβούλους</a:t>
            </a:r>
            <a:r>
              <a:rPr lang="el-GR" sz="1400" dirty="0"/>
              <a:t>, και βασίζεται στις </a:t>
            </a:r>
            <a:r>
              <a:rPr lang="el-GR" sz="1400" b="1" dirty="0"/>
              <a:t>αρχές της Πολιτικής Οικονομίας</a:t>
            </a:r>
            <a:r>
              <a:rPr lang="el-GR" sz="1400" dirty="0"/>
              <a:t>.</a:t>
            </a:r>
          </a:p>
          <a:p>
            <a:r>
              <a:rPr lang="el-GR" sz="1400" dirty="0"/>
              <a:t>Χρησιμοποιείται για να </a:t>
            </a:r>
            <a:r>
              <a:rPr lang="el-GR" sz="1400" b="1" dirty="0"/>
              <a:t>αναδείξει τα δυνατά σημεία ενός οργανισμού</a:t>
            </a:r>
            <a:r>
              <a:rPr lang="el-GR" sz="1400" dirty="0"/>
              <a:t>, να </a:t>
            </a:r>
            <a:r>
              <a:rPr lang="el-GR" sz="1400" b="1" dirty="0"/>
              <a:t>κατανοήσει τους μακροπρόθεσμους στόχους του</a:t>
            </a:r>
            <a:r>
              <a:rPr lang="el-GR" sz="1400" dirty="0"/>
              <a:t> και να </a:t>
            </a:r>
            <a:r>
              <a:rPr lang="el-GR" sz="1400" b="1" dirty="0"/>
              <a:t>εντοπίσει κρίσιμους τομείς που χρειάζονται παρέμβαση.</a:t>
            </a:r>
            <a:endParaRPr lang="el-GR" sz="1400" dirty="0"/>
          </a:p>
          <a:p>
            <a:br>
              <a:rPr lang="el-GR" sz="1400" dirty="0"/>
            </a:br>
            <a:r>
              <a:rPr lang="el-GR" sz="1400" b="1" dirty="0"/>
              <a:t>🔹 Η μέθοδος περιλαμβάνει 6 φάσεις:</a:t>
            </a:r>
          </a:p>
          <a:p>
            <a:r>
              <a:rPr lang="el-GR" sz="1400" b="1" dirty="0"/>
              <a:t>Προκαταρκτική ανάλυση:</a:t>
            </a:r>
            <a:br>
              <a:rPr lang="el-GR" sz="1400" dirty="0"/>
            </a:br>
            <a:r>
              <a:rPr lang="el-GR" sz="1400" dirty="0"/>
              <a:t>Οι </a:t>
            </a:r>
            <a:r>
              <a:rPr lang="el-GR" sz="1400" b="1" dirty="0"/>
              <a:t>στόχοι αντίκτυπου</a:t>
            </a:r>
            <a:r>
              <a:rPr lang="el-GR" sz="1400" dirty="0"/>
              <a:t> αξιολογούνται και συγκρίνονται με τις </a:t>
            </a:r>
            <a:r>
              <a:rPr lang="el-GR" sz="1400" b="1" dirty="0"/>
              <a:t>αρχές της Πολιτικής Οικονομίας</a:t>
            </a:r>
            <a:r>
              <a:rPr lang="el-GR" sz="1400" dirty="0"/>
              <a:t>, όπως:</a:t>
            </a:r>
          </a:p>
          <a:p>
            <a:pPr lvl="1"/>
            <a:r>
              <a:rPr lang="el-GR" sz="1400" b="1" dirty="0"/>
              <a:t>Κοινό καλό (</a:t>
            </a:r>
            <a:r>
              <a:rPr lang="el-GR" sz="1400" b="1" dirty="0" err="1"/>
              <a:t>common</a:t>
            </a:r>
            <a:r>
              <a:rPr lang="el-GR" sz="1400" b="1" dirty="0"/>
              <a:t> </a:t>
            </a:r>
            <a:r>
              <a:rPr lang="el-GR" sz="1400" b="1" dirty="0" err="1"/>
              <a:t>good</a:t>
            </a:r>
            <a:r>
              <a:rPr lang="el-GR" sz="1400" b="1" dirty="0"/>
              <a:t>)</a:t>
            </a:r>
            <a:endParaRPr lang="el-GR" sz="1400" dirty="0"/>
          </a:p>
          <a:p>
            <a:pPr lvl="1"/>
            <a:r>
              <a:rPr lang="el-GR" sz="1400" b="1" dirty="0"/>
              <a:t>Σχέσεις και δεσμοί (</a:t>
            </a:r>
            <a:r>
              <a:rPr lang="el-GR" sz="1400" b="1" dirty="0" err="1"/>
              <a:t>relational</a:t>
            </a:r>
            <a:r>
              <a:rPr lang="el-GR" sz="1400" b="1" dirty="0"/>
              <a:t> </a:t>
            </a:r>
            <a:r>
              <a:rPr lang="el-GR" sz="1400" b="1" dirty="0" err="1"/>
              <a:t>good</a:t>
            </a:r>
            <a:r>
              <a:rPr lang="el-GR" sz="1400" b="1" dirty="0"/>
              <a:t>)</a:t>
            </a:r>
            <a:endParaRPr lang="el-GR" sz="1400" dirty="0"/>
          </a:p>
          <a:p>
            <a:pPr lvl="1"/>
            <a:r>
              <a:rPr lang="el-GR" sz="1400" b="1" dirty="0"/>
              <a:t>Συμμετοχική δημοκρατία (</a:t>
            </a:r>
            <a:r>
              <a:rPr lang="el-GR" sz="1400" b="1" dirty="0" err="1"/>
              <a:t>participatory</a:t>
            </a:r>
            <a:r>
              <a:rPr lang="el-GR" sz="1400" b="1" dirty="0"/>
              <a:t> </a:t>
            </a:r>
            <a:r>
              <a:rPr lang="el-GR" sz="1400" b="1" dirty="0" err="1"/>
              <a:t>democracy</a:t>
            </a:r>
            <a:r>
              <a:rPr lang="el-GR" sz="1400" b="1" dirty="0"/>
              <a:t>)</a:t>
            </a:r>
            <a:endParaRPr lang="el-GR" sz="1400" dirty="0"/>
          </a:p>
          <a:p>
            <a:pPr lvl="1"/>
            <a:r>
              <a:rPr lang="el-GR" sz="1400" b="1" dirty="0"/>
              <a:t>Κοινότητα (</a:t>
            </a:r>
            <a:r>
              <a:rPr lang="el-GR" sz="1400" b="1" dirty="0" err="1"/>
              <a:t>community</a:t>
            </a:r>
            <a:r>
              <a:rPr lang="el-GR" sz="1400" b="1" dirty="0"/>
              <a:t>)</a:t>
            </a:r>
            <a:endParaRPr lang="el-GR" sz="1400" dirty="0"/>
          </a:p>
          <a:p>
            <a:pPr lvl="1"/>
            <a:r>
              <a:rPr lang="el-GR" sz="1400" b="1" dirty="0"/>
              <a:t>Προσφορά και ανιδιοτέλεια (</a:t>
            </a:r>
            <a:r>
              <a:rPr lang="el-GR" sz="1400" b="1" dirty="0" err="1"/>
              <a:t>giving</a:t>
            </a:r>
            <a:r>
              <a:rPr lang="el-GR" sz="1400" b="1" dirty="0"/>
              <a:t> and </a:t>
            </a:r>
            <a:r>
              <a:rPr lang="el-GR" sz="1400" b="1" dirty="0" err="1"/>
              <a:t>gratuitousness</a:t>
            </a:r>
            <a:r>
              <a:rPr lang="el-GR" sz="1400" b="1" dirty="0"/>
              <a:t>)</a:t>
            </a:r>
            <a:endParaRPr lang="el-GR" sz="1400" dirty="0"/>
          </a:p>
          <a:p>
            <a:pPr lvl="1"/>
            <a:r>
              <a:rPr lang="el-GR" sz="1400" b="1" dirty="0"/>
              <a:t>Αξιοκρατία (</a:t>
            </a:r>
            <a:r>
              <a:rPr lang="el-GR" sz="1400" b="1" dirty="0" err="1"/>
              <a:t>meritoriousness</a:t>
            </a:r>
            <a:r>
              <a:rPr lang="el-GR" sz="1400" b="1" dirty="0"/>
              <a:t>)</a:t>
            </a:r>
            <a:endParaRPr lang="el-GR" sz="1400" dirty="0"/>
          </a:p>
          <a:p>
            <a:pPr lvl="1"/>
            <a:r>
              <a:rPr lang="el-GR" sz="1400" b="1" dirty="0"/>
              <a:t>Ένταξη (</a:t>
            </a:r>
            <a:r>
              <a:rPr lang="el-GR" sz="1400" b="1" dirty="0" err="1"/>
              <a:t>inclusion</a:t>
            </a:r>
            <a:r>
              <a:rPr lang="el-GR" sz="1400" b="1" dirty="0"/>
              <a:t>)</a:t>
            </a:r>
            <a:endParaRPr lang="el-GR" sz="1400" dirty="0"/>
          </a:p>
          <a:p>
            <a:pPr lvl="1"/>
            <a:r>
              <a:rPr lang="el-GR" sz="1400" b="1" dirty="0"/>
              <a:t>Ευημερία / ευτυχία (</a:t>
            </a:r>
            <a:r>
              <a:rPr lang="el-GR" sz="1400" b="1" dirty="0" err="1"/>
              <a:t>happiness</a:t>
            </a:r>
            <a:r>
              <a:rPr lang="el-GR" sz="1400" b="1" dirty="0"/>
              <a:t>)</a:t>
            </a:r>
            <a:endParaRPr lang="el-GR" sz="1400" dirty="0"/>
          </a:p>
          <a:p>
            <a:pPr lvl="1"/>
            <a:r>
              <a:rPr lang="el-GR" sz="1400" b="1" dirty="0"/>
              <a:t>Κυκλική επικουρικότητα (</a:t>
            </a:r>
            <a:r>
              <a:rPr lang="el-GR" sz="1400" b="1" dirty="0" err="1"/>
              <a:t>circular</a:t>
            </a:r>
            <a:r>
              <a:rPr lang="el-GR" sz="1400" b="1" dirty="0"/>
              <a:t> </a:t>
            </a:r>
            <a:r>
              <a:rPr lang="el-GR" sz="1400" b="1" dirty="0" err="1"/>
              <a:t>subsidiarity</a:t>
            </a:r>
            <a:r>
              <a:rPr lang="el-GR" sz="1400" b="1" dirty="0"/>
              <a:t>)</a:t>
            </a:r>
            <a:endParaRPr lang="el-GR" sz="1400" dirty="0"/>
          </a:p>
          <a:p>
            <a:r>
              <a:rPr lang="el-GR" sz="1400" b="1" dirty="0"/>
              <a:t>Επιλογή δεικτών και συλλογή/ανάλυση δεδομένων:</a:t>
            </a:r>
            <a:br>
              <a:rPr lang="el-GR" sz="1400" dirty="0"/>
            </a:br>
            <a:r>
              <a:rPr lang="el-GR" sz="1400" dirty="0"/>
              <a:t>Από ένα σύνολο </a:t>
            </a:r>
            <a:r>
              <a:rPr lang="el-GR" sz="1400" b="1" dirty="0"/>
              <a:t>40 δεικτών</a:t>
            </a:r>
            <a:r>
              <a:rPr lang="el-GR" sz="1400" dirty="0"/>
              <a:t>, επιλέγονται εκείνοι που είναι απαραίτητοι για τη </a:t>
            </a:r>
            <a:r>
              <a:rPr lang="el-GR" sz="1400" b="1" dirty="0"/>
              <a:t>μέτρηση των αποτελεσμάτων</a:t>
            </a:r>
            <a:r>
              <a:rPr lang="el-GR" sz="1400" dirty="0"/>
              <a:t> τα οποία επιτρέπουν τη δημιουργία του </a:t>
            </a:r>
            <a:r>
              <a:rPr lang="el-GR" sz="1400" b="1" dirty="0"/>
              <a:t>αναμενόμενου αντίκτυπου</a:t>
            </a:r>
            <a:r>
              <a:rPr lang="el-GR" sz="1400" dirty="0"/>
              <a:t>.</a:t>
            </a:r>
          </a:p>
          <a:p>
            <a:r>
              <a:rPr lang="el-GR" sz="1400" b="1" dirty="0"/>
              <a:t>Εμπλοκή ενδιαφερομένων (</a:t>
            </a:r>
            <a:r>
              <a:rPr lang="el-GR" sz="1400" b="1" dirty="0" err="1"/>
              <a:t>Stakeholder</a:t>
            </a:r>
            <a:r>
              <a:rPr lang="el-GR" sz="1400" b="1" dirty="0"/>
              <a:t> </a:t>
            </a:r>
            <a:r>
              <a:rPr lang="el-GR" sz="1400" b="1" dirty="0" err="1"/>
              <a:t>engagement</a:t>
            </a:r>
            <a:r>
              <a:rPr lang="el-GR" sz="1400" b="1" dirty="0"/>
              <a:t>):</a:t>
            </a:r>
            <a:br>
              <a:rPr lang="el-GR" sz="1400" dirty="0"/>
            </a:br>
            <a:r>
              <a:rPr lang="el-GR" sz="1400" dirty="0"/>
              <a:t>Με τη συμμετοχή όλων των ενδιαφερόμενων μερών, </a:t>
            </a:r>
            <a:r>
              <a:rPr lang="el-GR" sz="1400" b="1" dirty="0"/>
              <a:t>ανατίθενται βάρη (</a:t>
            </a:r>
            <a:r>
              <a:rPr lang="el-GR" sz="1400" b="1" dirty="0" err="1"/>
              <a:t>weights</a:t>
            </a:r>
            <a:r>
              <a:rPr lang="el-GR" sz="1400" b="1" dirty="0"/>
              <a:t>)</a:t>
            </a:r>
            <a:r>
              <a:rPr lang="el-GR" sz="1400" dirty="0"/>
              <a:t> σε κάθε αποτέλεσμα, </a:t>
            </a:r>
            <a:r>
              <a:rPr lang="el-GR" sz="1400" b="1" dirty="0"/>
              <a:t>με βάση τις προτιμήσεις τους</a:t>
            </a:r>
            <a:r>
              <a:rPr lang="el-GR" sz="1400" dirty="0"/>
              <a:t> σε σχέση με τους </a:t>
            </a:r>
            <a:r>
              <a:rPr lang="el-GR" sz="1400" b="1" dirty="0"/>
              <a:t>τομείς αξίας</a:t>
            </a:r>
            <a:r>
              <a:rPr lang="el-GR" sz="1400" dirty="0"/>
              <a:t>.</a:t>
            </a:r>
            <a:br>
              <a:rPr lang="el-GR" sz="1400" dirty="0"/>
            </a:br>
            <a:r>
              <a:rPr lang="el-GR" sz="1400" dirty="0"/>
              <a:t>Κάθε βάρος κυμαίνεται </a:t>
            </a:r>
            <a:r>
              <a:rPr lang="el-GR" sz="1400" b="1" dirty="0"/>
              <a:t>από 0 έως 5</a:t>
            </a:r>
            <a:r>
              <a:rPr lang="el-GR" sz="1400" dirty="0"/>
              <a:t>.</a:t>
            </a:r>
            <a:br>
              <a:rPr lang="el-GR" sz="1400" dirty="0"/>
            </a:br>
            <a:r>
              <a:rPr lang="el-GR" sz="1400" dirty="0"/>
              <a:t>Στη συνέχεια, η </a:t>
            </a:r>
            <a:r>
              <a:rPr lang="el-GR" sz="1400" b="1" dirty="0"/>
              <a:t>τιμή του βάρους πολλαπλασιάζεται με την τιμή του αποτελέσματος</a:t>
            </a:r>
            <a:r>
              <a:rPr lang="el-GR" sz="1400" dirty="0"/>
              <a:t> για τον υπολογισμό της συνολικής αξίας.</a:t>
            </a:r>
          </a:p>
          <a:p>
            <a:pPr marL="11412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tabLst>
                <a:tab pos="0" algn="l"/>
              </a:tabLst>
            </a:pPr>
            <a:endParaRPr lang="en-GB" sz="1800" b="0" strike="noStrike" spc="-1" noProof="0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endParaRPr lang="en-GB" sz="1800" b="0" strike="noStrike" spc="-1" noProof="0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endParaRPr lang="en-GB" sz="1500" b="0" strike="noStrike" spc="-1" noProof="0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endParaRPr lang="en-GB" sz="1500" b="0" strike="noStrike" spc="-1" noProof="0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9000"/>
    </mc:Choice>
    <mc:Fallback xmlns="">
      <p:transition spd="slow" advTm="129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2880000" y="115560"/>
            <a:ext cx="9267480" cy="1324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>
              <a:lnSpc>
                <a:spcPct val="90000"/>
              </a:lnSpc>
              <a:buNone/>
              <a:tabLst>
                <a:tab pos="0" algn="l"/>
              </a:tabLst>
            </a:pPr>
            <a:r>
              <a:rPr lang="el-GR" sz="4400" dirty="0"/>
              <a:t>Μήτρα Πολιτικής Οικονομίας</a:t>
            </a:r>
            <a:endParaRPr lang="en-GB" sz="4400" b="0" strike="noStrike" spc="-1" noProof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Segnaposto contenuto 7"/>
          <p:cNvSpPr/>
          <p:nvPr/>
        </p:nvSpPr>
        <p:spPr>
          <a:xfrm>
            <a:off x="383400" y="823320"/>
            <a:ext cx="11764080" cy="184237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l-GR" altLang="el-GR" sz="1200" b="1" dirty="0"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l-GR" altLang="el-GR" sz="1200" b="1" dirty="0"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l-GR" altLang="el-GR" sz="1200" b="1" dirty="0">
                <a:latin typeface="Arial" panose="020B0604020202020204" pitchFamily="34" charset="0"/>
              </a:rPr>
              <a:t>΅Υπολογισμός του αντικτύπου (</a:t>
            </a:r>
            <a:r>
              <a:rPr lang="el-GR" altLang="el-GR" sz="1200" b="1" dirty="0" err="1">
                <a:latin typeface="Arial" panose="020B0604020202020204" pitchFamily="34" charset="0"/>
              </a:rPr>
              <a:t>Impact</a:t>
            </a:r>
            <a:r>
              <a:rPr lang="el-GR" altLang="el-GR" sz="1200" b="1" dirty="0">
                <a:latin typeface="Arial" panose="020B0604020202020204" pitchFamily="34" charset="0"/>
              </a:rPr>
              <a:t> </a:t>
            </a:r>
            <a:r>
              <a:rPr lang="el-GR" altLang="el-GR" sz="1200" b="1" dirty="0" err="1">
                <a:latin typeface="Arial" panose="020B0604020202020204" pitchFamily="34" charset="0"/>
              </a:rPr>
              <a:t>calculation</a:t>
            </a:r>
            <a:r>
              <a:rPr lang="el-GR" altLang="el-GR" sz="1200" b="1" dirty="0">
                <a:latin typeface="Arial" panose="020B0604020202020204" pitchFamily="34" charset="0"/>
              </a:rPr>
              <a:t>):</a:t>
            </a:r>
            <a:br>
              <a:rPr lang="el-GR" altLang="el-GR" sz="1200" dirty="0">
                <a:latin typeface="Arial" panose="020B0604020202020204" pitchFamily="34" charset="0"/>
              </a:rPr>
            </a:br>
            <a:r>
              <a:rPr lang="el-GR" altLang="el-GR" sz="1200" dirty="0">
                <a:latin typeface="Arial" panose="020B0604020202020204" pitchFamily="34" charset="0"/>
              </a:rPr>
              <a:t>Οι </a:t>
            </a:r>
            <a:r>
              <a:rPr lang="el-GR" altLang="el-GR" sz="1200" b="1" dirty="0">
                <a:latin typeface="Arial" panose="020B0604020202020204" pitchFamily="34" charset="0"/>
              </a:rPr>
              <a:t>μετρούμενες τιμές</a:t>
            </a:r>
            <a:r>
              <a:rPr lang="el-GR" altLang="el-GR" sz="1200" dirty="0">
                <a:latin typeface="Arial" panose="020B0604020202020204" pitchFamily="34" charset="0"/>
              </a:rPr>
              <a:t>, αφού πολλαπλασιαστούν με τα </a:t>
            </a:r>
            <a:r>
              <a:rPr lang="el-GR" altLang="el-GR" sz="1200" b="1" dirty="0">
                <a:latin typeface="Arial" panose="020B0604020202020204" pitchFamily="34" charset="0"/>
              </a:rPr>
              <a:t>βάρη</a:t>
            </a:r>
            <a:r>
              <a:rPr lang="el-GR" altLang="el-GR" sz="1200" dirty="0">
                <a:latin typeface="Arial" panose="020B0604020202020204" pitchFamily="34" charset="0"/>
              </a:rPr>
              <a:t>, </a:t>
            </a:r>
            <a:r>
              <a:rPr lang="el-GR" altLang="el-GR" sz="1200" b="1" dirty="0">
                <a:latin typeface="Arial" panose="020B0604020202020204" pitchFamily="34" charset="0"/>
              </a:rPr>
              <a:t>συγκεντρώνονται σε ένα συνοπτικό εργαλείο</a:t>
            </a:r>
            <a:r>
              <a:rPr lang="el-GR" altLang="el-GR" sz="1200" dirty="0">
                <a:latin typeface="Arial" panose="020B0604020202020204" pitchFamily="34" charset="0"/>
              </a:rPr>
              <a:t> που αποτυπώνει τη συνολική αξία του αντίκτυπου.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l-GR" altLang="el-GR" sz="1200" b="1" dirty="0">
                <a:latin typeface="Arial" panose="020B0604020202020204" pitchFamily="34" charset="0"/>
              </a:rPr>
              <a:t>Ανάλυση αποτελεσμάτων (</a:t>
            </a:r>
            <a:r>
              <a:rPr lang="el-GR" altLang="el-GR" sz="1200" b="1" dirty="0" err="1">
                <a:latin typeface="Arial" panose="020B0604020202020204" pitchFamily="34" charset="0"/>
              </a:rPr>
              <a:t>Results</a:t>
            </a:r>
            <a:r>
              <a:rPr lang="el-GR" altLang="el-GR" sz="1200" b="1" dirty="0">
                <a:latin typeface="Arial" panose="020B0604020202020204" pitchFamily="34" charset="0"/>
              </a:rPr>
              <a:t> </a:t>
            </a:r>
            <a:r>
              <a:rPr lang="el-GR" altLang="el-GR" sz="1200" b="1" dirty="0" err="1">
                <a:latin typeface="Arial" panose="020B0604020202020204" pitchFamily="34" charset="0"/>
              </a:rPr>
              <a:t>analysis</a:t>
            </a:r>
            <a:r>
              <a:rPr lang="el-GR" altLang="el-GR" sz="1200" b="1" dirty="0">
                <a:latin typeface="Arial" panose="020B0604020202020204" pitchFamily="34" charset="0"/>
              </a:rPr>
              <a:t>):</a:t>
            </a:r>
            <a:br>
              <a:rPr lang="el-GR" altLang="el-GR" sz="1200" dirty="0">
                <a:latin typeface="Arial" panose="020B0604020202020204" pitchFamily="34" charset="0"/>
              </a:rPr>
            </a:br>
            <a:r>
              <a:rPr lang="el-GR" altLang="el-GR" sz="1200" dirty="0">
                <a:latin typeface="Arial" panose="020B0604020202020204" pitchFamily="34" charset="0"/>
              </a:rPr>
              <a:t>Για την </a:t>
            </a:r>
            <a:r>
              <a:rPr lang="el-GR" altLang="el-GR" sz="1200" b="1" dirty="0">
                <a:latin typeface="Arial" panose="020B0604020202020204" pitchFamily="34" charset="0"/>
              </a:rPr>
              <a:t>κριτική ανάλυση των αποτελεσμάτων</a:t>
            </a:r>
            <a:r>
              <a:rPr lang="el-GR" altLang="el-GR" sz="1200" dirty="0">
                <a:latin typeface="Arial" panose="020B0604020202020204" pitchFamily="34" charset="0"/>
              </a:rPr>
              <a:t> και τον </a:t>
            </a:r>
            <a:r>
              <a:rPr lang="el-GR" altLang="el-GR" sz="1200" b="1" dirty="0">
                <a:latin typeface="Arial" panose="020B0604020202020204" pitchFamily="34" charset="0"/>
              </a:rPr>
              <a:t>εντοπισμό τομέων προς βελτίωση</a:t>
            </a:r>
            <a:r>
              <a:rPr lang="el-GR" altLang="el-GR" sz="1200" dirty="0">
                <a:latin typeface="Arial" panose="020B0604020202020204" pitchFamily="34" charset="0"/>
              </a:rPr>
              <a:t>, χρησιμοποιούνται δύο εργαλεία: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l-GR" altLang="el-GR" sz="1200" dirty="0">
                <a:latin typeface="Arial" panose="020B0604020202020204" pitchFamily="34" charset="0"/>
              </a:rPr>
              <a:t>η </a:t>
            </a:r>
            <a:r>
              <a:rPr lang="el-GR" altLang="el-GR" sz="1200" b="1" dirty="0">
                <a:latin typeface="Arial" panose="020B0604020202020204" pitchFamily="34" charset="0"/>
              </a:rPr>
              <a:t>μήτρα </a:t>
            </a:r>
            <a:r>
              <a:rPr lang="el-GR" altLang="el-GR" sz="1200" b="1" dirty="0" err="1">
                <a:latin typeface="Arial" panose="020B0604020202020204" pitchFamily="34" charset="0"/>
              </a:rPr>
              <a:t>ουσιαστικότητας</a:t>
            </a:r>
            <a:r>
              <a:rPr lang="el-GR" altLang="el-GR" sz="1200" b="1" dirty="0">
                <a:latin typeface="Arial" panose="020B0604020202020204" pitchFamily="34" charset="0"/>
              </a:rPr>
              <a:t> (</a:t>
            </a:r>
            <a:r>
              <a:rPr lang="el-GR" altLang="el-GR" sz="1200" b="1" dirty="0" err="1">
                <a:latin typeface="Arial" panose="020B0604020202020204" pitchFamily="34" charset="0"/>
              </a:rPr>
              <a:t>materiality</a:t>
            </a:r>
            <a:r>
              <a:rPr lang="el-GR" altLang="el-GR" sz="1200" b="1" dirty="0">
                <a:latin typeface="Arial" panose="020B0604020202020204" pitchFamily="34" charset="0"/>
              </a:rPr>
              <a:t> </a:t>
            </a:r>
            <a:r>
              <a:rPr lang="el-GR" altLang="el-GR" sz="1200" b="1" dirty="0" err="1">
                <a:latin typeface="Arial" panose="020B0604020202020204" pitchFamily="34" charset="0"/>
              </a:rPr>
              <a:t>matrix</a:t>
            </a:r>
            <a:r>
              <a:rPr lang="el-GR" altLang="el-GR" sz="1200" b="1" dirty="0">
                <a:latin typeface="Arial" panose="020B0604020202020204" pitchFamily="34" charset="0"/>
              </a:rPr>
              <a:t>)</a:t>
            </a:r>
            <a:r>
              <a:rPr lang="el-GR" altLang="el-GR" sz="1200" dirty="0">
                <a:latin typeface="Arial" panose="020B0604020202020204" pitchFamily="34" charset="0"/>
              </a:rPr>
              <a:t> και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l-GR" altLang="el-GR" sz="1200" dirty="0">
                <a:latin typeface="Arial" panose="020B0604020202020204" pitchFamily="34" charset="0"/>
              </a:rPr>
              <a:t>το </a:t>
            </a:r>
            <a:r>
              <a:rPr lang="el-GR" altLang="el-GR" sz="1200" b="1" dirty="0">
                <a:latin typeface="Arial" panose="020B0604020202020204" pitchFamily="34" charset="0"/>
              </a:rPr>
              <a:t>θερμόμετρο αποτελεσμάτων (</a:t>
            </a:r>
            <a:r>
              <a:rPr lang="el-GR" altLang="el-GR" sz="1200" b="1" dirty="0" err="1">
                <a:latin typeface="Arial" panose="020B0604020202020204" pitchFamily="34" charset="0"/>
              </a:rPr>
              <a:t>results</a:t>
            </a:r>
            <a:r>
              <a:rPr lang="el-GR" altLang="el-GR" sz="1200" b="1" dirty="0">
                <a:latin typeface="Arial" panose="020B0604020202020204" pitchFamily="34" charset="0"/>
              </a:rPr>
              <a:t> </a:t>
            </a:r>
            <a:r>
              <a:rPr lang="el-GR" altLang="el-GR" sz="1200" b="1" dirty="0" err="1">
                <a:latin typeface="Arial" panose="020B0604020202020204" pitchFamily="34" charset="0"/>
              </a:rPr>
              <a:t>thermometer</a:t>
            </a:r>
            <a:r>
              <a:rPr lang="el-GR" altLang="el-GR" sz="1200" b="1" dirty="0">
                <a:latin typeface="Arial" panose="020B0604020202020204" pitchFamily="34" charset="0"/>
              </a:rPr>
              <a:t>)</a:t>
            </a:r>
            <a:br>
              <a:rPr lang="el-GR" altLang="el-GR" sz="1200" dirty="0">
                <a:latin typeface="Arial" panose="020B0604020202020204" pitchFamily="34" charset="0"/>
              </a:rPr>
            </a:br>
            <a:r>
              <a:rPr lang="el-GR" altLang="el-GR" sz="1200" i="1" dirty="0">
                <a:latin typeface="Arial" panose="020B0604020202020204" pitchFamily="34" charset="0"/>
              </a:rPr>
              <a:t>(βλ. Εικόνες 2 και 3).</a:t>
            </a:r>
            <a:endParaRPr lang="el-GR" altLang="el-GR" sz="1200" dirty="0"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l-GR" altLang="el-GR" sz="1200" b="1" dirty="0">
                <a:latin typeface="Arial" panose="020B0604020202020204" pitchFamily="34" charset="0"/>
              </a:rPr>
              <a:t>Επικοινωνία (Communication):</a:t>
            </a:r>
            <a:br>
              <a:rPr lang="el-GR" altLang="el-GR" sz="1200" dirty="0">
                <a:latin typeface="Arial" panose="020B0604020202020204" pitchFamily="34" charset="0"/>
              </a:rPr>
            </a:br>
            <a:r>
              <a:rPr lang="el-GR" altLang="el-GR" sz="1200" dirty="0">
                <a:latin typeface="Arial" panose="020B0604020202020204" pitchFamily="34" charset="0"/>
              </a:rPr>
              <a:t>Περιλαμβάνει </a:t>
            </a:r>
            <a:r>
              <a:rPr lang="el-GR" altLang="el-GR" sz="1200" b="1" dirty="0">
                <a:latin typeface="Arial" panose="020B0604020202020204" pitchFamily="34" charset="0"/>
              </a:rPr>
              <a:t>εσωτερική και εξωτερική ανατροφοδότηση (</a:t>
            </a:r>
            <a:r>
              <a:rPr lang="el-GR" altLang="el-GR" sz="1200" b="1" dirty="0" err="1">
                <a:latin typeface="Arial" panose="020B0604020202020204" pitchFamily="34" charset="0"/>
              </a:rPr>
              <a:t>feedback</a:t>
            </a:r>
            <a:r>
              <a:rPr lang="el-GR" altLang="el-GR" sz="1200" b="1" dirty="0">
                <a:latin typeface="Arial" panose="020B0604020202020204" pitchFamily="34" charset="0"/>
              </a:rPr>
              <a:t>)</a:t>
            </a:r>
            <a:r>
              <a:rPr lang="el-GR" altLang="el-GR" sz="1200" dirty="0">
                <a:latin typeface="Arial" panose="020B0604020202020204" pitchFamily="34" charset="0"/>
              </a:rPr>
              <a:t>, ώστε να διασφαλιστεί η </a:t>
            </a:r>
            <a:r>
              <a:rPr lang="el-GR" altLang="el-GR" sz="1200" b="1" dirty="0">
                <a:latin typeface="Arial" panose="020B0604020202020204" pitchFamily="34" charset="0"/>
              </a:rPr>
              <a:t>διάχυση και αξιοποίηση των αποτελεσμάτων</a:t>
            </a:r>
            <a:r>
              <a:rPr lang="el-GR" altLang="el-GR" sz="1200" dirty="0">
                <a:latin typeface="Arial" panose="020B0604020202020204" pitchFamily="34" charset="0"/>
              </a:rPr>
              <a:t>.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485DBAAA-5C18-094D-2F41-CDFE3B450E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392" y="3282016"/>
            <a:ext cx="3679798" cy="2450193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5E13CB8D-AA69-1491-07B0-DF8F40DE696B}"/>
              </a:ext>
            </a:extLst>
          </p:cNvPr>
          <p:cNvSpPr txBox="1"/>
          <p:nvPr/>
        </p:nvSpPr>
        <p:spPr>
          <a:xfrm>
            <a:off x="2091559" y="2665696"/>
            <a:ext cx="11961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l-GR" spc="-1" noProof="0" dirty="0">
              <a:solidFill>
                <a:srgbClr val="01025C"/>
              </a:solidFill>
              <a:latin typeface="Calibri"/>
            </a:endParaRPr>
          </a:p>
          <a:p>
            <a:r>
              <a:rPr lang="en-GB" spc="-1" noProof="0" dirty="0">
                <a:solidFill>
                  <a:srgbClr val="01025C"/>
                </a:solidFill>
                <a:latin typeface="Calibri"/>
              </a:rPr>
              <a:t>Figure 1 </a:t>
            </a:r>
            <a:endParaRPr lang="it-IT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FA280FFD-E073-96EB-D8F5-36EDF65604E5}"/>
              </a:ext>
            </a:extLst>
          </p:cNvPr>
          <p:cNvSpPr txBox="1"/>
          <p:nvPr/>
        </p:nvSpPr>
        <p:spPr>
          <a:xfrm>
            <a:off x="8860311" y="2665696"/>
            <a:ext cx="11961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l-GR" spc="-1" noProof="0" dirty="0">
              <a:solidFill>
                <a:srgbClr val="01025C"/>
              </a:solidFill>
              <a:latin typeface="Calibri"/>
            </a:endParaRPr>
          </a:p>
          <a:p>
            <a:r>
              <a:rPr lang="en-GB" spc="-1" noProof="0" dirty="0">
                <a:solidFill>
                  <a:srgbClr val="01025C"/>
                </a:solidFill>
                <a:latin typeface="Calibri"/>
              </a:rPr>
              <a:t>Figure 2 </a:t>
            </a:r>
            <a:endParaRPr lang="it-IT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F0704315-3089-7C42-3EF1-C6B077ED99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3952" y="3288577"/>
            <a:ext cx="6073761" cy="26607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9000"/>
    </mc:Choice>
    <mc:Fallback xmlns="">
      <p:transition spd="slow" advTm="129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2665800" y="314280"/>
            <a:ext cx="9029520" cy="1324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 algn="ctr">
              <a:lnSpc>
                <a:spcPct val="90000"/>
              </a:lnSpc>
              <a:buNone/>
              <a:tabLst>
                <a:tab pos="0" algn="l"/>
              </a:tabLst>
            </a:pPr>
            <a:r>
              <a:rPr lang="el-GR" sz="3600" dirty="0"/>
              <a:t>Αξιολόγηση της Κοινωνικής Γεωργίας</a:t>
            </a:r>
            <a:endParaRPr lang="en-GB" sz="3600" b="0" strike="noStrike" spc="-1" noProof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Segnaposto contenuto 2"/>
          <p:cNvSpPr/>
          <p:nvPr/>
        </p:nvSpPr>
        <p:spPr>
          <a:xfrm>
            <a:off x="767408" y="1196752"/>
            <a:ext cx="10398960" cy="4752528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r>
              <a:rPr lang="el-GR" sz="1600" b="1" dirty="0"/>
              <a:t>Η μεθοδολογία </a:t>
            </a:r>
            <a:r>
              <a:rPr lang="el-GR" sz="1600" b="1" dirty="0" err="1"/>
              <a:t>SROI</a:t>
            </a:r>
            <a:r>
              <a:rPr lang="el-GR" sz="1600" b="1" dirty="0"/>
              <a:t> στην αξιολόγηση της Κοινωνικής Γεωργίας</a:t>
            </a:r>
          </a:p>
          <a:p>
            <a:r>
              <a:rPr lang="el-GR" sz="1600" dirty="0"/>
              <a:t>Στην </a:t>
            </a:r>
            <a:r>
              <a:rPr lang="el-GR" sz="1600" b="1" dirty="0"/>
              <a:t>Ευρώπη και πέραν αυτής</a:t>
            </a:r>
            <a:r>
              <a:rPr lang="el-GR" sz="1600" dirty="0"/>
              <a:t>, η </a:t>
            </a:r>
            <a:r>
              <a:rPr lang="el-GR" sz="1600" b="1" dirty="0"/>
              <a:t>μεθοδολογία </a:t>
            </a:r>
            <a:r>
              <a:rPr lang="el-GR" sz="1600" b="1" dirty="0" err="1"/>
              <a:t>SROI</a:t>
            </a:r>
            <a:r>
              <a:rPr lang="el-GR" sz="1600" b="1" dirty="0"/>
              <a:t> (Social </a:t>
            </a:r>
            <a:r>
              <a:rPr lang="el-GR" sz="1600" b="1" dirty="0" err="1"/>
              <a:t>Return</a:t>
            </a:r>
            <a:r>
              <a:rPr lang="el-GR" sz="1600" b="1" dirty="0"/>
              <a:t> on Investment)</a:t>
            </a:r>
            <a:r>
              <a:rPr lang="el-GR" sz="1600" dirty="0"/>
              <a:t> έχει προταθεί για την </a:t>
            </a:r>
            <a:r>
              <a:rPr lang="el-GR" sz="1600" b="1" dirty="0"/>
              <a:t>αξιολόγηση της Κοινωνικής Γεωργίας</a:t>
            </a:r>
            <a:r>
              <a:rPr lang="el-GR" sz="1600" dirty="0"/>
              <a:t>, σε </a:t>
            </a:r>
            <a:r>
              <a:rPr lang="el-GR" sz="1600" b="1" dirty="0"/>
              <a:t>συνδυασμό με αναλύσεις πλαισίου μέσω </a:t>
            </a:r>
            <a:r>
              <a:rPr lang="el-GR" sz="1600" b="1" dirty="0" err="1"/>
              <a:t>SWOT</a:t>
            </a:r>
            <a:r>
              <a:rPr lang="el-GR" sz="1600" dirty="0"/>
              <a:t> και με </a:t>
            </a:r>
            <a:r>
              <a:rPr lang="el-GR" sz="1600" b="1" dirty="0"/>
              <a:t>αξιολογήσεις επιχειρηματικών μοντέλων</a:t>
            </a:r>
            <a:r>
              <a:rPr lang="el-GR" sz="1600" dirty="0"/>
              <a:t> αγροτικών επιχειρήσεων ή συνεταιρισμών, χρησιμοποιώντας το </a:t>
            </a:r>
            <a:r>
              <a:rPr lang="el-GR" sz="1600" b="1" dirty="0" err="1"/>
              <a:t>Business</a:t>
            </a:r>
            <a:r>
              <a:rPr lang="el-GR" sz="1600" b="1" dirty="0"/>
              <a:t> </a:t>
            </a:r>
            <a:r>
              <a:rPr lang="el-GR" sz="1600" b="1" dirty="0" err="1"/>
              <a:t>Model</a:t>
            </a:r>
            <a:r>
              <a:rPr lang="el-GR" sz="1600" b="1" dirty="0"/>
              <a:t> </a:t>
            </a:r>
            <a:r>
              <a:rPr lang="el-GR" sz="1600" b="1" dirty="0" err="1"/>
              <a:t>Canvas</a:t>
            </a:r>
            <a:r>
              <a:rPr lang="el-GR" sz="1600" dirty="0"/>
              <a:t>.</a:t>
            </a:r>
            <a:br>
              <a:rPr lang="el-GR" sz="1600" dirty="0"/>
            </a:br>
            <a:r>
              <a:rPr lang="el-GR" sz="1600" dirty="0"/>
              <a:t>Αυτή η </a:t>
            </a:r>
            <a:r>
              <a:rPr lang="el-GR" sz="1600" b="1" dirty="0"/>
              <a:t>ολοκληρωμένη προσέγγιση</a:t>
            </a:r>
            <a:r>
              <a:rPr lang="el-GR" sz="1600" dirty="0"/>
              <a:t> συμβάλλει στην </a:t>
            </a:r>
            <a:r>
              <a:rPr lang="el-GR" sz="1600" b="1" dirty="0"/>
              <a:t>εκτίμηση των ωφελειών που παράγει η Κοινωνική Γεωργία</a:t>
            </a:r>
            <a:r>
              <a:rPr lang="el-GR" sz="1600" dirty="0"/>
              <a:t> για τους διάφορους εμπλεκόμενους φορείς.</a:t>
            </a:r>
          </a:p>
          <a:p>
            <a:r>
              <a:rPr lang="el-GR" sz="1600" dirty="0"/>
              <a:t>Η </a:t>
            </a:r>
            <a:r>
              <a:rPr lang="el-GR" sz="1600" b="1" dirty="0" err="1"/>
              <a:t>SROI</a:t>
            </a:r>
            <a:r>
              <a:rPr lang="el-GR" sz="1600" dirty="0"/>
              <a:t> έχει αποδειχθεί </a:t>
            </a:r>
            <a:r>
              <a:rPr lang="el-GR" sz="1600" b="1" dirty="0"/>
              <a:t>ιδιαίτερα κατάλληλο εργαλείο</a:t>
            </a:r>
            <a:r>
              <a:rPr lang="el-GR" sz="1600" dirty="0"/>
              <a:t> για την </a:t>
            </a:r>
            <a:r>
              <a:rPr lang="el-GR" sz="1600" b="1" dirty="0"/>
              <a:t>αξιολόγηση του αντίκτυπου της Κοινωνικής Γεωργίας</a:t>
            </a:r>
            <a:r>
              <a:rPr lang="el-GR" sz="1600" dirty="0"/>
              <a:t>, καθώς χρησιμοποιείται τόσο για την </a:t>
            </a:r>
            <a:r>
              <a:rPr lang="el-GR" sz="1600" b="1" dirty="0"/>
              <a:t>αξιολόγηση έργων</a:t>
            </a:r>
            <a:r>
              <a:rPr lang="el-GR" sz="1600" dirty="0"/>
              <a:t>, όσο και με </a:t>
            </a:r>
            <a:r>
              <a:rPr lang="el-GR" sz="1600" b="1" dirty="0"/>
              <a:t>τρόπους συμβατούς με την εφαρμογή των δραστηριοτήτων κοινωνικής γεωργίας</a:t>
            </a:r>
            <a:r>
              <a:rPr lang="el-GR" sz="1600" dirty="0"/>
              <a:t>.</a:t>
            </a:r>
          </a:p>
          <a:p>
            <a:br>
              <a:rPr lang="el-GR" sz="1600" dirty="0"/>
            </a:br>
            <a:endParaRPr lang="el-GR" sz="1600" dirty="0"/>
          </a:p>
          <a:p>
            <a:r>
              <a:rPr lang="el-GR" sz="1600" b="1" dirty="0"/>
              <a:t>Συγκεκριμένα, η </a:t>
            </a:r>
            <a:r>
              <a:rPr lang="el-GR" sz="1600" b="1" dirty="0" err="1"/>
              <a:t>SROI</a:t>
            </a:r>
            <a:r>
              <a:rPr lang="el-GR" sz="1600" b="1" dirty="0"/>
              <a:t> έχει επιτρέψει την αποτύπωση τριών βασικών πτυχών της Κοινωνικής Γεωργίας:</a:t>
            </a:r>
          </a:p>
          <a:p>
            <a:r>
              <a:rPr lang="el-GR" sz="1600" b="1" dirty="0"/>
              <a:t>Αναγνώριση και χαρτογράφηση των ενδιαφερομένων (</a:t>
            </a:r>
            <a:r>
              <a:rPr lang="el-GR" sz="1600" b="1" dirty="0" err="1"/>
              <a:t>stakeholders</a:t>
            </a:r>
            <a:r>
              <a:rPr lang="el-GR" sz="1600" b="1" dirty="0"/>
              <a:t>):</a:t>
            </a:r>
            <a:br>
              <a:rPr lang="el-GR" sz="1600" dirty="0"/>
            </a:br>
            <a:r>
              <a:rPr lang="el-GR" sz="1600" dirty="0"/>
              <a:t>ωφελούμενοι του έργου, συνεταιρισμοί που το προωθούν, αγροτικές επιχειρήσεις που φιλοξενούν πρακτικές άσκησης, η τοπική κοινότητα και οι υπηρεσίες κοινωνικής φροντίδας.</a:t>
            </a:r>
          </a:p>
          <a:p>
            <a:r>
              <a:rPr lang="el-GR" sz="1600" b="1" dirty="0"/>
              <a:t>Χαρτογράφηση των αποτελεσμάτων (</a:t>
            </a:r>
            <a:r>
              <a:rPr lang="el-GR" sz="1600" b="1" dirty="0" err="1"/>
              <a:t>mapping</a:t>
            </a:r>
            <a:r>
              <a:rPr lang="el-GR" sz="1600" b="1" dirty="0"/>
              <a:t> of </a:t>
            </a:r>
            <a:r>
              <a:rPr lang="el-GR" sz="1600" b="1" dirty="0" err="1"/>
              <a:t>outcomes</a:t>
            </a:r>
            <a:r>
              <a:rPr lang="el-GR" sz="1600" b="1" dirty="0"/>
              <a:t>).</a:t>
            </a:r>
            <a:endParaRPr lang="el-GR" sz="1600" dirty="0"/>
          </a:p>
          <a:p>
            <a:r>
              <a:rPr lang="el-GR" sz="1600" b="1" dirty="0"/>
              <a:t>Κατασκευή δεικτών αναφοράς (</a:t>
            </a:r>
            <a:r>
              <a:rPr lang="el-GR" sz="1600" b="1" dirty="0" err="1"/>
              <a:t>proxies</a:t>
            </a:r>
            <a:r>
              <a:rPr lang="el-GR" sz="1600" b="1" dirty="0"/>
              <a:t>):</a:t>
            </a:r>
            <a:br>
              <a:rPr lang="el-GR" sz="1600" dirty="0"/>
            </a:br>
            <a:r>
              <a:rPr lang="el-GR" sz="1600" dirty="0"/>
              <a:t>καθορισμός αντιπροσωπευτικών τιμών για τη χρηματική αποτίμηση των κοινωνικών και περιβαλλοντικών αποτελεσμάτων.</a:t>
            </a:r>
          </a:p>
          <a:p>
            <a:br>
              <a:rPr lang="el-GR" sz="2000" dirty="0"/>
            </a:br>
            <a:endParaRPr lang="el-GR" sz="2000" dirty="0"/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endParaRPr lang="en-GB" sz="2000" b="0" strike="noStrike" spc="-1" noProof="0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4000"/>
    </mc:Choice>
    <mc:Fallback xmlns="">
      <p:transition spd="slow" advTm="284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3613</TotalTime>
  <Words>2372</Words>
  <Application>Microsoft Office PowerPoint</Application>
  <PresentationFormat>Ευρεία οθόνη</PresentationFormat>
  <Paragraphs>156</Paragraphs>
  <Slides>18</Slides>
  <Notes>1</Notes>
  <HiddenSlides>0</HiddenSlides>
  <MMClips>0</MMClips>
  <ScaleCrop>false</ScaleCrop>
  <HeadingPairs>
    <vt:vector size="4" baseType="variant">
      <vt:variant>
        <vt:lpstr>Θέμα</vt:lpstr>
      </vt:variant>
      <vt:variant>
        <vt:i4>10</vt:i4>
      </vt:variant>
      <vt:variant>
        <vt:lpstr>Τίτλοι διαφανειών</vt:lpstr>
      </vt:variant>
      <vt:variant>
        <vt:i4>18</vt:i4>
      </vt:variant>
    </vt:vector>
  </HeadingPairs>
  <TitlesOfParts>
    <vt:vector size="28" baseType="lpstr"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Παρουσίαση του PowerPoint</vt:lpstr>
      <vt:lpstr>Αξιολόγηση αποτελεσματικότητας και αποδοτικότητας – Ανάλυση Κόστους-Οφέλους και Ανάλυση SWOT</vt:lpstr>
      <vt:lpstr>ΑΚΟ – Ανάλυση Κόστους-Οφέλους (Cost-Benefit Analysis)</vt:lpstr>
      <vt:lpstr>ΑΚΟ – Ανάλυση Κόστους-Οφέλους (Cost-Benefit Analysis)</vt:lpstr>
      <vt:lpstr>ΑΚΟ – Ανάλυση Κόστους-Οφέλους (Cost-Benefit Analysis)</vt:lpstr>
      <vt:lpstr>ΑΚΟ – Ανάλυση Κόστους-Οφέλους (Cost-Benefit Analysis)</vt:lpstr>
      <vt:lpstr>Ανάλυση SWOT</vt:lpstr>
      <vt:lpstr>Ανάλυση SWOT</vt:lpstr>
      <vt:lpstr>Ανάλυση SWOT</vt:lpstr>
      <vt:lpstr>Αξιολόγηση Κοινωνικού Αντίκτυπου – Θεωρία της Αλλαγής – Κοινωνική Απόδοση της Επένδυσης – Μήτρα Πολιτικής Οικονομίας</vt:lpstr>
      <vt:lpstr>Αξιολόγηση Κοινωνικού Αντίκτυπου</vt:lpstr>
      <vt:lpstr>Αξιολόγηση Κοινωνικού Αντίκτυπου</vt:lpstr>
      <vt:lpstr>Θεωρία της Αλλαγής</vt:lpstr>
      <vt:lpstr>Θεωρία της Αλλαγής</vt:lpstr>
      <vt:lpstr>Κοινωνική Απόδοση της Επένδυσης SROI</vt:lpstr>
      <vt:lpstr>Μήτρα Πολιτικής Οικονομίας</vt:lpstr>
      <vt:lpstr>Μήτρα Πολιτικής Οικονομίας</vt:lpstr>
      <vt:lpstr>Αξιολόγηση της Κοινωνικής Γεωργίας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subject/>
  <dc:creator/>
  <dc:description/>
  <cp:lastModifiedBy>Giorgos Grapsas</cp:lastModifiedBy>
  <cp:revision>25</cp:revision>
  <cp:lastPrinted>2025-08-01T11:06:29Z</cp:lastPrinted>
  <dcterms:modified xsi:type="dcterms:W3CDTF">2025-12-19T08:18:53Z</dcterms:modified>
  <dc:language>it-IT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MClips">
    <vt:i4>23</vt:i4>
  </property>
  <property fmtid="{D5CDD505-2E9C-101B-9397-08002B2CF9AE}" pid="3" name="Notes">
    <vt:i4>24</vt:i4>
  </property>
  <property fmtid="{D5CDD505-2E9C-101B-9397-08002B2CF9AE}" pid="4" name="PresentationFormat">
    <vt:lpwstr>Widescreen</vt:lpwstr>
  </property>
  <property fmtid="{D5CDD505-2E9C-101B-9397-08002B2CF9AE}" pid="5" name="Slides">
    <vt:i4>24</vt:i4>
  </property>
</Properties>
</file>