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0"/>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43"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110512C-2FE3-5BBB-A429-4FE51C127B49}"/>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8C25EB1-CC88-BE9E-71AA-EBECBE4437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2D15EE0-E939-1487-A37F-F8380D0917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4074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BA679925-93E7-C5FE-8F3C-05015C8868B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A919975-7D0D-D72C-061B-4E1E2082E3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B71DF9E-03A0-6D13-4F52-F0774BFE3F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7879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B987442-D973-8DF7-E866-C0CCA612735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EBA4DD1-D2D2-1680-EE4C-FC3D9BB9EA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ACE4F91-D279-7037-1130-A1A6E5FAA2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2411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D7FAE73-DF45-CC58-EA0C-7DBAEA7718B8}"/>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FEB1A6E-A622-CC2F-6AB2-F3D8EEE668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18B4C0E1-9DBD-D3A0-E261-329B8E5200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9453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0EC1349-A386-1D74-56D1-C674BBF5119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F7BF7C77-FA36-BDCF-5ED4-A382C1C1697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7F1365F7-1B61-15F7-F1D0-0DC1F5C90C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1835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0BB476D-4F9A-FA33-0654-42ECF2A106B9}"/>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E4D62DE-24FD-44FE-070F-B3A33062D9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569698C3-5A59-9C36-7EA4-113347B99C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692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B470484-3170-28B7-60EE-4D44FA67C436}"/>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5A95243-0B0D-679F-138C-15DA78B5E5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1D40B2C5-2DAE-28B5-F001-538E7BDCBD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3278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92BB42C-8312-C70D-50B3-60FAFE138D8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76D9C7A-BB3A-95DD-53DE-793CD8B7F7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C0E4FA11-0B5A-8B83-E33B-B63AA0F79B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9343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2C604F10-986A-F5CC-E7F5-0044C05B87E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7D6CCD2-4180-CD57-9968-E8FC780F78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03735141-41B9-5F51-9761-5F30302ABD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1757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2E17EE7E-23B2-37B3-E878-9B02F33DCFDD}"/>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DC07AF3-B33A-6D89-5538-47B2327906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DFE4906A-2CD4-6207-E957-B7B4B60F3E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805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8BC9C26-53A1-3C87-112F-EC7DDF878CA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411BFC5-317C-51B7-CA0F-DCCB5C1445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B1689972-48D4-5A13-13A9-8FB7A9F652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820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E5F1F98-76CA-E007-FE00-4535EF6C1CF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77531AC-D841-92BC-13DE-3DEF8DC826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DACE2303-6A78-70F3-6DAD-A14B339CCC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9255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BEC7717-0484-AC16-F3C3-DD52A51EDB08}"/>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FF8205E-8FB3-5F94-353B-5A24013D35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61B88A7B-B5A5-4A01-62B0-7876079A59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3970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6B4A8153-E6C5-1A67-BE1C-E457CC331D6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34049BB0-FFFF-FE85-207F-9515AF7C71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54F5E41C-8CEF-B543-F77D-FFAB653B54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5408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41518F4-1092-905C-A722-2748B9F42CB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962CD60-99D1-E2DA-61F4-AD678CECC2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A6428333-255D-AEBD-BD9D-F988CE43A2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6866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366A877-25F9-EC4A-EA73-6F787E7F95E3}"/>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229DE79C-512C-AFF0-8B49-75713BD71F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E98D7262-A0DF-7167-C591-6A97C1A37A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6721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F1628AC-5842-ADC5-D963-ABA2F4724B1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87A6F61-5A21-3861-442F-8619E23A67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08CF91B6-D330-BC3F-FAE1-0F208404C3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165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6238EA3D-9941-FC95-BCE3-7B9166792CD8}"/>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7849C4D-3165-F75F-10E3-18EDC7AED00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F295C312-BDE8-05F0-F2A7-9D09D4359D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4622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339BD9A-0C85-EDD6-619D-B4E7F40A6E0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393E0B05-DBEB-8D62-DFBC-8327EF74EC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55625C8E-2D3F-4E03-287C-5312DB8194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736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734ECD3-8636-9C4A-F3CD-59B3181106D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E8C7375-2D3C-F42C-B468-DC46DAB652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CD3ABA82-A35E-9C3C-D488-E9AF901708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3609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6CB4F76-3A27-F75E-5DED-341BA6DFCD1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FE28EDD-E718-DE47-EE96-EBF6608522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AF428F49-04BB-DA42-5626-19C1560632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99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18A0F9A4-BFD2-B017-38F6-FBD20A1D2F98}"/>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E161B47E-EE8C-8DD3-E7EE-8A4E36AAF1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74820390-2696-34B7-7614-D8040BB2FC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6070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685D194-714A-0657-593B-8660CA9B6ABF}"/>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79E8C7ED-89F3-3CAB-32E1-A138942357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1BC4BA85-9786-F150-3392-A85F4929A3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4737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1E4862A-A10E-922F-8DA8-CC79B15ECE24}"/>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76D2CA17-3444-C815-D7ED-401230CEDB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B3FF6147-F39C-C276-3C72-229A1D29B9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2682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20DF6467-ACE6-81A5-8E96-D15761239F90}"/>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F866BDD-1D2D-CE3A-D881-52D110126D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a:extLst>
              <a:ext uri="{FF2B5EF4-FFF2-40B4-BE49-F238E27FC236}">
                <a16:creationId xmlns:a16="http://schemas.microsoft.com/office/drawing/2014/main" id="{EFED05E6-63E0-B00E-8556-BE1800E340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7036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hyperlink" Target="https://journals.sagepub.com/doi/abs/10.1177/0030727020928256?utm_source=chatgpt.com" TargetMode="External"/><Relationship Id="rId5" Type="http://schemas.openxmlformats.org/officeDocument/2006/relationships/hyperlink" Target="https://foodtank.com/news/2023/05/growth-of-regenerative-farming-in-greece/?utm_source=chatgpt.com" TargetMode="External"/><Relationship Id="rId4" Type="http://schemas.openxmlformats.org/officeDocument/2006/relationships/hyperlink" Target="https://fableconsortium.org/greece/?utm_source=chatgpt.com"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youtube.com/@piraeusbank/videos" TargetMode="External"/><Relationship Id="rId3" Type="http://schemas.openxmlformats.org/officeDocument/2006/relationships/image" Target="../media/image2.jpg"/><Relationship Id="rId7" Type="http://schemas.openxmlformats.org/officeDocument/2006/relationships/hyperlink" Target="https://youtu.be/xnxq7lC0Lnw"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hyperlink" Target="https://youtu.be/_olF6zUzcQA" TargetMode="External"/><Relationship Id="rId5" Type="http://schemas.openxmlformats.org/officeDocument/2006/relationships/hyperlink" Target="https://www.youtube.com/watch?v=6nZA1uALhAU" TargetMode="External"/><Relationship Id="rId10" Type="http://schemas.openxmlformats.org/officeDocument/2006/relationships/image" Target="../media/image6.png"/><Relationship Id="rId4" Type="http://schemas.openxmlformats.org/officeDocument/2006/relationships/hyperlink" Target="https://www.youtube.com/watch?v=pkm8EBcxZDY" TargetMode="External"/><Relationship Id="rId9" Type="http://schemas.openxmlformats.org/officeDocument/2006/relationships/hyperlink" Target="https://youtu.be/0zYnOjE_HPc?si=1kKl48ZABLSBo0Vz"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ec.europa.eu/programmes/erasmus-plus/project-result-content/df7fd33e-76eb-4b28-b6c0-6c97bce18c7a/COFARM_Ireland%20All%20Case%20Studies.pdf?utm_source=chatgpt.com" TargetMode="External"/><Relationship Id="rId3" Type="http://schemas.openxmlformats.org/officeDocument/2006/relationships/image" Target="../media/image2.jpg"/><Relationship Id="rId7" Type="http://schemas.openxmlformats.org/officeDocument/2006/relationships/hyperlink" Target="https://ec.europa.eu/eurostat/statistics-explained/index.php?title=Agriculture_statistics_-_family_farming_in_the_EU"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s://ec.europa.eu/eurostat/statistics-explained/index.php?title=Farms_and_farmland_in_the_European_Union_-_statistics" TargetMode="External"/><Relationship Id="rId5" Type="http://schemas.openxmlformats.org/officeDocument/2006/relationships/hyperlink" Target="https://ec.europa.eu/enrd/enrd-static/themes/social-aspects/social-farming/gr/social-farming_gr.html?utm_source=chatgpt.com" TargetMode="External"/><Relationship Id="rId4" Type="http://schemas.openxmlformats.org/officeDocument/2006/relationships/hyperlink" Target="https://agriculture.ec.europa.eu/common-agricultural-policy/cap-overview/cap-glance_en?prefLang=el" TargetMode="External"/><Relationship Id="rId9"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4"/>
          <p:cNvSpPr txBox="1">
            <a:spLocks noGrp="1"/>
          </p:cNvSpPr>
          <p:nvPr>
            <p:ph type="ctrTitle"/>
          </p:nvPr>
        </p:nvSpPr>
        <p:spPr>
          <a:xfrm>
            <a:off x="1524000" y="1557792"/>
            <a:ext cx="9144000" cy="2387600"/>
          </a:xfrm>
          <a:prstGeom prst="rect">
            <a:avLst/>
          </a:prstGeom>
          <a:noFill/>
          <a:ln>
            <a:noFill/>
          </a:ln>
        </p:spPr>
        <p:txBody>
          <a:bodyPr spcFirstLastPara="1" wrap="square" lIns="91425" tIns="45700" rIns="91425" bIns="45700" anchor="b" anchorCtr="0">
            <a:normAutofit fontScale="90000"/>
          </a:bodyPr>
          <a:lstStyle/>
          <a:p>
            <a:r>
              <a:rPr lang="el-GR" b="1" dirty="0"/>
              <a:t>Μάθημα 1: Δημιουργία ενός Επιχειρηματικού Μοντέλου Κοινωνικής Γεωργίας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Autofit/>
          </a:bodyPr>
          <a:lstStyle/>
          <a:p>
            <a:pPr lvl="0">
              <a:buSzPts val="4400"/>
            </a:pPr>
            <a:r>
              <a:rPr lang="el-GR" sz="3600" b="1" dirty="0"/>
              <a:t>Μάθημα 1: Δημιουργία ενός Επιχειρηματικού Μοντέλου Κοινωνικής Γεωργίας</a:t>
            </a:r>
            <a:endParaRPr sz="3600" dirty="0"/>
          </a:p>
        </p:txBody>
      </p:sp>
      <p:sp>
        <p:nvSpPr>
          <p:cNvPr id="95" name="Google Shape;95;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r>
              <a:rPr lang="en-US" dirty="0"/>
              <a:t>🧩</a:t>
            </a:r>
            <a:r>
              <a:rPr lang="el-GR" b="1" dirty="0"/>
              <a:t>Εμβάθυνση &amp; Αναλυτική Προσέγγιση</a:t>
            </a:r>
            <a:endParaRPr lang="el-GR" dirty="0"/>
          </a:p>
          <a:p>
            <a:r>
              <a:rPr lang="el-GR" dirty="0"/>
              <a:t>Η κοινωνική γεωργία αποτελεί έναν καινοτόμο τρόπο σύνδεσης της αγροτικής παραγωγής με την κοινωνική ένταξη και αλληλεγγύη. Για να μπορέσει να λειτουργήσει με αποτελεσματικότητα και βιωσιμότητα, απαιτείται ένα ξεκάθαρο, καλά οργανωμένο και λειτουργικό </a:t>
            </a:r>
            <a:r>
              <a:rPr lang="el-GR" b="1" dirty="0"/>
              <a:t>επιχειρηματικό μοντέλο</a:t>
            </a:r>
            <a:r>
              <a:rPr lang="el-GR" dirty="0"/>
              <a:t>. Αυτό θα καθορίσει το "ποιοι είμαστε", "σε ποιους απευθυνόμαστε", "τι προσφέρουμε", "πώς επιβιώνουμε οικονομικά" και "πώς αναπτυσσόμαστε".</a:t>
            </a:r>
          </a:p>
          <a:p>
            <a:pPr marL="228600" indent="-50800">
              <a:spcBef>
                <a:spcPts val="0"/>
              </a:spcBef>
              <a:buSzPts val="280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0987900-BA63-337E-0C76-D539F98F37F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4B5B7A1F-E118-271E-8A8F-0BB5A5935A32}"/>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b="1" dirty="0"/>
              <a:t>1.1 Τι είναι το Επιχειρηματικό Μοντέλο;</a:t>
            </a:r>
            <a:endParaRPr b="1" dirty="0"/>
          </a:p>
        </p:txBody>
      </p:sp>
      <p:sp>
        <p:nvSpPr>
          <p:cNvPr id="95" name="Google Shape;95;p15">
            <a:extLst>
              <a:ext uri="{FF2B5EF4-FFF2-40B4-BE49-F238E27FC236}">
                <a16:creationId xmlns:a16="http://schemas.microsoft.com/office/drawing/2014/main" id="{A0A50DF4-C06F-29B1-2EB4-BC2CB1D0DF0D}"/>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r>
              <a:rPr lang="el-GR" dirty="0"/>
              <a:t>Περιγράφει πώς μια επιχείρηση δημιουργεί, διανέμει και αποδίδει αξία.</a:t>
            </a:r>
          </a:p>
          <a:p>
            <a:r>
              <a:rPr lang="el-GR" dirty="0"/>
              <a:t>Στην κοινωνική γεωργία, το μοντέλο είναι υβριδικό: συνδυάζει κοινωνική αποστολή με οικονομική λειτουργία.</a:t>
            </a:r>
          </a:p>
          <a:p>
            <a:r>
              <a:rPr lang="el-GR" dirty="0"/>
              <a:t>Π.χ. παράγει αγροτικά προϊόντα και ενσωματώνει ευάλωτες ομάδες.</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4212377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2B8DBB15-D6A7-711E-B46F-C42D229202FA}"/>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94324C07-0564-9D69-DF56-D9DD0C6447B6}"/>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fontScale="90000"/>
          </a:bodyPr>
          <a:lstStyle/>
          <a:p>
            <a:pPr lvl="0">
              <a:buSzPts val="4400"/>
            </a:pPr>
            <a:r>
              <a:rPr lang="en-US" b="1" kern="1200" dirty="0">
                <a:solidFill>
                  <a:schemeClr val="tx1"/>
                </a:solidFill>
              </a:rPr>
              <a:t>Give me an example of a Business Model</a:t>
            </a:r>
            <a:br>
              <a:rPr lang="en-US" dirty="0"/>
            </a:br>
            <a:endParaRPr dirty="0"/>
          </a:p>
        </p:txBody>
      </p:sp>
      <p:sp>
        <p:nvSpPr>
          <p:cNvPr id="95" name="Google Shape;95;p15">
            <a:extLst>
              <a:ext uri="{FF2B5EF4-FFF2-40B4-BE49-F238E27FC236}">
                <a16:creationId xmlns:a16="http://schemas.microsoft.com/office/drawing/2014/main" id="{CEBC2AC4-7DAF-1F51-525A-CD3C15AFAEE9}"/>
              </a:ext>
            </a:extLst>
          </p:cNvPr>
          <p:cNvSpPr txBox="1">
            <a:spLocks noGrp="1"/>
          </p:cNvSpPr>
          <p:nvPr>
            <p:ph type="body" idx="1"/>
          </p:nvPr>
        </p:nvSpPr>
        <p:spPr>
          <a:xfrm>
            <a:off x="838200" y="1349829"/>
            <a:ext cx="10515600" cy="4827134"/>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US" sz="2400" b="1" i="1" u="sng" kern="1200" dirty="0">
                <a:solidFill>
                  <a:schemeClr val="tx1"/>
                </a:solidFill>
              </a:rPr>
              <a:t>🌾 Business Model Canvas – Social Farm “Green Horizons”</a:t>
            </a:r>
            <a:endParaRPr lang="en-US" sz="2400" i="1" u="sng" kern="1200" dirty="0">
              <a:solidFill>
                <a:schemeClr val="tx1"/>
              </a:solidFill>
            </a:endParaRPr>
          </a:p>
          <a:p>
            <a:pPr marL="228600" lvl="0" indent="-50800" algn="l" rtl="0">
              <a:lnSpc>
                <a:spcPct val="90000"/>
              </a:lnSpc>
              <a:spcBef>
                <a:spcPts val="0"/>
              </a:spcBef>
              <a:spcAft>
                <a:spcPts val="0"/>
              </a:spcAft>
              <a:buClr>
                <a:schemeClr val="dk1"/>
              </a:buClr>
              <a:buSzPts val="2800"/>
              <a:buNone/>
            </a:pPr>
            <a:endParaRPr dirty="0"/>
          </a:p>
        </p:txBody>
      </p:sp>
      <p:pic>
        <p:nvPicPr>
          <p:cNvPr id="2" name="Εικόνα 6" descr="Εικόνα που περιέχει κείμενο, στιγμιότυπο οθόνης, γραμματοσειρά, αριθμός&#10;&#10;Το περιεχόμενο που δημιουργείται από ΑΙ μπορεί να μην είναι σωστό.">
            <a:extLst>
              <a:ext uri="{FF2B5EF4-FFF2-40B4-BE49-F238E27FC236}">
                <a16:creationId xmlns:a16="http://schemas.microsoft.com/office/drawing/2014/main" id="{C8224181-14AB-01A0-0B57-6FF73A57076C}"/>
              </a:ext>
            </a:extLst>
          </p:cNvPr>
          <p:cNvPicPr>
            <a:picLocks noChangeAspect="1"/>
          </p:cNvPicPr>
          <p:nvPr/>
        </p:nvPicPr>
        <p:blipFill>
          <a:blip r:embed="rId4"/>
          <a:stretch>
            <a:fillRect/>
          </a:stretch>
        </p:blipFill>
        <p:spPr>
          <a:xfrm>
            <a:off x="2229611" y="1890763"/>
            <a:ext cx="8164332" cy="4086125"/>
          </a:xfrm>
          <a:prstGeom prst="rect">
            <a:avLst/>
          </a:prstGeom>
        </p:spPr>
      </p:pic>
    </p:spTree>
    <p:extLst>
      <p:ext uri="{BB962C8B-B14F-4D97-AF65-F5344CB8AC3E}">
        <p14:creationId xmlns:p14="http://schemas.microsoft.com/office/powerpoint/2010/main" val="2623359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BFAA33B-8932-D100-4EDC-0648B44B2EE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3427165-3611-F16B-873C-F9463574176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US" b="1" dirty="0"/>
              <a:t>1.2 </a:t>
            </a:r>
            <a:r>
              <a:rPr lang="en-US" b="1" dirty="0" err="1"/>
              <a:t>Πρότ</a:t>
            </a:r>
            <a:r>
              <a:rPr lang="en-US" b="1" dirty="0"/>
              <a:t>αση Αξίας (Value Proposition)</a:t>
            </a:r>
            <a:endParaRPr b="1" dirty="0"/>
          </a:p>
        </p:txBody>
      </p:sp>
      <p:sp>
        <p:nvSpPr>
          <p:cNvPr id="95" name="Google Shape;95;p15">
            <a:extLst>
              <a:ext uri="{FF2B5EF4-FFF2-40B4-BE49-F238E27FC236}">
                <a16:creationId xmlns:a16="http://schemas.microsoft.com/office/drawing/2014/main" id="{9D2A48E8-9893-AB7F-FC9D-6949825EE3E5}"/>
              </a:ext>
            </a:extLst>
          </p:cNvPr>
          <p:cNvSpPr txBox="1">
            <a:spLocks noGrp="1"/>
          </p:cNvSpPr>
          <p:nvPr>
            <p:ph type="body" idx="1"/>
          </p:nvPr>
        </p:nvSpPr>
        <p:spPr>
          <a:xfrm>
            <a:off x="838200" y="1690688"/>
            <a:ext cx="5257800" cy="2663598"/>
          </a:xfrm>
          <a:prstGeom prst="rect">
            <a:avLst/>
          </a:prstGeom>
          <a:noFill/>
          <a:ln>
            <a:noFill/>
          </a:ln>
        </p:spPr>
        <p:txBody>
          <a:bodyPr spcFirstLastPara="1" wrap="square" lIns="91425" tIns="45700" rIns="91425" bIns="45700" anchor="t" anchorCtr="0">
            <a:normAutofit/>
          </a:bodyPr>
          <a:lstStyle/>
          <a:p>
            <a:r>
              <a:rPr lang="el-GR" sz="2400" dirty="0"/>
              <a:t>Η πρόταση αξίας είναι ο θεμέλιος λίθος μιας επιχείρησης. Απαντά στο βασικότερο ερώτημα: "Γιατί κάποιος να μας επιλέξει;" Στην κοινωνική γεωργία, αυτό δεν περιορίζεται στη χρηστική αξία ενός προϊόντος, αλλά περιλαμβάνει:</a:t>
            </a:r>
          </a:p>
          <a:p>
            <a:pPr marL="228600" lvl="0" indent="-50800" algn="l" rtl="0">
              <a:lnSpc>
                <a:spcPct val="90000"/>
              </a:lnSpc>
              <a:spcBef>
                <a:spcPts val="0"/>
              </a:spcBef>
              <a:spcAft>
                <a:spcPts val="0"/>
              </a:spcAft>
              <a:buClr>
                <a:schemeClr val="dk1"/>
              </a:buClr>
              <a:buSzPts val="2800"/>
              <a:buNone/>
            </a:pPr>
            <a:endParaRPr dirty="0"/>
          </a:p>
        </p:txBody>
      </p:sp>
      <p:sp>
        <p:nvSpPr>
          <p:cNvPr id="3" name="TextBox 2">
            <a:extLst>
              <a:ext uri="{FF2B5EF4-FFF2-40B4-BE49-F238E27FC236}">
                <a16:creationId xmlns:a16="http://schemas.microsoft.com/office/drawing/2014/main" id="{844AEED8-649C-B89F-6939-96464C357BBC}"/>
              </a:ext>
            </a:extLst>
          </p:cNvPr>
          <p:cNvSpPr txBox="1"/>
          <p:nvPr/>
        </p:nvSpPr>
        <p:spPr>
          <a:xfrm>
            <a:off x="6662056" y="1371601"/>
            <a:ext cx="4446211" cy="3785652"/>
          </a:xfrm>
          <a:prstGeom prst="rect">
            <a:avLst/>
          </a:prstGeom>
          <a:noFill/>
        </p:spPr>
        <p:txBody>
          <a:bodyPr wrap="square">
            <a:spAutoFit/>
          </a:bodyPr>
          <a:lstStyle/>
          <a:p>
            <a:pPr marL="285750" indent="-285750">
              <a:buFont typeface="Arial" panose="020B0604020202020204" pitchFamily="34" charset="0"/>
              <a:buChar char="•"/>
            </a:pPr>
            <a:r>
              <a:rPr lang="el-GR" sz="2000" dirty="0"/>
              <a:t>Την </a:t>
            </a:r>
            <a:r>
              <a:rPr lang="el-GR" sz="2000" b="1" dirty="0"/>
              <a:t>ποιοτική αξία</a:t>
            </a:r>
            <a:r>
              <a:rPr lang="el-GR" sz="2000" dirty="0"/>
              <a:t> (το προϊόν καθαυτό: φρέσκο, βιολογικό, τοπικό, αυθεντικό).</a:t>
            </a:r>
          </a:p>
          <a:p>
            <a:pPr marL="285750" lvl="0" indent="-285750">
              <a:buFont typeface="Arial" panose="020B0604020202020204" pitchFamily="34" charset="0"/>
              <a:buChar char="•"/>
            </a:pPr>
            <a:r>
              <a:rPr lang="el-GR" sz="2000" dirty="0"/>
              <a:t>Την </a:t>
            </a:r>
            <a:r>
              <a:rPr lang="el-GR" sz="2000" b="1" dirty="0"/>
              <a:t>κοινωνική αξία</a:t>
            </a:r>
            <a:r>
              <a:rPr lang="el-GR" sz="2000" dirty="0"/>
              <a:t> (π.χ. ενδυνάμωση και απασχόληση ευάλωτων ομάδων, καταπολέμηση κοινωνικού αποκλεισμού).</a:t>
            </a:r>
          </a:p>
          <a:p>
            <a:pPr marL="285750" lvl="0" indent="-285750">
              <a:buFont typeface="Arial" panose="020B0604020202020204" pitchFamily="34" charset="0"/>
              <a:buChar char="•"/>
            </a:pPr>
            <a:r>
              <a:rPr lang="el-GR" sz="2000" dirty="0"/>
              <a:t>Την </a:t>
            </a:r>
            <a:r>
              <a:rPr lang="el-GR" sz="2000" b="1" dirty="0"/>
              <a:t>περιβαλλοντική ευαισθησία</a:t>
            </a:r>
            <a:r>
              <a:rPr lang="el-GR" sz="2000" dirty="0"/>
              <a:t> (χρήση βιώσιμων μεθόδων καλλιέργειας, σεβασμός στο οικοσύστημα).</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81205DB8-8323-8FD6-2710-AB67BADBD823}"/>
              </a:ext>
            </a:extLst>
          </p:cNvPr>
          <p:cNvSpPr txBox="1"/>
          <p:nvPr/>
        </p:nvSpPr>
        <p:spPr>
          <a:xfrm>
            <a:off x="1975758" y="4897630"/>
            <a:ext cx="7981042" cy="1631216"/>
          </a:xfrm>
          <a:prstGeom prst="rect">
            <a:avLst/>
          </a:prstGeom>
          <a:noFill/>
        </p:spPr>
        <p:txBody>
          <a:bodyPr wrap="square">
            <a:spAutoFit/>
          </a:bodyPr>
          <a:lstStyle/>
          <a:p>
            <a:pPr marL="285750" indent="-285750">
              <a:buFont typeface="Arial" panose="020B0604020202020204" pitchFamily="34" charset="0"/>
              <a:buChar char="•"/>
            </a:pPr>
            <a:r>
              <a:rPr lang="el-GR" sz="2000" dirty="0"/>
              <a:t>Παράδειγμα: Βιολογικά προϊόντα από άτομα με ψυχικές δυσκολίες.</a:t>
            </a:r>
          </a:p>
          <a:p>
            <a:pPr marL="285750" indent="-285750">
              <a:buFont typeface="Arial" panose="020B0604020202020204" pitchFamily="34" charset="0"/>
              <a:buChar char="•"/>
            </a:pPr>
            <a:r>
              <a:rPr lang="el-GR" sz="2000" dirty="0"/>
              <a:t>Ερωτήματα: Τι κοινωνική αλλαγή επιδιώκεις; Ποια συναισθήματα γεννάς;</a:t>
            </a:r>
          </a:p>
          <a:p>
            <a:pPr marL="285750" indent="-285750">
              <a:buFont typeface="Arial" panose="020B0604020202020204" pitchFamily="34" charset="0"/>
              <a:buChar char="•"/>
            </a:pPr>
            <a:endParaRPr lang="el-G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865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F807BFB2-D4FF-6625-1BE9-70CC586F942C}"/>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005861CC-379D-73B9-469C-E6F8A7766F48}"/>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b="1" dirty="0"/>
              <a:t>1.3 </a:t>
            </a:r>
            <a:r>
              <a:rPr lang="el-GR" b="1" dirty="0" err="1"/>
              <a:t>Τμηματοποίηση</a:t>
            </a:r>
            <a:r>
              <a:rPr lang="el-GR" b="1" dirty="0"/>
              <a:t> Πελατών (</a:t>
            </a:r>
            <a:r>
              <a:rPr lang="el-GR" b="1" dirty="0" err="1"/>
              <a:t>Customer</a:t>
            </a:r>
            <a:r>
              <a:rPr lang="el-GR" b="1" dirty="0"/>
              <a:t> </a:t>
            </a:r>
            <a:r>
              <a:rPr lang="el-GR" b="1" dirty="0" err="1"/>
              <a:t>Segments</a:t>
            </a:r>
            <a:r>
              <a:rPr lang="el-GR" b="1" dirty="0"/>
              <a:t>)</a:t>
            </a:r>
            <a:endParaRPr b="1" dirty="0"/>
          </a:p>
        </p:txBody>
      </p:sp>
      <p:sp>
        <p:nvSpPr>
          <p:cNvPr id="95" name="Google Shape;95;p15">
            <a:extLst>
              <a:ext uri="{FF2B5EF4-FFF2-40B4-BE49-F238E27FC236}">
                <a16:creationId xmlns:a16="http://schemas.microsoft.com/office/drawing/2014/main" id="{22168AF3-9A61-6A9A-2382-4E6267B1504A}"/>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77500" lnSpcReduction="20000"/>
          </a:bodyPr>
          <a:lstStyle/>
          <a:p>
            <a:r>
              <a:rPr lang="el-GR" dirty="0"/>
              <a:t>Η κοινωνική γεωργική επιχείρηση, σε αντίθεση με μία απλή παραγωγική μονάδα, έχει </a:t>
            </a:r>
            <a:r>
              <a:rPr lang="el-GR" b="1" dirty="0"/>
              <a:t>πολύμορφο κοινό</a:t>
            </a:r>
            <a:r>
              <a:rPr lang="el-GR" dirty="0"/>
              <a:t>. Ο όρος “πελάτες” δεν αναφέρεται μόνο σε καταναλωτές προϊόντων αλλά και σε κοινωνικούς εταίρους και ωφελούμενους.</a:t>
            </a:r>
          </a:p>
          <a:p>
            <a:pPr marL="0" indent="0">
              <a:buNone/>
            </a:pPr>
            <a:endParaRPr lang="el-GR" dirty="0"/>
          </a:p>
          <a:p>
            <a:pPr marL="0" indent="0">
              <a:buNone/>
            </a:pPr>
            <a:r>
              <a:rPr lang="el-GR" dirty="0"/>
              <a:t>Κύριες κατηγορίες:</a:t>
            </a:r>
          </a:p>
          <a:p>
            <a:pPr marL="514350" indent="-514350">
              <a:buFont typeface="+mj-lt"/>
              <a:buAutoNum type="arabicPeriod"/>
            </a:pPr>
            <a:r>
              <a:rPr lang="el-GR" b="1" dirty="0"/>
              <a:t>Καταναλωτές</a:t>
            </a:r>
            <a:r>
              <a:rPr lang="el-GR" dirty="0"/>
              <a:t>:  Άτομα ή οικογένειες που αγοράζουν προϊόντα, είτε λόγω της ποιότητας είτε λόγω της κοινωνικής σημασίας τους (ηθική κατανάλωση).</a:t>
            </a:r>
          </a:p>
          <a:p>
            <a:pPr marL="514350" indent="-514350">
              <a:buFont typeface="+mj-lt"/>
              <a:buAutoNum type="arabicPeriod"/>
            </a:pPr>
            <a:r>
              <a:rPr lang="el-GR" b="1" dirty="0"/>
              <a:t>Κοινωνικοί φορείς</a:t>
            </a:r>
            <a:r>
              <a:rPr lang="el-GR" dirty="0"/>
              <a:t>:  Δήμοι, </a:t>
            </a:r>
            <a:r>
              <a:rPr lang="el-GR" dirty="0" err="1"/>
              <a:t>ΜΚΟ</a:t>
            </a:r>
            <a:r>
              <a:rPr lang="el-GR" dirty="0"/>
              <a:t>, σχολεία, κοινωνικές υπηρεσίες που συνεργάζονται ή χρηματοδοτούν δράσεις ένταξης ή ευαισθητοποίησης.</a:t>
            </a:r>
          </a:p>
          <a:p>
            <a:pPr marL="514350" indent="-514350">
              <a:buFont typeface="+mj-lt"/>
              <a:buAutoNum type="arabicPeriod"/>
            </a:pPr>
            <a:r>
              <a:rPr lang="el-GR" b="1" dirty="0"/>
              <a:t>Χρηματοδότες / Επενδυτές</a:t>
            </a:r>
            <a:r>
              <a:rPr lang="el-GR" dirty="0"/>
              <a:t>:  Ιδρύματα, εταιρείες, φιλανθρωπικά σχήματα που ενισχύουν τον κοινωνικό σκοπό μέσω επιχορηγήσεων ή δωρεών.</a:t>
            </a:r>
          </a:p>
          <a:p>
            <a:pPr marL="514350" indent="-514350">
              <a:buFont typeface="+mj-lt"/>
              <a:buAutoNum type="arabicPeriod"/>
            </a:pPr>
            <a:r>
              <a:rPr lang="el-GR" b="1" dirty="0"/>
              <a:t>Ωφελούμενοι</a:t>
            </a:r>
            <a:r>
              <a:rPr lang="el-GR" dirty="0"/>
              <a:t>:  Τα ίδια τα άτομα που εργάζονται ή συμμετέχουν στη φάρμα. Είναι ταυτόχρονα συντελεστές παραγωγής και τελικοί "πελάτες" της κοινωνικής αξίας.</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2598276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6C68A5ED-6E1A-5477-B8EC-FB8D1624AEC3}"/>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95286502-E5FF-DF3C-F199-A37828788503}"/>
              </a:ext>
            </a:extLst>
          </p:cNvPr>
          <p:cNvSpPr txBox="1">
            <a:spLocks noGrp="1"/>
          </p:cNvSpPr>
          <p:nvPr>
            <p:ph type="title"/>
          </p:nvPr>
        </p:nvSpPr>
        <p:spPr>
          <a:xfrm>
            <a:off x="2830882" y="-1"/>
            <a:ext cx="8522918" cy="1306287"/>
          </a:xfrm>
          <a:prstGeom prst="rect">
            <a:avLst/>
          </a:prstGeom>
          <a:noFill/>
          <a:ln>
            <a:noFill/>
          </a:ln>
        </p:spPr>
        <p:txBody>
          <a:bodyPr spcFirstLastPara="1" wrap="square" lIns="91425" tIns="45700" rIns="91425" bIns="45700" anchor="ctr" anchorCtr="0">
            <a:normAutofit/>
          </a:bodyPr>
          <a:lstStyle/>
          <a:p>
            <a:pPr lvl="0">
              <a:buSzPts val="4400"/>
            </a:pPr>
            <a:r>
              <a:rPr lang="en-US" b="1" dirty="0"/>
              <a:t>1.4 </a:t>
            </a:r>
            <a:r>
              <a:rPr lang="en-US" b="1" dirty="0" err="1"/>
              <a:t>Ροές</a:t>
            </a:r>
            <a:r>
              <a:rPr lang="en-US" b="1" dirty="0"/>
              <a:t> </a:t>
            </a:r>
            <a:r>
              <a:rPr lang="en-US" b="1" dirty="0" err="1"/>
              <a:t>Εσόδων</a:t>
            </a:r>
            <a:r>
              <a:rPr lang="en-US" b="1" dirty="0"/>
              <a:t> (Revenue Streams)</a:t>
            </a:r>
            <a:endParaRPr b="1" dirty="0"/>
          </a:p>
        </p:txBody>
      </p:sp>
      <p:sp>
        <p:nvSpPr>
          <p:cNvPr id="95" name="Google Shape;95;p15">
            <a:extLst>
              <a:ext uri="{FF2B5EF4-FFF2-40B4-BE49-F238E27FC236}">
                <a16:creationId xmlns:a16="http://schemas.microsoft.com/office/drawing/2014/main" id="{0B1501EB-B8D5-14E8-5285-DCFF19A5CB7D}"/>
              </a:ext>
            </a:extLst>
          </p:cNvPr>
          <p:cNvSpPr txBox="1">
            <a:spLocks noGrp="1"/>
          </p:cNvSpPr>
          <p:nvPr>
            <p:ph type="body" idx="1"/>
          </p:nvPr>
        </p:nvSpPr>
        <p:spPr>
          <a:xfrm>
            <a:off x="566057" y="1306286"/>
            <a:ext cx="10787743" cy="4772781"/>
          </a:xfrm>
          <a:prstGeom prst="rect">
            <a:avLst/>
          </a:prstGeom>
          <a:noFill/>
          <a:ln>
            <a:noFill/>
          </a:ln>
        </p:spPr>
        <p:txBody>
          <a:bodyPr spcFirstLastPara="1" wrap="square" lIns="91425" tIns="45700" rIns="91425" bIns="45700" anchor="t" anchorCtr="0">
            <a:normAutofit fontScale="47500" lnSpcReduction="20000"/>
          </a:bodyPr>
          <a:lstStyle/>
          <a:p>
            <a:pPr marL="0" indent="0">
              <a:buNone/>
            </a:pPr>
            <a:r>
              <a:rPr lang="el-GR" sz="3600" dirty="0"/>
              <a:t>Η κοινωνική γεωργία συχνά δεν είναι οικονομικά βιώσιμη μόνο από την πώληση των προϊόντων. Χρειάζεται </a:t>
            </a:r>
            <a:r>
              <a:rPr lang="el-GR" sz="3600" b="1" dirty="0"/>
              <a:t>πολυμορφία στις πηγές εισοδήματος</a:t>
            </a:r>
            <a:r>
              <a:rPr lang="el-GR" sz="3600" dirty="0"/>
              <a:t> για να αντέχει στις προκλήσεις (οικονομικές, κοινωνικές, καιρικές, πολιτικές).</a:t>
            </a:r>
          </a:p>
          <a:p>
            <a:endParaRPr lang="el-GR" sz="2400" dirty="0"/>
          </a:p>
          <a:p>
            <a:pPr marL="0" lvl="0" indent="0" defTabSz="914400" eaLnBrk="0" fontAlgn="base" hangingPunct="0">
              <a:spcBef>
                <a:spcPct val="0"/>
              </a:spcBef>
              <a:spcAft>
                <a:spcPct val="0"/>
              </a:spcAft>
              <a:buNone/>
            </a:pPr>
            <a:endParaRPr lang="el-GR" altLang="el-GR" sz="2200" dirty="0">
              <a:latin typeface="Arial" panose="020B0604020202020204" pitchFamily="34" charset="0"/>
            </a:endParaRPr>
          </a:p>
          <a:p>
            <a:pPr marL="0" indent="0">
              <a:buNone/>
            </a:pPr>
            <a:r>
              <a:rPr lang="el-GR" sz="3300" b="1" dirty="0"/>
              <a:t>Πιθανές πηγές:</a:t>
            </a:r>
            <a:endParaRPr lang="el-GR" sz="3300" dirty="0"/>
          </a:p>
          <a:p>
            <a:pPr lvl="0"/>
            <a:r>
              <a:rPr lang="el-GR" sz="3300" b="1" dirty="0"/>
              <a:t>Πωλήσεις αγροτικών προϊόντων</a:t>
            </a:r>
            <a:r>
              <a:rPr lang="el-GR" sz="3300" dirty="0"/>
              <a:t>: Άμεσες πωλήσεις, συνεργασίες με καταστήματα, συνεταιρισμούς, e-</a:t>
            </a:r>
            <a:r>
              <a:rPr lang="el-GR" sz="3300" dirty="0" err="1"/>
              <a:t>shop</a:t>
            </a:r>
            <a:r>
              <a:rPr lang="el-GR" sz="3300" dirty="0"/>
              <a:t>, συνδρομητικά καλάθια.</a:t>
            </a:r>
          </a:p>
          <a:p>
            <a:pPr lvl="0"/>
            <a:r>
              <a:rPr lang="el-GR" sz="3300" b="1" dirty="0"/>
              <a:t>Πώληση υπηρεσιών</a:t>
            </a:r>
            <a:r>
              <a:rPr lang="el-GR" sz="3300" dirty="0"/>
              <a:t>: Εκπαιδευτικά προγράμματα, αγροτουριστικές εμπειρίες, εργαστήρια, ενοικίαση χώρου.</a:t>
            </a:r>
          </a:p>
          <a:p>
            <a:pPr lvl="0"/>
            <a:r>
              <a:rPr lang="el-GR" sz="3300" b="1" dirty="0"/>
              <a:t>Δωρεές και χορηγίες</a:t>
            </a:r>
            <a:r>
              <a:rPr lang="el-GR" sz="3300" dirty="0"/>
              <a:t>: Από ιδιώτες ή επιχειρήσεις που υποστηρίζουν κοινωνικές δράσεις.</a:t>
            </a:r>
          </a:p>
          <a:p>
            <a:pPr lvl="0"/>
            <a:r>
              <a:rPr lang="el-GR" sz="3300" b="1" dirty="0"/>
              <a:t>Επιχορηγήσεις και προγράμματα</a:t>
            </a:r>
            <a:r>
              <a:rPr lang="el-GR" sz="3300" dirty="0"/>
              <a:t>: </a:t>
            </a:r>
            <a:r>
              <a:rPr lang="el-GR" sz="3300" dirty="0" err="1"/>
              <a:t>ΕΣΠΑ</a:t>
            </a:r>
            <a:r>
              <a:rPr lang="el-GR" sz="3300" dirty="0"/>
              <a:t>, </a:t>
            </a:r>
            <a:r>
              <a:rPr lang="el-GR" sz="3300" dirty="0" err="1"/>
              <a:t>LEADER</a:t>
            </a:r>
            <a:r>
              <a:rPr lang="el-GR" sz="3300" dirty="0"/>
              <a:t>, Erasmus+, κοινωνική οικονομία, καινοτομία, περιβάλλον.</a:t>
            </a:r>
          </a:p>
          <a:p>
            <a:endParaRPr lang="el-GR" sz="3300" dirty="0"/>
          </a:p>
          <a:p>
            <a:pPr marL="0" indent="0">
              <a:buNone/>
            </a:pPr>
            <a:endParaRPr lang="el-GR" sz="3300" b="1" dirty="0"/>
          </a:p>
          <a:p>
            <a:pPr>
              <a:buFont typeface="Wingdings" panose="05000000000000000000" pitchFamily="2" charset="2"/>
              <a:buChar char="Ø"/>
            </a:pPr>
            <a:r>
              <a:rPr lang="el-GR" sz="3300" b="1" dirty="0"/>
              <a:t>Πρόκληση</a:t>
            </a:r>
            <a:r>
              <a:rPr lang="el-GR" sz="3300" dirty="0"/>
              <a:t>: Να μην εξαρτάται υπερβολικά η επιχείρηση από επιδοτήσεις. Η </a:t>
            </a:r>
            <a:r>
              <a:rPr lang="el-GR" sz="3300" b="1" dirty="0"/>
              <a:t>ισορροπία μεταξύ σταθερών πηγών και ευκαιριακής χρηματοδότησης</a:t>
            </a:r>
            <a:r>
              <a:rPr lang="el-GR" sz="3300" dirty="0"/>
              <a:t> είναι κρίσιμη.</a:t>
            </a:r>
          </a:p>
          <a:p>
            <a:pPr>
              <a:buFont typeface="Wingdings" panose="05000000000000000000" pitchFamily="2" charset="2"/>
              <a:buChar char="Ø"/>
            </a:pPr>
            <a:r>
              <a:rPr lang="el-GR" sz="3300" b="1" dirty="0"/>
              <a:t>Στρατηγική κατεύθυνση</a:t>
            </a:r>
            <a:r>
              <a:rPr lang="el-GR" sz="3300" dirty="0"/>
              <a:t>: Δημιουργία ενός </a:t>
            </a:r>
            <a:r>
              <a:rPr lang="el-GR" sz="3300" b="1" dirty="0"/>
              <a:t>"μεικτού οικονομικού μοντέλου"</a:t>
            </a:r>
            <a:r>
              <a:rPr lang="el-GR" sz="3300" dirty="0"/>
              <a:t> με έσοδα που προέρχονται από την αγορά αλλά και από τον κοινωνικό τομέα.</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1614713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DFAA698-F2B1-30AB-F7E7-BE400AA4E2C4}"/>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E0DCB9A7-D836-7286-03E4-6594E0A71A9B}"/>
              </a:ext>
            </a:extLst>
          </p:cNvPr>
          <p:cNvSpPr txBox="1">
            <a:spLocks noGrp="1"/>
          </p:cNvSpPr>
          <p:nvPr>
            <p:ph type="title"/>
          </p:nvPr>
        </p:nvSpPr>
        <p:spPr>
          <a:xfrm>
            <a:off x="2830882" y="1"/>
            <a:ext cx="8522918" cy="1306285"/>
          </a:xfrm>
          <a:prstGeom prst="rect">
            <a:avLst/>
          </a:prstGeom>
          <a:noFill/>
          <a:ln>
            <a:noFill/>
          </a:ln>
        </p:spPr>
        <p:txBody>
          <a:bodyPr spcFirstLastPara="1" wrap="square" lIns="91425" tIns="45700" rIns="91425" bIns="45700" anchor="ctr" anchorCtr="0">
            <a:normAutofit/>
          </a:bodyPr>
          <a:lstStyle/>
          <a:p>
            <a:pPr lvl="0">
              <a:buSzPts val="4400"/>
            </a:pPr>
            <a:r>
              <a:rPr lang="en-US" b="1" dirty="0"/>
              <a:t>1.5 Business Model Canvas (BMC)</a:t>
            </a:r>
            <a:endParaRPr b="1" dirty="0"/>
          </a:p>
        </p:txBody>
      </p:sp>
      <p:sp>
        <p:nvSpPr>
          <p:cNvPr id="95" name="Google Shape;95;p15">
            <a:extLst>
              <a:ext uri="{FF2B5EF4-FFF2-40B4-BE49-F238E27FC236}">
                <a16:creationId xmlns:a16="http://schemas.microsoft.com/office/drawing/2014/main" id="{58D9E57E-E2DA-7462-70C0-41980442ED91}"/>
              </a:ext>
            </a:extLst>
          </p:cNvPr>
          <p:cNvSpPr txBox="1">
            <a:spLocks noGrp="1"/>
          </p:cNvSpPr>
          <p:nvPr>
            <p:ph type="body" idx="1"/>
          </p:nvPr>
        </p:nvSpPr>
        <p:spPr>
          <a:xfrm>
            <a:off x="566057" y="1306286"/>
            <a:ext cx="10787743" cy="4870677"/>
          </a:xfrm>
          <a:prstGeom prst="rect">
            <a:avLst/>
          </a:prstGeom>
          <a:noFill/>
          <a:ln>
            <a:noFill/>
          </a:ln>
        </p:spPr>
        <p:txBody>
          <a:bodyPr spcFirstLastPara="1" wrap="square" lIns="91425" tIns="45700" rIns="91425" bIns="45700" anchor="t" anchorCtr="0">
            <a:normAutofit fontScale="85000" lnSpcReduction="20000"/>
          </a:bodyPr>
          <a:lstStyle/>
          <a:p>
            <a:r>
              <a:rPr lang="el-GR" sz="2400" dirty="0"/>
              <a:t>Το </a:t>
            </a:r>
            <a:r>
              <a:rPr lang="el-GR" sz="2400" b="1" dirty="0" err="1"/>
              <a:t>Business</a:t>
            </a:r>
            <a:r>
              <a:rPr lang="el-GR" sz="2400" b="1" dirty="0"/>
              <a:t> </a:t>
            </a:r>
            <a:r>
              <a:rPr lang="el-GR" sz="2400" b="1" dirty="0" err="1"/>
              <a:t>Model</a:t>
            </a:r>
            <a:r>
              <a:rPr lang="el-GR" sz="2400" b="1" dirty="0"/>
              <a:t> </a:t>
            </a:r>
            <a:r>
              <a:rPr lang="el-GR" sz="2400" b="1" dirty="0" err="1"/>
              <a:t>Canvas</a:t>
            </a:r>
            <a:r>
              <a:rPr lang="el-GR" sz="2400" b="1" dirty="0"/>
              <a:t> (</a:t>
            </a:r>
            <a:r>
              <a:rPr lang="el-GR" sz="2400" b="1" dirty="0" err="1"/>
              <a:t>BMC</a:t>
            </a:r>
            <a:r>
              <a:rPr lang="el-GR" sz="2400" b="1" dirty="0"/>
              <a:t>)</a:t>
            </a:r>
            <a:r>
              <a:rPr lang="el-GR" sz="2400" dirty="0"/>
              <a:t> είναι ένα εργαλείο οπτικού σχεδιασμού που σου επιτρέπει να δεις ολόκληρη την επιχείρησή σου «σε μία σελίδα». Βοηθά στη σύνδεση των διάφορων συστατικών του επιχειρηματικού μοντέλου και στην κατανόηση του </a:t>
            </a:r>
            <a:r>
              <a:rPr lang="el-GR" sz="2400" b="1" dirty="0"/>
              <a:t>πώς δημιουργείται και διανέμεται η αξία</a:t>
            </a:r>
            <a:r>
              <a:rPr lang="el-GR" sz="2400" dirty="0"/>
              <a:t>.</a:t>
            </a:r>
          </a:p>
          <a:p>
            <a:pPr marL="0" indent="0">
              <a:buNone/>
            </a:pPr>
            <a:r>
              <a:rPr lang="el-GR" sz="2400" b="1" dirty="0"/>
              <a:t>Τα 9 πεδία του </a:t>
            </a:r>
            <a:r>
              <a:rPr lang="el-GR" sz="2400" b="1" dirty="0" err="1"/>
              <a:t>BMC</a:t>
            </a:r>
            <a:r>
              <a:rPr lang="el-GR" sz="2400" b="1" dirty="0"/>
              <a:t>:</a:t>
            </a:r>
            <a:endParaRPr lang="el-GR" sz="2400" dirty="0"/>
          </a:p>
          <a:p>
            <a:pPr lvl="0"/>
            <a:r>
              <a:rPr lang="el-GR" sz="2400" b="1" dirty="0"/>
              <a:t>Πρόταση αξίας (</a:t>
            </a:r>
            <a:r>
              <a:rPr lang="el-GR" sz="2400" b="1" dirty="0" err="1"/>
              <a:t>Value</a:t>
            </a:r>
            <a:r>
              <a:rPr lang="el-GR" sz="2400" b="1" dirty="0"/>
              <a:t> </a:t>
            </a:r>
            <a:r>
              <a:rPr lang="el-GR" sz="2400" b="1" dirty="0" err="1"/>
              <a:t>Proposition</a:t>
            </a:r>
            <a:r>
              <a:rPr lang="el-GR" sz="2400" b="1" dirty="0"/>
              <a:t>)</a:t>
            </a:r>
            <a:endParaRPr lang="el-GR" sz="2400" dirty="0"/>
          </a:p>
          <a:p>
            <a:pPr lvl="0"/>
            <a:r>
              <a:rPr lang="el-GR" sz="2400" b="1" dirty="0"/>
              <a:t>Τμήματα πελατών (</a:t>
            </a:r>
            <a:r>
              <a:rPr lang="el-GR" sz="2400" b="1" dirty="0" err="1"/>
              <a:t>Customer</a:t>
            </a:r>
            <a:r>
              <a:rPr lang="el-GR" sz="2400" b="1" dirty="0"/>
              <a:t> </a:t>
            </a:r>
            <a:r>
              <a:rPr lang="el-GR" sz="2400" b="1" dirty="0" err="1"/>
              <a:t>Segments</a:t>
            </a:r>
            <a:r>
              <a:rPr lang="el-GR" sz="2400" b="1" dirty="0"/>
              <a:t>)</a:t>
            </a:r>
            <a:endParaRPr lang="el-GR" sz="2400" dirty="0"/>
          </a:p>
          <a:p>
            <a:pPr lvl="0"/>
            <a:r>
              <a:rPr lang="el-GR" sz="2400" b="1" dirty="0"/>
              <a:t>Κανάλια (</a:t>
            </a:r>
            <a:r>
              <a:rPr lang="el-GR" sz="2400" b="1" dirty="0" err="1"/>
              <a:t>Channels</a:t>
            </a:r>
            <a:r>
              <a:rPr lang="el-GR" sz="2400" b="1" dirty="0"/>
              <a:t>)</a:t>
            </a:r>
            <a:r>
              <a:rPr lang="el-GR" sz="2400" dirty="0"/>
              <a:t> – Πώς φτάνεις στον πελάτη</a:t>
            </a:r>
          </a:p>
          <a:p>
            <a:pPr lvl="0"/>
            <a:r>
              <a:rPr lang="el-GR" sz="2400" b="1" dirty="0"/>
              <a:t>Σχέσεις με πελάτες (</a:t>
            </a:r>
            <a:r>
              <a:rPr lang="el-GR" sz="2400" b="1" dirty="0" err="1"/>
              <a:t>Customer</a:t>
            </a:r>
            <a:r>
              <a:rPr lang="el-GR" sz="2400" b="1" dirty="0"/>
              <a:t> </a:t>
            </a:r>
            <a:r>
              <a:rPr lang="el-GR" sz="2400" b="1" dirty="0" err="1"/>
              <a:t>Relationships</a:t>
            </a:r>
            <a:r>
              <a:rPr lang="el-GR" sz="2400" b="1" dirty="0"/>
              <a:t>)</a:t>
            </a:r>
            <a:r>
              <a:rPr lang="el-GR" sz="2400" dirty="0"/>
              <a:t> – Πώς διατηρείς ή αναπτύσσεις τη σχέση</a:t>
            </a:r>
          </a:p>
          <a:p>
            <a:pPr lvl="0"/>
            <a:r>
              <a:rPr lang="el-GR" sz="2400" b="1" dirty="0"/>
              <a:t>Ροές εσόδων (</a:t>
            </a:r>
            <a:r>
              <a:rPr lang="el-GR" sz="2400" b="1" dirty="0" err="1"/>
              <a:t>Revenue</a:t>
            </a:r>
            <a:r>
              <a:rPr lang="el-GR" sz="2400" b="1" dirty="0"/>
              <a:t> </a:t>
            </a:r>
            <a:r>
              <a:rPr lang="el-GR" sz="2400" b="1" dirty="0" err="1"/>
              <a:t>Streams</a:t>
            </a:r>
            <a:r>
              <a:rPr lang="el-GR" sz="2400" b="1" dirty="0"/>
              <a:t>)</a:t>
            </a:r>
            <a:endParaRPr lang="el-GR" sz="2400" dirty="0"/>
          </a:p>
          <a:p>
            <a:pPr lvl="0"/>
            <a:r>
              <a:rPr lang="el-GR" sz="2400" b="1" dirty="0"/>
              <a:t>Κύριες δραστηριότητες (</a:t>
            </a:r>
            <a:r>
              <a:rPr lang="el-GR" sz="2400" b="1" dirty="0" err="1"/>
              <a:t>Key</a:t>
            </a:r>
            <a:r>
              <a:rPr lang="el-GR" sz="2400" b="1" dirty="0"/>
              <a:t> </a:t>
            </a:r>
            <a:r>
              <a:rPr lang="el-GR" sz="2400" b="1" dirty="0" err="1"/>
              <a:t>Activities</a:t>
            </a:r>
            <a:r>
              <a:rPr lang="el-GR" sz="2400" b="1" dirty="0"/>
              <a:t>)</a:t>
            </a:r>
            <a:r>
              <a:rPr lang="el-GR" sz="2400" dirty="0"/>
              <a:t> – Τι κάνεις καθημερινά για να υπάρχει η επιχείρηση</a:t>
            </a:r>
          </a:p>
          <a:p>
            <a:pPr lvl="0"/>
            <a:r>
              <a:rPr lang="el-GR" sz="2400" b="1" dirty="0"/>
              <a:t>Κύριοι πόροι (</a:t>
            </a:r>
            <a:r>
              <a:rPr lang="el-GR" sz="2400" b="1" dirty="0" err="1"/>
              <a:t>Key</a:t>
            </a:r>
            <a:r>
              <a:rPr lang="el-GR" sz="2400" b="1" dirty="0"/>
              <a:t> </a:t>
            </a:r>
            <a:r>
              <a:rPr lang="el-GR" sz="2400" b="1" dirty="0" err="1"/>
              <a:t>Resources</a:t>
            </a:r>
            <a:r>
              <a:rPr lang="el-GR" sz="2400" b="1" dirty="0"/>
              <a:t>)</a:t>
            </a:r>
            <a:r>
              <a:rPr lang="el-GR" sz="2400" dirty="0"/>
              <a:t> – Ανθρώπινοι, υλικοί, χρηματοδοτικοί</a:t>
            </a:r>
          </a:p>
          <a:p>
            <a:pPr lvl="0"/>
            <a:r>
              <a:rPr lang="el-GR" sz="2400" b="1" dirty="0"/>
              <a:t>Κύριοι συνεργάτες (</a:t>
            </a:r>
            <a:r>
              <a:rPr lang="el-GR" sz="2400" b="1" dirty="0" err="1"/>
              <a:t>Key</a:t>
            </a:r>
            <a:r>
              <a:rPr lang="el-GR" sz="2400" b="1" dirty="0"/>
              <a:t> </a:t>
            </a:r>
            <a:r>
              <a:rPr lang="el-GR" sz="2400" b="1" dirty="0" err="1"/>
              <a:t>Partners</a:t>
            </a:r>
            <a:r>
              <a:rPr lang="el-GR" sz="2400" b="1" dirty="0"/>
              <a:t>)</a:t>
            </a:r>
            <a:r>
              <a:rPr lang="el-GR" sz="2400" dirty="0"/>
              <a:t> – Δίκτυο που υποστηρίζει την αποστολή σου</a:t>
            </a:r>
          </a:p>
          <a:p>
            <a:pPr lvl="0"/>
            <a:r>
              <a:rPr lang="el-GR" sz="2400" b="1" dirty="0"/>
              <a:t>Δομή κόστους (</a:t>
            </a:r>
            <a:r>
              <a:rPr lang="el-GR" sz="2400" b="1" dirty="0" err="1"/>
              <a:t>Cost</a:t>
            </a:r>
            <a:r>
              <a:rPr lang="el-GR" sz="2400" b="1" dirty="0"/>
              <a:t> </a:t>
            </a:r>
            <a:r>
              <a:rPr lang="el-GR" sz="2400" b="1" dirty="0" err="1"/>
              <a:t>Structure</a:t>
            </a:r>
            <a:r>
              <a:rPr lang="el-GR" sz="2400" b="1" dirty="0"/>
              <a:t>)</a:t>
            </a:r>
            <a:r>
              <a:rPr lang="el-GR" sz="2400" dirty="0"/>
              <a:t> – Πού ξοδεύεις πόρους και γιατί</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491991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FF111BA0-BACF-6113-4FFA-977678A6A2B5}"/>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95C975FC-5D21-C100-6182-87BCABD2F731}"/>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fontScale="90000"/>
          </a:bodyPr>
          <a:lstStyle/>
          <a:p>
            <a:pPr lvl="0">
              <a:buSzPts val="4400"/>
            </a:pPr>
            <a:r>
              <a:rPr lang="el-GR" sz="4000" dirty="0"/>
              <a:t>Practical tools:</a:t>
            </a:r>
            <a:br>
              <a:rPr lang="el-GR" sz="4000" dirty="0"/>
            </a:br>
            <a:r>
              <a:rPr lang="en-US" dirty="0"/>
              <a:t>1.5 Business Model Canvas (BMC) 2/2</a:t>
            </a:r>
            <a:br>
              <a:rPr lang="en-US" dirty="0"/>
            </a:br>
            <a:endParaRPr dirty="0"/>
          </a:p>
        </p:txBody>
      </p:sp>
      <p:sp>
        <p:nvSpPr>
          <p:cNvPr id="95" name="Google Shape;95;p15">
            <a:extLst>
              <a:ext uri="{FF2B5EF4-FFF2-40B4-BE49-F238E27FC236}">
                <a16:creationId xmlns:a16="http://schemas.microsoft.com/office/drawing/2014/main" id="{B61E34E3-0574-ED4E-3809-0384B643511E}"/>
              </a:ext>
            </a:extLst>
          </p:cNvPr>
          <p:cNvSpPr txBox="1">
            <a:spLocks noGrp="1"/>
          </p:cNvSpPr>
          <p:nvPr>
            <p:ph type="body" idx="1"/>
          </p:nvPr>
        </p:nvSpPr>
        <p:spPr>
          <a:xfrm>
            <a:off x="446315" y="1306287"/>
            <a:ext cx="10907486" cy="4637314"/>
          </a:xfrm>
          <a:prstGeom prst="rect">
            <a:avLst/>
          </a:prstGeom>
          <a:noFill/>
          <a:ln>
            <a:noFill/>
          </a:ln>
        </p:spPr>
        <p:txBody>
          <a:bodyPr spcFirstLastPara="1" wrap="square" lIns="91425" tIns="45700" rIns="91425" bIns="45700" anchor="t" anchorCtr="0">
            <a:normAutofit fontScale="92500" lnSpcReduction="10000"/>
          </a:bodyPr>
          <a:lstStyle/>
          <a:p>
            <a:pPr marL="0" indent="0">
              <a:buNone/>
            </a:pPr>
            <a:r>
              <a:rPr lang="el-GR" sz="2400" b="1" dirty="0"/>
              <a:t>Πλεονεκτήματα του </a:t>
            </a:r>
            <a:r>
              <a:rPr lang="el-GR" sz="2400" b="1" dirty="0" err="1"/>
              <a:t>BMC</a:t>
            </a:r>
            <a:r>
              <a:rPr lang="el-GR" sz="2400" b="1" dirty="0"/>
              <a:t>:</a:t>
            </a:r>
            <a:endParaRPr lang="el-GR" sz="2400" dirty="0"/>
          </a:p>
          <a:p>
            <a:pPr lvl="0"/>
            <a:r>
              <a:rPr lang="el-GR" sz="2400" dirty="0"/>
              <a:t>Προωθεί </a:t>
            </a:r>
            <a:r>
              <a:rPr lang="el-GR" sz="2400" b="1" dirty="0"/>
              <a:t>συλλογική σκέψη και στρατηγική συζήτηση</a:t>
            </a:r>
            <a:r>
              <a:rPr lang="el-GR" sz="2400" dirty="0"/>
              <a:t>.</a:t>
            </a:r>
          </a:p>
          <a:p>
            <a:pPr lvl="0"/>
            <a:r>
              <a:rPr lang="el-GR" sz="2400" dirty="0"/>
              <a:t>Κατάλληλο εργαλείο για νεοσύστατες ομάδες ή για αξιολόγηση </a:t>
            </a:r>
            <a:r>
              <a:rPr lang="el-GR" sz="2400" dirty="0" err="1"/>
              <a:t>υπάρχοντων</a:t>
            </a:r>
            <a:r>
              <a:rPr lang="el-GR" sz="2400" dirty="0"/>
              <a:t> σχεδίων.</a:t>
            </a:r>
          </a:p>
          <a:p>
            <a:pPr lvl="0"/>
            <a:r>
              <a:rPr lang="el-GR" sz="2400" dirty="0"/>
              <a:t>Προσφέρει σαφή </a:t>
            </a:r>
            <a:r>
              <a:rPr lang="el-GR" sz="2400" b="1" dirty="0"/>
              <a:t>σύνδεση μεταξύ των κοινωνικών στόχων και της οικονομικής λειτουργίας</a:t>
            </a:r>
            <a:r>
              <a:rPr lang="el-GR" sz="2400" dirty="0"/>
              <a:t>.</a:t>
            </a:r>
          </a:p>
          <a:p>
            <a:pPr marL="0" indent="0">
              <a:buNone/>
            </a:pPr>
            <a:r>
              <a:rPr lang="el-GR" sz="2400" b="1" dirty="0"/>
              <a:t>Εφαρμογή στην κοινωνική γεωργία:</a:t>
            </a:r>
            <a:endParaRPr lang="el-GR" sz="2400" dirty="0"/>
          </a:p>
          <a:p>
            <a:r>
              <a:rPr lang="el-GR" sz="2400" dirty="0"/>
              <a:t>Μέσω του </a:t>
            </a:r>
            <a:r>
              <a:rPr lang="el-GR" sz="2400" dirty="0" err="1"/>
              <a:t>BMC</a:t>
            </a:r>
            <a:r>
              <a:rPr lang="el-GR" sz="2400" dirty="0"/>
              <a:t> μπορεί να αποτυπωθεί η πολυπλοκότητα του εγχειρήματος, π.χ.:</a:t>
            </a:r>
          </a:p>
          <a:p>
            <a:pPr lvl="0"/>
            <a:r>
              <a:rPr lang="el-GR" sz="2400" b="1" dirty="0" err="1"/>
              <a:t>Key</a:t>
            </a:r>
            <a:r>
              <a:rPr lang="el-GR" sz="2400" b="1" dirty="0"/>
              <a:t> </a:t>
            </a:r>
            <a:r>
              <a:rPr lang="el-GR" sz="2400" b="1" dirty="0" err="1"/>
              <a:t>Partners</a:t>
            </a:r>
            <a:r>
              <a:rPr lang="el-GR" sz="2400" dirty="0"/>
              <a:t>: Δήμος, κοινωνική υπηρεσία, συνεταιρισμός, εθελοντές.</a:t>
            </a:r>
          </a:p>
          <a:p>
            <a:pPr lvl="0"/>
            <a:r>
              <a:rPr lang="el-GR" sz="2400" b="1" dirty="0" err="1"/>
              <a:t>Key</a:t>
            </a:r>
            <a:r>
              <a:rPr lang="el-GR" sz="2400" b="1" dirty="0"/>
              <a:t> </a:t>
            </a:r>
            <a:r>
              <a:rPr lang="el-GR" sz="2400" b="1" dirty="0" err="1"/>
              <a:t>Activities</a:t>
            </a:r>
            <a:r>
              <a:rPr lang="el-GR" sz="2400" dirty="0"/>
              <a:t>: Καλλιέργεια, κατάρτιση, </a:t>
            </a:r>
            <a:r>
              <a:rPr lang="el-GR" sz="2400" dirty="0" err="1"/>
              <a:t>αγροτουρισμός</a:t>
            </a:r>
            <a:r>
              <a:rPr lang="el-GR" sz="2400" dirty="0"/>
              <a:t>, καμπάνιες.</a:t>
            </a:r>
          </a:p>
          <a:p>
            <a:pPr lvl="0"/>
            <a:r>
              <a:rPr lang="el-GR" sz="2400" b="1" dirty="0" err="1"/>
              <a:t>Revenue</a:t>
            </a:r>
            <a:r>
              <a:rPr lang="el-GR" sz="2400" b="1" dirty="0"/>
              <a:t> </a:t>
            </a:r>
            <a:r>
              <a:rPr lang="el-GR" sz="2400" b="1" dirty="0" err="1"/>
              <a:t>Streams</a:t>
            </a:r>
            <a:r>
              <a:rPr lang="el-GR" sz="2400" dirty="0"/>
              <a:t>: Πωλήσεις, συμμετοχή σε ευρωπαϊκά προγράμματα, συνδρομές υποστηρικτών.</a:t>
            </a:r>
          </a:p>
          <a:p>
            <a:pPr lvl="0"/>
            <a:r>
              <a:rPr lang="el-GR" sz="2400" b="1" dirty="0" err="1"/>
              <a:t>Customer</a:t>
            </a:r>
            <a:r>
              <a:rPr lang="el-GR" sz="2400" b="1" dirty="0"/>
              <a:t> </a:t>
            </a:r>
            <a:r>
              <a:rPr lang="el-GR" sz="2400" b="1" dirty="0" err="1"/>
              <a:t>Segments</a:t>
            </a:r>
            <a:r>
              <a:rPr lang="el-GR" sz="2400" dirty="0"/>
              <a:t>: Καταναλωτές, σχολεία, οικογένειες, οργανισμοί.</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4015544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C3DAFAD-3580-4FC3-EE03-C99EE1B8D8FC}"/>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9B90FA13-AEDE-B495-B4D4-59A11BB92B39}"/>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sz="4000" b="1" dirty="0"/>
              <a:t>Παράδειγμα: Κοινωνική Φάρμα «Γη Αλληλεγγύης»</a:t>
            </a:r>
            <a:endParaRPr b="1" dirty="0"/>
          </a:p>
        </p:txBody>
      </p:sp>
      <p:sp>
        <p:nvSpPr>
          <p:cNvPr id="95" name="Google Shape;95;p15">
            <a:extLst>
              <a:ext uri="{FF2B5EF4-FFF2-40B4-BE49-F238E27FC236}">
                <a16:creationId xmlns:a16="http://schemas.microsoft.com/office/drawing/2014/main" id="{C8B57438-0EA4-2AD8-52BA-6DA5D1ADFEBD}"/>
              </a:ext>
            </a:extLst>
          </p:cNvPr>
          <p:cNvSpPr txBox="1">
            <a:spLocks noGrp="1"/>
          </p:cNvSpPr>
          <p:nvPr>
            <p:ph type="body" idx="1"/>
          </p:nvPr>
        </p:nvSpPr>
        <p:spPr>
          <a:xfrm>
            <a:off x="446314" y="1855561"/>
            <a:ext cx="10907486" cy="4637314"/>
          </a:xfrm>
          <a:prstGeom prst="rect">
            <a:avLst/>
          </a:prstGeom>
          <a:noFill/>
          <a:ln>
            <a:noFill/>
          </a:ln>
        </p:spPr>
        <p:txBody>
          <a:bodyPr spcFirstLastPara="1" wrap="square" lIns="91425" tIns="45700" rIns="91425" bIns="45700" anchor="t" anchorCtr="0">
            <a:normAutofit/>
          </a:bodyPr>
          <a:lstStyle/>
          <a:p>
            <a:r>
              <a:rPr lang="el-GR" sz="2400" b="1" dirty="0"/>
              <a:t>Τοποθεσία</a:t>
            </a:r>
            <a:r>
              <a:rPr lang="el-GR" sz="2400" dirty="0"/>
              <a:t>: Πελοπόννησος •</a:t>
            </a:r>
          </a:p>
          <a:p>
            <a:r>
              <a:rPr lang="el-GR" sz="2400" dirty="0"/>
              <a:t> </a:t>
            </a:r>
            <a:r>
              <a:rPr lang="el-GR" sz="2400" b="1" dirty="0"/>
              <a:t>Μοντέλο</a:t>
            </a:r>
            <a:r>
              <a:rPr lang="el-GR" sz="2400" dirty="0"/>
              <a:t>: Κοινωνική επιχείρηση βιοκαλλιέργειας</a:t>
            </a:r>
          </a:p>
          <a:p>
            <a:r>
              <a:rPr lang="el-GR" sz="2400" b="1" dirty="0"/>
              <a:t>Στόχος</a:t>
            </a:r>
            <a:r>
              <a:rPr lang="el-GR" sz="2400" dirty="0"/>
              <a:t>: Ένταξη ευάλωτων ομάδων (άνεργοι 50+, ψυχικά ασθενείς)</a:t>
            </a:r>
          </a:p>
          <a:p>
            <a:r>
              <a:rPr lang="el-GR" sz="2400" b="1" dirty="0"/>
              <a:t>Προϊόντα</a:t>
            </a:r>
            <a:r>
              <a:rPr lang="el-GR" sz="2400" dirty="0"/>
              <a:t>: Βιολογικά λαχανικά, αρωματικά φυτά</a:t>
            </a:r>
          </a:p>
          <a:p>
            <a:r>
              <a:rPr lang="el-GR" sz="2400" b="1" dirty="0"/>
              <a:t>Υπηρεσίες</a:t>
            </a:r>
            <a:r>
              <a:rPr lang="el-GR" sz="2400" dirty="0"/>
              <a:t>: Εκπαίδευση, </a:t>
            </a:r>
            <a:r>
              <a:rPr lang="el-GR" sz="2400" dirty="0" err="1"/>
              <a:t>αγροτουρισμός</a:t>
            </a:r>
            <a:r>
              <a:rPr lang="el-GR" sz="2400" dirty="0"/>
              <a:t>, συνεργασία με σχολεία</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3330108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60DF710-4533-B111-4F02-A9C00D2FE47B}"/>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EA0345B-B241-397F-C165-D4BD28307A84}"/>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US" sz="4000" b="1" dirty="0"/>
              <a:t>Business Model Canvas – </a:t>
            </a:r>
            <a:r>
              <a:rPr lang="el-GR" sz="4000" b="1" dirty="0"/>
              <a:t>Γη Αλληλεγγύης</a:t>
            </a:r>
            <a:endParaRPr b="1" dirty="0"/>
          </a:p>
        </p:txBody>
      </p:sp>
      <p:sp>
        <p:nvSpPr>
          <p:cNvPr id="95" name="Google Shape;95;p15">
            <a:extLst>
              <a:ext uri="{FF2B5EF4-FFF2-40B4-BE49-F238E27FC236}">
                <a16:creationId xmlns:a16="http://schemas.microsoft.com/office/drawing/2014/main" id="{600CFFFB-74A9-B68B-2A73-CBB09988C294}"/>
              </a:ext>
            </a:extLst>
          </p:cNvPr>
          <p:cNvSpPr txBox="1">
            <a:spLocks noGrp="1"/>
          </p:cNvSpPr>
          <p:nvPr>
            <p:ph type="body" idx="1"/>
          </p:nvPr>
        </p:nvSpPr>
        <p:spPr>
          <a:xfrm>
            <a:off x="446314" y="1556659"/>
            <a:ext cx="10907486" cy="4365170"/>
          </a:xfrm>
          <a:prstGeom prst="rect">
            <a:avLst/>
          </a:prstGeom>
          <a:noFill/>
          <a:ln>
            <a:noFill/>
          </a:ln>
        </p:spPr>
        <p:txBody>
          <a:bodyPr spcFirstLastPara="1" wrap="square" lIns="91425" tIns="45700" rIns="91425" bIns="45700" anchor="t" anchorCtr="0">
            <a:normAutofit/>
          </a:bodyPr>
          <a:lstStyle/>
          <a:p>
            <a:r>
              <a:rPr lang="en-US" sz="2400" b="1" dirty="0"/>
              <a:t>Value Proposition</a:t>
            </a:r>
            <a:r>
              <a:rPr lang="en-US" sz="2400" dirty="0"/>
              <a:t>: </a:t>
            </a:r>
            <a:r>
              <a:rPr lang="el-GR" sz="2400" dirty="0"/>
              <a:t>Βιολογικά προϊόντα + κοινωνική ένταξη</a:t>
            </a:r>
          </a:p>
          <a:p>
            <a:r>
              <a:rPr lang="en-US" sz="2400" b="1" dirty="0"/>
              <a:t>Customer Segments</a:t>
            </a:r>
            <a:r>
              <a:rPr lang="en-US" sz="2400" dirty="0"/>
              <a:t>: </a:t>
            </a:r>
            <a:r>
              <a:rPr lang="el-GR" sz="2400" dirty="0"/>
              <a:t>Τοπικοί καταναλωτές, σχολεία, τουρίστες</a:t>
            </a:r>
          </a:p>
          <a:p>
            <a:r>
              <a:rPr lang="en-US" sz="2400" b="1" dirty="0"/>
              <a:t>Channels</a:t>
            </a:r>
            <a:r>
              <a:rPr lang="en-US" sz="2400" dirty="0"/>
              <a:t>: E-shop, </a:t>
            </a:r>
            <a:r>
              <a:rPr lang="el-GR" sz="2400" dirty="0"/>
              <a:t>τοπικές αγορές, δράσεις</a:t>
            </a:r>
          </a:p>
          <a:p>
            <a:r>
              <a:rPr lang="en-US" sz="2400" b="1" dirty="0"/>
              <a:t>Customer Relationships</a:t>
            </a:r>
            <a:r>
              <a:rPr lang="en-US" sz="2400" dirty="0"/>
              <a:t>: </a:t>
            </a:r>
            <a:r>
              <a:rPr lang="el-GR" sz="2400" dirty="0"/>
              <a:t>Εκπαίδευση, συνδρομές, </a:t>
            </a:r>
            <a:r>
              <a:rPr lang="en-US" sz="2400" dirty="0"/>
              <a:t>events</a:t>
            </a:r>
          </a:p>
          <a:p>
            <a:r>
              <a:rPr lang="en-US" sz="2400" b="1" dirty="0"/>
              <a:t>Revenue Streams</a:t>
            </a:r>
            <a:r>
              <a:rPr lang="en-US" sz="2400" dirty="0"/>
              <a:t>: </a:t>
            </a:r>
            <a:r>
              <a:rPr lang="el-GR" sz="2400" dirty="0"/>
              <a:t>Πωλήσεις, συνδρομές, δωρεές, επιχορηγήσεις</a:t>
            </a:r>
          </a:p>
          <a:p>
            <a:r>
              <a:rPr lang="en-US" sz="2400" b="1" dirty="0"/>
              <a:t>Key Activities</a:t>
            </a:r>
            <a:r>
              <a:rPr lang="en-US" sz="2400" dirty="0"/>
              <a:t>: </a:t>
            </a:r>
            <a:r>
              <a:rPr lang="el-GR" sz="2400" dirty="0"/>
              <a:t>Καλλιέργεια, διανομή, εκπαίδευση</a:t>
            </a:r>
          </a:p>
          <a:p>
            <a:r>
              <a:rPr lang="en-US" sz="2400" b="1" dirty="0"/>
              <a:t>Key Resources</a:t>
            </a:r>
            <a:r>
              <a:rPr lang="en-US" sz="2400" dirty="0"/>
              <a:t>: </a:t>
            </a:r>
            <a:r>
              <a:rPr lang="el-GR" sz="2400" dirty="0"/>
              <a:t>Γη, προσωπικό, θερμοκήπια</a:t>
            </a:r>
          </a:p>
          <a:p>
            <a:r>
              <a:rPr lang="en-US" sz="2400" b="1" dirty="0"/>
              <a:t>Key Partners</a:t>
            </a:r>
            <a:r>
              <a:rPr lang="en-US" sz="2400" dirty="0"/>
              <a:t>: </a:t>
            </a:r>
            <a:r>
              <a:rPr lang="el-GR" sz="2400" dirty="0"/>
              <a:t>Δήμος, </a:t>
            </a:r>
            <a:r>
              <a:rPr lang="el-GR" sz="2400" dirty="0" err="1"/>
              <a:t>ΚοινΣΕπ</a:t>
            </a:r>
            <a:r>
              <a:rPr lang="el-GR" sz="2400" dirty="0"/>
              <a:t>, </a:t>
            </a:r>
            <a:r>
              <a:rPr lang="el-GR" sz="2400" dirty="0" err="1"/>
              <a:t>ΜΚΟ</a:t>
            </a:r>
            <a:r>
              <a:rPr lang="el-GR" sz="2400" dirty="0"/>
              <a:t>, συνεταιρισμοί</a:t>
            </a:r>
          </a:p>
          <a:p>
            <a:r>
              <a:rPr lang="en-US" sz="2400" b="1" dirty="0"/>
              <a:t>Cost Structure</a:t>
            </a:r>
            <a:r>
              <a:rPr lang="en-US" sz="2400" dirty="0"/>
              <a:t>: </a:t>
            </a:r>
            <a:r>
              <a:rPr lang="el-GR" sz="2400" dirty="0"/>
              <a:t>Μισθοί, καλλιέργεια, συσκευασία, </a:t>
            </a:r>
            <a:r>
              <a:rPr lang="en-US" sz="2400" dirty="0"/>
              <a:t>marketing</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3716796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FD1F75A9-5BE9-19CE-1891-01B990EE817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A9F01E87-E509-009F-66B2-0A6D9B35B99F}"/>
              </a:ext>
            </a:extLst>
          </p:cNvPr>
          <p:cNvSpPr txBox="1">
            <a:spLocks noGrp="1"/>
          </p:cNvSpPr>
          <p:nvPr>
            <p:ph type="title"/>
          </p:nvPr>
        </p:nvSpPr>
        <p:spPr>
          <a:xfrm>
            <a:off x="2830882" y="-1"/>
            <a:ext cx="8522918" cy="2302933"/>
          </a:xfrm>
          <a:prstGeom prst="rect">
            <a:avLst/>
          </a:prstGeom>
          <a:noFill/>
          <a:ln>
            <a:noFill/>
          </a:ln>
        </p:spPr>
        <p:txBody>
          <a:bodyPr spcFirstLastPara="1" wrap="square" lIns="91425" tIns="45700" rIns="91425" bIns="45700" anchor="ctr" anchorCtr="0">
            <a:normAutofit/>
          </a:bodyPr>
          <a:lstStyle/>
          <a:p>
            <a:pPr lvl="0">
              <a:buSzPts val="4400"/>
            </a:pPr>
            <a:r>
              <a:rPr lang="en-US" sz="4000" b="1" dirty="0"/>
              <a:t>📊 </a:t>
            </a:r>
            <a:r>
              <a:rPr lang="el-GR" sz="4000" b="1" dirty="0"/>
              <a:t>Ευρωπαϊκά Στατιστικά για Κοινωνική Γεωργία</a:t>
            </a:r>
            <a:br>
              <a:rPr lang="en-US" b="1" dirty="0"/>
            </a:br>
            <a:endParaRPr b="1" dirty="0"/>
          </a:p>
        </p:txBody>
      </p:sp>
      <p:sp>
        <p:nvSpPr>
          <p:cNvPr id="95" name="Google Shape;95;p15">
            <a:extLst>
              <a:ext uri="{FF2B5EF4-FFF2-40B4-BE49-F238E27FC236}">
                <a16:creationId xmlns:a16="http://schemas.microsoft.com/office/drawing/2014/main" id="{BB171F56-AFCE-C4BE-46F7-870BCA5DF370}"/>
              </a:ext>
            </a:extLst>
          </p:cNvPr>
          <p:cNvSpPr txBox="1">
            <a:spLocks noGrp="1"/>
          </p:cNvSpPr>
          <p:nvPr>
            <p:ph type="body" idx="1"/>
          </p:nvPr>
        </p:nvSpPr>
        <p:spPr>
          <a:xfrm>
            <a:off x="446314" y="1690688"/>
            <a:ext cx="10907486" cy="4365170"/>
          </a:xfrm>
          <a:prstGeom prst="rect">
            <a:avLst/>
          </a:prstGeom>
          <a:noFill/>
          <a:ln>
            <a:noFill/>
          </a:ln>
        </p:spPr>
        <p:txBody>
          <a:bodyPr spcFirstLastPara="1" wrap="square" lIns="91425" tIns="45700" rIns="91425" bIns="45700" anchor="t" anchorCtr="0">
            <a:normAutofit/>
          </a:bodyPr>
          <a:lstStyle/>
          <a:p>
            <a:r>
              <a:rPr lang="el-GR" sz="2400" b="1" dirty="0"/>
              <a:t>Η κοινωνική γεωργία αναπτύσσεται ραγδαία στην Ευρώπη, προσφέροντας κοινωνική και οικονομική αξία:</a:t>
            </a:r>
          </a:p>
          <a:p>
            <a:r>
              <a:rPr lang="el-GR" sz="2400" b="1" dirty="0"/>
              <a:t>Ολλανδία: από €11,3 εκατ. (2011) → €88,6 εκατ. (2018)</a:t>
            </a:r>
          </a:p>
          <a:p>
            <a:r>
              <a:rPr lang="el-GR" sz="2400" b="1" dirty="0"/>
              <a:t>Εκτίμηση τομέα: €250 εκατ. συνολικά</a:t>
            </a:r>
          </a:p>
          <a:p>
            <a:r>
              <a:rPr lang="el-GR" sz="2400" b="1" dirty="0"/>
              <a:t>Μέσο εισόδημα ανά φάρμα: ~€200.000</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2798717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01A5C20-26FD-C2AC-3B3C-64DDC11F3E23}"/>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6D8A03E4-F547-5B90-016B-4BF34D001C8E}"/>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US" sz="4000" dirty="0"/>
              <a:t>📈</a:t>
            </a:r>
            <a:r>
              <a:rPr lang="el-GR" sz="4000" dirty="0"/>
              <a:t> Μετρήσεις Κοινωνικής Απόδοσης</a:t>
            </a:r>
            <a:br>
              <a:rPr lang="en-US" dirty="0"/>
            </a:br>
            <a:endParaRPr dirty="0"/>
          </a:p>
        </p:txBody>
      </p:sp>
      <p:sp>
        <p:nvSpPr>
          <p:cNvPr id="95" name="Google Shape;95;p15">
            <a:extLst>
              <a:ext uri="{FF2B5EF4-FFF2-40B4-BE49-F238E27FC236}">
                <a16:creationId xmlns:a16="http://schemas.microsoft.com/office/drawing/2014/main" id="{31867A1F-B5A3-1370-6EE2-AE72773AE2A7}"/>
              </a:ext>
            </a:extLst>
          </p:cNvPr>
          <p:cNvSpPr txBox="1">
            <a:spLocks noGrp="1"/>
          </p:cNvSpPr>
          <p:nvPr>
            <p:ph type="body" idx="1"/>
          </p:nvPr>
        </p:nvSpPr>
        <p:spPr>
          <a:xfrm>
            <a:off x="642257" y="1690688"/>
            <a:ext cx="10907486" cy="4365170"/>
          </a:xfrm>
          <a:prstGeom prst="rect">
            <a:avLst/>
          </a:prstGeom>
          <a:noFill/>
          <a:ln>
            <a:noFill/>
          </a:ln>
        </p:spPr>
        <p:txBody>
          <a:bodyPr spcFirstLastPara="1" wrap="square" lIns="91425" tIns="45700" rIns="91425" bIns="45700" anchor="t" anchorCtr="0">
            <a:normAutofit/>
          </a:bodyPr>
          <a:lstStyle/>
          <a:p>
            <a:r>
              <a:rPr lang="el-GR" sz="2400" b="1" dirty="0"/>
              <a:t>Για την αξιολόγηση της κοινωνικής επίδρασης χρησιμοποιούνται εργαλεία όπως:</a:t>
            </a:r>
          </a:p>
          <a:p>
            <a:r>
              <a:rPr lang="el-GR" sz="2400" b="1" dirty="0" err="1"/>
              <a:t>SROI</a:t>
            </a:r>
            <a:r>
              <a:rPr lang="el-GR" sz="2400" b="1" dirty="0"/>
              <a:t> (Social </a:t>
            </a:r>
            <a:r>
              <a:rPr lang="el-GR" sz="2400" b="1" dirty="0" err="1"/>
              <a:t>Return</a:t>
            </a:r>
            <a:r>
              <a:rPr lang="el-GR" sz="2400" b="1" dirty="0"/>
              <a:t> on Investment)</a:t>
            </a:r>
          </a:p>
          <a:p>
            <a:r>
              <a:rPr lang="el-GR" sz="2400" b="1" dirty="0" err="1"/>
              <a:t>SWOT</a:t>
            </a:r>
            <a:r>
              <a:rPr lang="el-GR" sz="2400" b="1" dirty="0"/>
              <a:t>, </a:t>
            </a:r>
            <a:r>
              <a:rPr lang="el-GR" sz="2400" b="1" dirty="0" err="1"/>
              <a:t>AHP</a:t>
            </a:r>
            <a:r>
              <a:rPr lang="el-GR" sz="2400" b="1" dirty="0"/>
              <a:t> και </a:t>
            </a:r>
            <a:r>
              <a:rPr lang="el-GR" sz="2400" b="1" dirty="0" err="1"/>
              <a:t>Business</a:t>
            </a:r>
            <a:r>
              <a:rPr lang="el-GR" sz="2400" b="1" dirty="0"/>
              <a:t> </a:t>
            </a:r>
            <a:r>
              <a:rPr lang="el-GR" sz="2400" b="1" dirty="0" err="1"/>
              <a:t>Model</a:t>
            </a:r>
            <a:r>
              <a:rPr lang="el-GR" sz="2400" b="1" dirty="0"/>
              <a:t> </a:t>
            </a:r>
            <a:r>
              <a:rPr lang="el-GR" sz="2400" b="1" dirty="0" err="1"/>
              <a:t>Canvas</a:t>
            </a:r>
            <a:endParaRPr lang="el-GR" sz="2400" b="1" dirty="0"/>
          </a:p>
          <a:p>
            <a:r>
              <a:rPr lang="el-GR" sz="2400" b="1" dirty="0"/>
              <a:t>Συνδυασμός ποσοτικών και ποιοτικών δεδομένων</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654432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12E0A8E-4B85-B3F0-F302-C75732BFCE3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26815A7-ECA9-A3BB-D7F6-629A3091ADD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sz="4000" b="1" dirty="0"/>
              <a:t>👩‍🌾 Ελληνική Πραγματικότητα</a:t>
            </a:r>
            <a:br>
              <a:rPr lang="en-US" b="1" dirty="0"/>
            </a:br>
            <a:endParaRPr b="1" dirty="0"/>
          </a:p>
        </p:txBody>
      </p:sp>
      <p:sp>
        <p:nvSpPr>
          <p:cNvPr id="95" name="Google Shape;95;p15">
            <a:extLst>
              <a:ext uri="{FF2B5EF4-FFF2-40B4-BE49-F238E27FC236}">
                <a16:creationId xmlns:a16="http://schemas.microsoft.com/office/drawing/2014/main" id="{B507D86C-CBDA-AAD7-092C-724D2C315C20}"/>
              </a:ext>
            </a:extLst>
          </p:cNvPr>
          <p:cNvSpPr txBox="1">
            <a:spLocks noGrp="1"/>
          </p:cNvSpPr>
          <p:nvPr>
            <p:ph type="body" idx="1"/>
          </p:nvPr>
        </p:nvSpPr>
        <p:spPr>
          <a:xfrm>
            <a:off x="446314" y="1690688"/>
            <a:ext cx="10907486" cy="2960912"/>
          </a:xfrm>
          <a:prstGeom prst="rect">
            <a:avLst/>
          </a:prstGeom>
          <a:noFill/>
          <a:ln>
            <a:noFill/>
          </a:ln>
        </p:spPr>
        <p:txBody>
          <a:bodyPr spcFirstLastPara="1" wrap="square" lIns="91425" tIns="45700" rIns="91425" bIns="45700" anchor="t" anchorCtr="0">
            <a:normAutofit lnSpcReduction="10000"/>
          </a:bodyPr>
          <a:lstStyle/>
          <a:p>
            <a:pPr marL="114300" indent="0">
              <a:buNone/>
            </a:pPr>
            <a:r>
              <a:rPr lang="en-US" sz="2400" b="1" dirty="0"/>
              <a:t>Social farming in Greece is mainly supported by family farms:</a:t>
            </a:r>
          </a:p>
          <a:p>
            <a:pPr marL="114300" indent="0">
              <a:buNone/>
            </a:pPr>
            <a:endParaRPr lang="en-US" sz="2400" dirty="0"/>
          </a:p>
          <a:p>
            <a:r>
              <a:rPr lang="el-GR" sz="2400" dirty="0"/>
              <a:t>Η κοινωνική γεωργία στην Ελλάδα στηρίζεται κυρίως σε οικογενειακά αγροκτήματα:</a:t>
            </a:r>
          </a:p>
          <a:p>
            <a:r>
              <a:rPr lang="el-GR" sz="2400" b="1" dirty="0"/>
              <a:t>80%</a:t>
            </a:r>
            <a:r>
              <a:rPr lang="el-GR" sz="2400" dirty="0"/>
              <a:t> της παραγωγής από οικογενειακά αγροκτήματα</a:t>
            </a:r>
          </a:p>
          <a:p>
            <a:r>
              <a:rPr lang="el-GR" sz="2400" b="1" dirty="0"/>
              <a:t>1 στις 3 </a:t>
            </a:r>
            <a:r>
              <a:rPr lang="el-GR" sz="2400" dirty="0"/>
              <a:t>εκμεταλλεύσεις ανήκει σε γυναίκες</a:t>
            </a:r>
          </a:p>
          <a:p>
            <a:r>
              <a:rPr lang="el-GR" sz="2400" dirty="0"/>
              <a:t>Υψηλό δυναμικό ανάπτυξης μέσω </a:t>
            </a:r>
            <a:r>
              <a:rPr lang="el-GR" sz="2400" b="1" dirty="0" err="1"/>
              <a:t>ΕΣΠΑ</a:t>
            </a:r>
            <a:r>
              <a:rPr lang="el-GR" sz="2400" dirty="0"/>
              <a:t> &amp; </a:t>
            </a:r>
            <a:r>
              <a:rPr lang="el-GR" sz="2400" b="1" dirty="0" err="1"/>
              <a:t>Leader</a:t>
            </a:r>
            <a:endParaRPr lang="el-GR" sz="2400" b="1" dirty="0"/>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1159164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D958655-E771-F277-4DDE-CA0E65169E34}"/>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9762559-70FA-A920-EF89-B1B3F36D6DC7}"/>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sz="4000" b="1" dirty="0"/>
              <a:t>📌 Παραδείγματα Εφαρμογών</a:t>
            </a:r>
            <a:br>
              <a:rPr lang="en-US" b="1" dirty="0"/>
            </a:br>
            <a:endParaRPr b="1" dirty="0"/>
          </a:p>
        </p:txBody>
      </p:sp>
      <p:sp>
        <p:nvSpPr>
          <p:cNvPr id="95" name="Google Shape;95;p15">
            <a:extLst>
              <a:ext uri="{FF2B5EF4-FFF2-40B4-BE49-F238E27FC236}">
                <a16:creationId xmlns:a16="http://schemas.microsoft.com/office/drawing/2014/main" id="{752A0073-F399-D348-8EF0-5FED827BFD67}"/>
              </a:ext>
            </a:extLst>
          </p:cNvPr>
          <p:cNvSpPr txBox="1">
            <a:spLocks noGrp="1"/>
          </p:cNvSpPr>
          <p:nvPr>
            <p:ph type="body" idx="1"/>
          </p:nvPr>
        </p:nvSpPr>
        <p:spPr>
          <a:xfrm>
            <a:off x="446314" y="1690688"/>
            <a:ext cx="10907486" cy="2960912"/>
          </a:xfrm>
          <a:prstGeom prst="rect">
            <a:avLst/>
          </a:prstGeom>
          <a:noFill/>
          <a:ln>
            <a:noFill/>
          </a:ln>
        </p:spPr>
        <p:txBody>
          <a:bodyPr spcFirstLastPara="1" wrap="square" lIns="91425" tIns="45700" rIns="91425" bIns="45700" anchor="t" anchorCtr="0">
            <a:normAutofit/>
          </a:bodyPr>
          <a:lstStyle/>
          <a:p>
            <a:pPr marL="114300" indent="0">
              <a:buNone/>
            </a:pPr>
            <a:r>
              <a:rPr lang="en-US" sz="2400" b="1" dirty="0"/>
              <a:t>Indicative Examples of Social Farming:</a:t>
            </a:r>
          </a:p>
          <a:p>
            <a:pPr marL="114300" indent="0">
              <a:buNone/>
            </a:pPr>
            <a:endParaRPr lang="en-US" sz="2400" dirty="0"/>
          </a:p>
          <a:p>
            <a:r>
              <a:rPr lang="el-GR" sz="2400" b="1" dirty="0"/>
              <a:t>Ενδεικτικά παραδείγματα κοινωνικής γεωργίας</a:t>
            </a:r>
            <a:r>
              <a:rPr lang="el-GR" sz="2400" dirty="0"/>
              <a:t>:</a:t>
            </a:r>
          </a:p>
          <a:p>
            <a:r>
              <a:rPr lang="el-GR" sz="2400" b="1" dirty="0"/>
              <a:t>Καλλιέργειες από άτομα με αναπηρία ή ψυχικές διαταραχές</a:t>
            </a:r>
          </a:p>
          <a:p>
            <a:r>
              <a:rPr lang="el-GR" sz="2400" b="1" dirty="0"/>
              <a:t>Συνεργασίες με σχολεία &amp; δήμους για εκπαιδευτικά </a:t>
            </a:r>
            <a:r>
              <a:rPr lang="el-GR" sz="2400" b="1" dirty="0" err="1"/>
              <a:t>projects</a:t>
            </a:r>
            <a:endParaRPr lang="el-GR" sz="2400" b="1" dirty="0"/>
          </a:p>
          <a:p>
            <a:r>
              <a:rPr lang="el-GR" sz="2400" b="1" dirty="0" err="1"/>
              <a:t>Αγροτουρισμός</a:t>
            </a:r>
            <a:r>
              <a:rPr lang="el-GR" sz="2400" b="1" dirty="0"/>
              <a:t> &amp; φάρμες εμπειρίας </a:t>
            </a:r>
            <a:r>
              <a:rPr lang="el-GR" sz="2400" dirty="0"/>
              <a:t>για κοινότητες</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1818499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736C3B2-41B5-8D6D-B593-60B22C43507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F7D7429-F5B1-7DC1-EDD3-B71F9F42EDBD}"/>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sz="4000" b="1" dirty="0"/>
              <a:t>🌾 Το Πρόγραμμα </a:t>
            </a:r>
            <a:r>
              <a:rPr lang="en-US" sz="4000" b="1" dirty="0"/>
              <a:t>FARM’IN</a:t>
            </a:r>
            <a:br>
              <a:rPr lang="en-US" b="1" dirty="0"/>
            </a:br>
            <a:endParaRPr b="1" dirty="0"/>
          </a:p>
        </p:txBody>
      </p:sp>
      <p:sp>
        <p:nvSpPr>
          <p:cNvPr id="95" name="Google Shape;95;p15">
            <a:extLst>
              <a:ext uri="{FF2B5EF4-FFF2-40B4-BE49-F238E27FC236}">
                <a16:creationId xmlns:a16="http://schemas.microsoft.com/office/drawing/2014/main" id="{AC443722-A64C-CECA-3BC2-1CC3EC854351}"/>
              </a:ext>
            </a:extLst>
          </p:cNvPr>
          <p:cNvSpPr txBox="1">
            <a:spLocks noGrp="1"/>
          </p:cNvSpPr>
          <p:nvPr>
            <p:ph type="body" idx="1"/>
          </p:nvPr>
        </p:nvSpPr>
        <p:spPr>
          <a:xfrm>
            <a:off x="446314" y="1690688"/>
            <a:ext cx="10907486" cy="3567112"/>
          </a:xfrm>
          <a:prstGeom prst="rect">
            <a:avLst/>
          </a:prstGeom>
          <a:noFill/>
          <a:ln>
            <a:noFill/>
          </a:ln>
        </p:spPr>
        <p:txBody>
          <a:bodyPr spcFirstLastPara="1" wrap="square" lIns="91425" tIns="45700" rIns="91425" bIns="45700" anchor="t" anchorCtr="0">
            <a:normAutofit fontScale="85000" lnSpcReduction="10000"/>
          </a:bodyPr>
          <a:lstStyle/>
          <a:p>
            <a:r>
              <a:rPr lang="el-GR" b="1" dirty="0"/>
              <a:t>Ευρωπαϊκό πρόγραμμα Erasmus+ για την κοινωνική γεωργία (2020–2022):</a:t>
            </a:r>
          </a:p>
          <a:p>
            <a:endParaRPr lang="en-US" dirty="0"/>
          </a:p>
          <a:p>
            <a:r>
              <a:rPr lang="el-GR" dirty="0"/>
              <a:t>Ανάπτυξη </a:t>
            </a:r>
            <a:r>
              <a:rPr lang="el-GR" b="1" dirty="0"/>
              <a:t>εργαλείων εκπαίδευσης </a:t>
            </a:r>
            <a:r>
              <a:rPr lang="el-GR" dirty="0"/>
              <a:t>για κοινωνική γεωργία</a:t>
            </a:r>
          </a:p>
          <a:p>
            <a:r>
              <a:rPr lang="el-GR" b="1" dirty="0"/>
              <a:t>ΤΡΕΙΣ ΡΟΛΟΙ</a:t>
            </a:r>
            <a:endParaRPr lang="en-US" b="1" dirty="0"/>
          </a:p>
          <a:p>
            <a:pPr lvl="1"/>
            <a:r>
              <a:rPr lang="en-US" b="1" dirty="0"/>
              <a:t>Social Farm Tutor</a:t>
            </a:r>
            <a:endParaRPr lang="en-US" dirty="0"/>
          </a:p>
          <a:p>
            <a:pPr lvl="1"/>
            <a:r>
              <a:rPr lang="en-US" b="1" dirty="0"/>
              <a:t>Manager</a:t>
            </a:r>
            <a:endParaRPr lang="en-US" dirty="0"/>
          </a:p>
          <a:p>
            <a:pPr lvl="1"/>
            <a:r>
              <a:rPr lang="en-US" b="1" dirty="0"/>
              <a:t>Educator</a:t>
            </a:r>
            <a:endParaRPr lang="en-US" dirty="0"/>
          </a:p>
          <a:p>
            <a:r>
              <a:rPr lang="el-GR" dirty="0"/>
              <a:t>Προώθηση ένταξης </a:t>
            </a:r>
            <a:r>
              <a:rPr lang="el-GR" b="1" dirty="0"/>
              <a:t>ατόμων με αναπηρίες</a:t>
            </a:r>
          </a:p>
          <a:p>
            <a:r>
              <a:rPr lang="el-GR" dirty="0"/>
              <a:t>Συμμετοχή χωρών: </a:t>
            </a:r>
            <a:r>
              <a:rPr lang="el-GR" b="1" dirty="0"/>
              <a:t>Ιταλία, Ισπανία, Ολλανδία, Αυστρία, Τουρκία</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91379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0902553-9EEB-938F-A907-AACAD29BFDE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A7EDC915-2FD1-A30B-AD45-6CAC538DF02D}"/>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US" sz="4000" b="1" dirty="0"/>
              <a:t>🌍 </a:t>
            </a:r>
            <a:r>
              <a:rPr lang="el-GR" sz="4000" b="1" dirty="0"/>
              <a:t>Παραδείγματα Καλών Πρακτικών</a:t>
            </a:r>
            <a:endParaRPr b="1" dirty="0"/>
          </a:p>
        </p:txBody>
      </p:sp>
      <p:sp>
        <p:nvSpPr>
          <p:cNvPr id="95" name="Google Shape;95;p15">
            <a:extLst>
              <a:ext uri="{FF2B5EF4-FFF2-40B4-BE49-F238E27FC236}">
                <a16:creationId xmlns:a16="http://schemas.microsoft.com/office/drawing/2014/main" id="{3D78AB27-72ED-DC05-E392-7467CC83F82F}"/>
              </a:ext>
            </a:extLst>
          </p:cNvPr>
          <p:cNvSpPr txBox="1">
            <a:spLocks noGrp="1"/>
          </p:cNvSpPr>
          <p:nvPr>
            <p:ph type="body" idx="1"/>
          </p:nvPr>
        </p:nvSpPr>
        <p:spPr>
          <a:xfrm>
            <a:off x="446314" y="1436915"/>
            <a:ext cx="10907486" cy="4397828"/>
          </a:xfrm>
          <a:prstGeom prst="rect">
            <a:avLst/>
          </a:prstGeom>
          <a:noFill/>
          <a:ln>
            <a:noFill/>
          </a:ln>
        </p:spPr>
        <p:txBody>
          <a:bodyPr spcFirstLastPara="1" wrap="square" lIns="91425" tIns="45700" rIns="91425" bIns="45700" anchor="t" anchorCtr="0">
            <a:normAutofit/>
          </a:bodyPr>
          <a:lstStyle/>
          <a:p>
            <a:r>
              <a:rPr lang="el-GR" sz="2400" b="1" dirty="0"/>
              <a:t>Κοινωνικά αγροκτήματα στην Ευρώπη:</a:t>
            </a:r>
          </a:p>
          <a:p>
            <a:r>
              <a:rPr lang="el-GR" sz="2400" b="1" dirty="0" err="1"/>
              <a:t>Kerry</a:t>
            </a:r>
            <a:r>
              <a:rPr lang="el-GR" sz="2400" b="1" dirty="0"/>
              <a:t> Social Farming (Ιρλανδία</a:t>
            </a:r>
            <a:r>
              <a:rPr lang="el-GR" sz="2400" dirty="0"/>
              <a:t>): 14 φάρμες, 22 αγρότες, ένταξη ατόμων με αναπηρίες</a:t>
            </a:r>
          </a:p>
          <a:p>
            <a:r>
              <a:rPr lang="el-GR" sz="2400" b="1" dirty="0" err="1"/>
              <a:t>FarmElder</a:t>
            </a:r>
            <a:r>
              <a:rPr lang="el-GR" sz="2400" dirty="0"/>
              <a:t>: Προγράμματα για ηλικιωμένους στην ύπαιθρο</a:t>
            </a:r>
          </a:p>
          <a:p>
            <a:r>
              <a:rPr lang="el-GR" sz="2400" dirty="0" err="1"/>
              <a:t>GermSocialFarm</a:t>
            </a:r>
            <a:r>
              <a:rPr lang="el-GR" sz="2400" dirty="0"/>
              <a:t> (Γερμανία): ένταξη ειδικών πληθυσμών με χρηματοδότηση </a:t>
            </a:r>
            <a:r>
              <a:rPr lang="el-GR" sz="2400" dirty="0" err="1"/>
              <a:t>EAFRD</a:t>
            </a:r>
            <a:endParaRPr lang="el-GR" sz="2400" dirty="0"/>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1930391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57B33742-916D-0731-94E8-A71BB97F6ACB}"/>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0584828F-409D-145F-92F5-F1A0AC4C372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US" sz="4000" b="1" dirty="0"/>
              <a:t>📊 </a:t>
            </a:r>
            <a:r>
              <a:rPr lang="el-GR" sz="4000" b="1" dirty="0"/>
              <a:t>Εργαλεία Αξιολόγησης Κοινωνικής Απόδοσης</a:t>
            </a:r>
            <a:endParaRPr b="1" dirty="0"/>
          </a:p>
        </p:txBody>
      </p:sp>
      <p:sp>
        <p:nvSpPr>
          <p:cNvPr id="95" name="Google Shape;95;p15">
            <a:extLst>
              <a:ext uri="{FF2B5EF4-FFF2-40B4-BE49-F238E27FC236}">
                <a16:creationId xmlns:a16="http://schemas.microsoft.com/office/drawing/2014/main" id="{53D08064-FF26-550E-F3BC-E5213B92CB3B}"/>
              </a:ext>
            </a:extLst>
          </p:cNvPr>
          <p:cNvSpPr txBox="1">
            <a:spLocks noGrp="1"/>
          </p:cNvSpPr>
          <p:nvPr>
            <p:ph type="body" idx="1"/>
          </p:nvPr>
        </p:nvSpPr>
        <p:spPr>
          <a:xfrm>
            <a:off x="446314" y="1690687"/>
            <a:ext cx="10907486" cy="4144055"/>
          </a:xfrm>
          <a:prstGeom prst="rect">
            <a:avLst/>
          </a:prstGeom>
          <a:noFill/>
          <a:ln>
            <a:noFill/>
          </a:ln>
        </p:spPr>
        <p:txBody>
          <a:bodyPr spcFirstLastPara="1" wrap="square" lIns="91425" tIns="45700" rIns="91425" bIns="45700" anchor="t" anchorCtr="0">
            <a:normAutofit/>
          </a:bodyPr>
          <a:lstStyle/>
          <a:p>
            <a:r>
              <a:rPr lang="el-GR" sz="2400" b="1" dirty="0"/>
              <a:t>Συνδυαστική χρήση εργαλείων για μέτρηση επίπτωσης:</a:t>
            </a:r>
          </a:p>
          <a:p>
            <a:r>
              <a:rPr lang="el-GR" sz="2400" b="1" dirty="0" err="1"/>
              <a:t>SROI</a:t>
            </a:r>
            <a:r>
              <a:rPr lang="el-GR" sz="2400" b="1" dirty="0"/>
              <a:t> – Social </a:t>
            </a:r>
            <a:r>
              <a:rPr lang="el-GR" sz="2400" b="1" dirty="0" err="1"/>
              <a:t>Return</a:t>
            </a:r>
            <a:r>
              <a:rPr lang="el-GR" sz="2400" b="1" dirty="0"/>
              <a:t> on Investment</a:t>
            </a:r>
          </a:p>
          <a:p>
            <a:r>
              <a:rPr lang="el-GR" sz="2400" b="1" dirty="0" err="1"/>
              <a:t>SWOT</a:t>
            </a:r>
            <a:r>
              <a:rPr lang="el-GR" sz="2400" b="1" dirty="0"/>
              <a:t> – Ανάλυση δυνατοτήτων και κινδύνων</a:t>
            </a:r>
          </a:p>
          <a:p>
            <a:r>
              <a:rPr lang="el-GR" sz="2400" b="1" dirty="0" err="1"/>
              <a:t>BMC</a:t>
            </a:r>
            <a:r>
              <a:rPr lang="el-GR" sz="2400" b="1" dirty="0"/>
              <a:t> – Επιχειρηματικό Μοντέλο</a:t>
            </a:r>
          </a:p>
          <a:p>
            <a:r>
              <a:rPr lang="el-GR" sz="2400" b="1" dirty="0" err="1"/>
              <a:t>AHP</a:t>
            </a:r>
            <a:r>
              <a:rPr lang="el-GR" sz="2400" b="1" dirty="0"/>
              <a:t> – Ανάλυση Ιεράρχησης Κριτηρίων</a:t>
            </a:r>
          </a:p>
          <a:p>
            <a:r>
              <a:rPr lang="el-GR" sz="2400" b="1" dirty="0"/>
              <a:t>Εφαρμογή σε Ιταλία, Ιρλανδία, Γερμανία</a:t>
            </a:r>
            <a:endParaRPr b="1" dirty="0"/>
          </a:p>
        </p:txBody>
      </p:sp>
    </p:spTree>
    <p:extLst>
      <p:ext uri="{BB962C8B-B14F-4D97-AF65-F5344CB8AC3E}">
        <p14:creationId xmlns:p14="http://schemas.microsoft.com/office/powerpoint/2010/main" val="848820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CAB48F2F-C3E7-21DD-377B-7636CF78C055}"/>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8352887-731B-45EF-684A-E1E4F3A82024}"/>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fontScale="90000"/>
          </a:bodyPr>
          <a:lstStyle/>
          <a:p>
            <a:pPr lvl="0">
              <a:buSzPts val="4400"/>
            </a:pPr>
            <a:r>
              <a:rPr lang="el-GR" sz="4000" b="1" dirty="0" err="1"/>
              <a:t>SWOT</a:t>
            </a:r>
            <a:r>
              <a:rPr lang="el-GR" sz="4000" b="1" dirty="0"/>
              <a:t> Ανάλυση για Κοινωνική Γεωργία στην Ελλάδα</a:t>
            </a:r>
            <a:br>
              <a:rPr lang="en-US" b="1" dirty="0"/>
            </a:br>
            <a:endParaRPr b="1" dirty="0"/>
          </a:p>
        </p:txBody>
      </p:sp>
      <p:sp>
        <p:nvSpPr>
          <p:cNvPr id="95" name="Google Shape;95;p15">
            <a:extLst>
              <a:ext uri="{FF2B5EF4-FFF2-40B4-BE49-F238E27FC236}">
                <a16:creationId xmlns:a16="http://schemas.microsoft.com/office/drawing/2014/main" id="{18D1A4AB-B0EA-1451-1EF5-A23E31F4C12D}"/>
              </a:ext>
            </a:extLst>
          </p:cNvPr>
          <p:cNvSpPr txBox="1">
            <a:spLocks noGrp="1"/>
          </p:cNvSpPr>
          <p:nvPr>
            <p:ph type="body" idx="1"/>
          </p:nvPr>
        </p:nvSpPr>
        <p:spPr>
          <a:xfrm>
            <a:off x="446314" y="1913467"/>
            <a:ext cx="10907486" cy="4385732"/>
          </a:xfrm>
          <a:prstGeom prst="rect">
            <a:avLst/>
          </a:prstGeom>
          <a:noFill/>
          <a:ln>
            <a:noFill/>
          </a:ln>
        </p:spPr>
        <p:txBody>
          <a:bodyPr spcFirstLastPara="1" wrap="square" lIns="91425" tIns="45700" rIns="91425" bIns="45700" anchor="t" anchorCtr="0">
            <a:normAutofit/>
          </a:bodyPr>
          <a:lstStyle/>
          <a:p>
            <a:r>
              <a:rPr lang="el-GR" dirty="0"/>
              <a:t>Ανάλυση εσωτερικών και εξωτερικών παραμέτρων βιωσιμότητας:</a:t>
            </a:r>
          </a:p>
          <a:p>
            <a:r>
              <a:rPr lang="el-GR" dirty="0" err="1"/>
              <a:t>Strengths</a:t>
            </a:r>
            <a:r>
              <a:rPr lang="el-GR" dirty="0"/>
              <a:t> (Δυνατά σημεία): Υψηλή κοινωνική αποδοχή, τοπική στήριξη, οικογενειακές δομές</a:t>
            </a:r>
          </a:p>
          <a:p>
            <a:r>
              <a:rPr lang="el-GR" dirty="0" err="1"/>
              <a:t>Weaknesses</a:t>
            </a:r>
            <a:r>
              <a:rPr lang="el-GR" dirty="0"/>
              <a:t> (Αδυναμίες): Περιορισμένη εκπαίδευση, εξάρτηση από επιδοτήσεις</a:t>
            </a:r>
          </a:p>
          <a:p>
            <a:r>
              <a:rPr lang="el-GR" dirty="0" err="1"/>
              <a:t>Opportunities</a:t>
            </a:r>
            <a:r>
              <a:rPr lang="el-GR" dirty="0"/>
              <a:t> (Ευκαιρίες): </a:t>
            </a:r>
            <a:r>
              <a:rPr lang="el-GR" dirty="0" err="1"/>
              <a:t>ΕΣΠΑ</a:t>
            </a:r>
            <a:r>
              <a:rPr lang="el-GR" dirty="0"/>
              <a:t>, Πράσινη Μετάβαση, </a:t>
            </a:r>
            <a:r>
              <a:rPr lang="el-GR" dirty="0" err="1"/>
              <a:t>αγροτουρισμός</a:t>
            </a:r>
            <a:endParaRPr lang="el-GR" dirty="0"/>
          </a:p>
          <a:p>
            <a:r>
              <a:rPr lang="el-GR" dirty="0" err="1"/>
              <a:t>Threats</a:t>
            </a:r>
            <a:r>
              <a:rPr lang="el-GR" dirty="0"/>
              <a:t> (Απειλές): Οικονομική αβεβαιότητα, κλιματική αλλαγή</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2318230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C19007EF-60CA-2D64-0301-1E426AF7D623}"/>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4CCABF9F-34CD-1515-D083-AE67A36C0E4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sz="4000" b="1" dirty="0"/>
              <a:t>Οδικός Χάρτης Υλοποίησης Κοινωνικής Φάρμας</a:t>
            </a:r>
            <a:endParaRPr b="1" dirty="0"/>
          </a:p>
        </p:txBody>
      </p:sp>
      <p:sp>
        <p:nvSpPr>
          <p:cNvPr id="95" name="Google Shape;95;p15">
            <a:extLst>
              <a:ext uri="{FF2B5EF4-FFF2-40B4-BE49-F238E27FC236}">
                <a16:creationId xmlns:a16="http://schemas.microsoft.com/office/drawing/2014/main" id="{1EF78D31-5216-7894-0923-F73B9426B2B6}"/>
              </a:ext>
            </a:extLst>
          </p:cNvPr>
          <p:cNvSpPr txBox="1">
            <a:spLocks noGrp="1"/>
          </p:cNvSpPr>
          <p:nvPr>
            <p:ph type="body" idx="1"/>
          </p:nvPr>
        </p:nvSpPr>
        <p:spPr>
          <a:xfrm>
            <a:off x="446314" y="1690687"/>
            <a:ext cx="10907486" cy="4144055"/>
          </a:xfrm>
          <a:prstGeom prst="rect">
            <a:avLst/>
          </a:prstGeom>
          <a:noFill/>
          <a:ln>
            <a:noFill/>
          </a:ln>
        </p:spPr>
        <p:txBody>
          <a:bodyPr spcFirstLastPara="1" wrap="square" lIns="91425" tIns="45700" rIns="91425" bIns="45700" anchor="t" anchorCtr="0">
            <a:normAutofit/>
          </a:bodyPr>
          <a:lstStyle/>
          <a:p>
            <a:pPr marL="114300" indent="0">
              <a:buNone/>
            </a:pPr>
            <a:r>
              <a:rPr lang="el-GR" sz="2400" b="1" dirty="0"/>
              <a:t>     Στάδια για τη δημιουργία βιώσιμου μοντέλου:</a:t>
            </a:r>
          </a:p>
          <a:p>
            <a:r>
              <a:rPr lang="el-GR" sz="2400" dirty="0"/>
              <a:t>1. Ανάλυση τοπικών αναγκών &amp; σχεδιασμός αποστολής</a:t>
            </a:r>
          </a:p>
          <a:p>
            <a:r>
              <a:rPr lang="el-GR" sz="2400" dirty="0"/>
              <a:t>2. Διαμόρφωση επιχειρηματικού μοντέλου (</a:t>
            </a:r>
            <a:r>
              <a:rPr lang="el-GR" sz="2400" dirty="0" err="1"/>
              <a:t>BMC</a:t>
            </a:r>
            <a:r>
              <a:rPr lang="el-GR" sz="2400" dirty="0"/>
              <a:t>)</a:t>
            </a:r>
          </a:p>
          <a:p>
            <a:r>
              <a:rPr lang="el-GR" sz="2400" dirty="0"/>
              <a:t>3. Εξασφάλιση χρηματοδότησης (</a:t>
            </a:r>
            <a:r>
              <a:rPr lang="el-GR" sz="2400" dirty="0" err="1"/>
              <a:t>ΕΣΠΑ</a:t>
            </a:r>
            <a:r>
              <a:rPr lang="el-GR" sz="2400" dirty="0"/>
              <a:t>, </a:t>
            </a:r>
            <a:r>
              <a:rPr lang="el-GR" sz="2400" dirty="0" err="1"/>
              <a:t>Leader</a:t>
            </a:r>
            <a:r>
              <a:rPr lang="el-GR" sz="2400" dirty="0"/>
              <a:t>, </a:t>
            </a:r>
            <a:r>
              <a:rPr lang="el-GR" sz="2400" dirty="0" err="1"/>
              <a:t>ΚοινΣΕπ</a:t>
            </a:r>
            <a:r>
              <a:rPr lang="el-GR" sz="2400" dirty="0"/>
              <a:t>)</a:t>
            </a:r>
          </a:p>
          <a:p>
            <a:r>
              <a:rPr lang="el-GR" sz="2400" dirty="0"/>
              <a:t>4. Εκπαίδευση προσωπικού – Συνεργασίες</a:t>
            </a:r>
          </a:p>
          <a:p>
            <a:r>
              <a:rPr lang="el-GR" sz="2400" dirty="0"/>
              <a:t>5. Πιλοτική λειτουργία &amp; αξιολόγηση (</a:t>
            </a:r>
            <a:r>
              <a:rPr lang="el-GR" sz="2400" dirty="0" err="1"/>
              <a:t>SROI</a:t>
            </a:r>
            <a:r>
              <a:rPr lang="el-GR" sz="2400" dirty="0"/>
              <a:t>, </a:t>
            </a:r>
            <a:r>
              <a:rPr lang="el-GR" sz="2400" dirty="0" err="1"/>
              <a:t>SWOT</a:t>
            </a:r>
            <a:r>
              <a:rPr lang="el-GR" sz="2400" dirty="0"/>
              <a:t>)</a:t>
            </a:r>
          </a:p>
          <a:p>
            <a:r>
              <a:rPr lang="el-GR" sz="2400" dirty="0"/>
              <a:t>6. Διάδοση &amp; δικτύωση (</a:t>
            </a:r>
            <a:r>
              <a:rPr lang="el-GR" sz="2400" dirty="0" err="1"/>
              <a:t>ΜΚΟ</a:t>
            </a:r>
            <a:r>
              <a:rPr lang="el-GR" sz="2400" dirty="0"/>
              <a:t>, Δήμοι, Σχολεία)</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356778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82BFAB3-A68A-572C-05A3-AA280C491277}"/>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435DF7B2-B191-59E9-8462-53E69F0F272A}"/>
              </a:ext>
            </a:extLst>
          </p:cNvPr>
          <p:cNvSpPr txBox="1">
            <a:spLocks noGrp="1"/>
          </p:cNvSpPr>
          <p:nvPr>
            <p:ph type="title"/>
          </p:nvPr>
        </p:nvSpPr>
        <p:spPr>
          <a:xfrm>
            <a:off x="2830882" y="1"/>
            <a:ext cx="8522918" cy="1254589"/>
          </a:xfrm>
          <a:prstGeom prst="rect">
            <a:avLst/>
          </a:prstGeom>
          <a:noFill/>
          <a:ln>
            <a:noFill/>
          </a:ln>
        </p:spPr>
        <p:txBody>
          <a:bodyPr spcFirstLastPara="1" wrap="square" lIns="91425" tIns="45700" rIns="91425" bIns="45700" anchor="ctr" anchorCtr="0">
            <a:normAutofit/>
          </a:bodyPr>
          <a:lstStyle/>
          <a:p>
            <a:pPr lvl="0">
              <a:buSzPts val="4400"/>
            </a:pPr>
            <a:r>
              <a:rPr lang="el-GR" sz="4000" b="1" dirty="0"/>
              <a:t>Οπτική Αναπαράσταση του </a:t>
            </a:r>
            <a:r>
              <a:rPr lang="el-GR" sz="4000" b="1" dirty="0" err="1"/>
              <a:t>Business</a:t>
            </a:r>
            <a:r>
              <a:rPr lang="el-GR" sz="4000" b="1" dirty="0"/>
              <a:t> </a:t>
            </a:r>
            <a:r>
              <a:rPr lang="el-GR" sz="4000" b="1" dirty="0" err="1"/>
              <a:t>Model</a:t>
            </a:r>
            <a:r>
              <a:rPr lang="el-GR" sz="4000" b="1" dirty="0"/>
              <a:t> </a:t>
            </a:r>
            <a:r>
              <a:rPr lang="el-GR" sz="4000" b="1" dirty="0" err="1"/>
              <a:t>Canvas</a:t>
            </a:r>
            <a:endParaRPr b="1" dirty="0"/>
          </a:p>
        </p:txBody>
      </p:sp>
      <p:sp>
        <p:nvSpPr>
          <p:cNvPr id="95" name="Google Shape;95;p15">
            <a:extLst>
              <a:ext uri="{FF2B5EF4-FFF2-40B4-BE49-F238E27FC236}">
                <a16:creationId xmlns:a16="http://schemas.microsoft.com/office/drawing/2014/main" id="{5C6A93D6-E18E-78CE-7BEB-A627BF41956A}"/>
              </a:ext>
            </a:extLst>
          </p:cNvPr>
          <p:cNvSpPr txBox="1">
            <a:spLocks noGrp="1"/>
          </p:cNvSpPr>
          <p:nvPr>
            <p:ph type="body" idx="1"/>
          </p:nvPr>
        </p:nvSpPr>
        <p:spPr>
          <a:xfrm>
            <a:off x="348343" y="2340072"/>
            <a:ext cx="6183086" cy="3744686"/>
          </a:xfrm>
          <a:prstGeom prst="rect">
            <a:avLst/>
          </a:prstGeom>
          <a:noFill/>
          <a:ln>
            <a:noFill/>
          </a:ln>
        </p:spPr>
        <p:txBody>
          <a:bodyPr spcFirstLastPara="1" wrap="square" lIns="91425" tIns="45700" rIns="91425" bIns="45700" anchor="t" anchorCtr="0">
            <a:normAutofit/>
          </a:bodyPr>
          <a:lstStyle/>
          <a:p>
            <a:r>
              <a:rPr lang="el-GR" sz="2000" dirty="0"/>
              <a:t>Τα 9 βασικά πεδία με παραδείγματα για κοινωνική φάρμα:</a:t>
            </a:r>
          </a:p>
          <a:p>
            <a:r>
              <a:rPr lang="el-GR" sz="2000" b="1" dirty="0"/>
              <a:t>1. </a:t>
            </a:r>
            <a:r>
              <a:rPr lang="en-US" sz="2000" b="1" dirty="0"/>
              <a:t>Value Proposition: </a:t>
            </a:r>
            <a:r>
              <a:rPr lang="el-GR" sz="2000" dirty="0"/>
              <a:t>Βιολογικά προϊόντα + κοινωνική ένταξη</a:t>
            </a:r>
          </a:p>
          <a:p>
            <a:r>
              <a:rPr lang="el-GR" sz="2000" b="1" dirty="0"/>
              <a:t>2. </a:t>
            </a:r>
            <a:r>
              <a:rPr lang="en-US" sz="2000" b="1" dirty="0"/>
              <a:t>Customer Segments: </a:t>
            </a:r>
            <a:r>
              <a:rPr lang="el-GR" sz="2000" dirty="0"/>
              <a:t>Καταναλωτές, Δήμοι, Σχολεία</a:t>
            </a:r>
          </a:p>
          <a:p>
            <a:r>
              <a:rPr lang="el-GR" sz="2000" b="1" dirty="0"/>
              <a:t>3. </a:t>
            </a:r>
            <a:r>
              <a:rPr lang="en-US" sz="2000" b="1" dirty="0"/>
              <a:t>Channels:</a:t>
            </a:r>
            <a:r>
              <a:rPr lang="en-US" sz="2000" dirty="0"/>
              <a:t> </a:t>
            </a:r>
            <a:r>
              <a:rPr lang="el-GR" sz="2000" dirty="0"/>
              <a:t>Τοπικές αγορές, </a:t>
            </a:r>
            <a:r>
              <a:rPr lang="en-US" sz="2000" dirty="0"/>
              <a:t>e-shop</a:t>
            </a:r>
          </a:p>
          <a:p>
            <a:r>
              <a:rPr lang="en-US" sz="2000" b="1" dirty="0"/>
              <a:t>4. Customer Relationships: </a:t>
            </a:r>
            <a:r>
              <a:rPr lang="el-GR" sz="2000" dirty="0"/>
              <a:t>Εκπαίδευση, Συνδρομές</a:t>
            </a:r>
          </a:p>
          <a:p>
            <a:r>
              <a:rPr lang="el-GR" sz="2000" b="1" dirty="0"/>
              <a:t>5. </a:t>
            </a:r>
            <a:r>
              <a:rPr lang="en-US" sz="2000" b="1" dirty="0"/>
              <a:t>Revenue Streams:</a:t>
            </a:r>
            <a:r>
              <a:rPr lang="en-US" sz="2000" dirty="0"/>
              <a:t> </a:t>
            </a:r>
            <a:r>
              <a:rPr lang="el-GR" sz="2000" dirty="0"/>
              <a:t>Πωλήσεις, Δωρεές, Επιχορηγήσεις</a:t>
            </a:r>
          </a:p>
          <a:p>
            <a:pPr marL="0" indent="0">
              <a:buNone/>
            </a:pPr>
            <a:endParaRPr lang="en-US" sz="2000" dirty="0"/>
          </a:p>
          <a:p>
            <a:pPr marL="228600" lvl="0" indent="-50800" algn="l" rtl="0">
              <a:lnSpc>
                <a:spcPct val="90000"/>
              </a:lnSpc>
              <a:spcBef>
                <a:spcPts val="0"/>
              </a:spcBef>
              <a:spcAft>
                <a:spcPts val="0"/>
              </a:spcAft>
              <a:buClr>
                <a:schemeClr val="dk1"/>
              </a:buClr>
              <a:buSzPts val="2800"/>
              <a:buNone/>
            </a:pPr>
            <a:endParaRPr dirty="0"/>
          </a:p>
        </p:txBody>
      </p:sp>
      <p:sp>
        <p:nvSpPr>
          <p:cNvPr id="3" name="TextBox 2">
            <a:extLst>
              <a:ext uri="{FF2B5EF4-FFF2-40B4-BE49-F238E27FC236}">
                <a16:creationId xmlns:a16="http://schemas.microsoft.com/office/drawing/2014/main" id="{AF609918-62E3-2EC5-E155-FB5AA7762F90}"/>
              </a:ext>
            </a:extLst>
          </p:cNvPr>
          <p:cNvSpPr txBox="1"/>
          <p:nvPr/>
        </p:nvSpPr>
        <p:spPr>
          <a:xfrm>
            <a:off x="6959600" y="2525130"/>
            <a:ext cx="5232400" cy="2246769"/>
          </a:xfrm>
          <a:prstGeom prst="rect">
            <a:avLst/>
          </a:prstGeom>
          <a:noFill/>
        </p:spPr>
        <p:txBody>
          <a:bodyPr wrap="square">
            <a:spAutoFit/>
          </a:bodyPr>
          <a:lstStyle/>
          <a:p>
            <a:r>
              <a:rPr lang="en-US" sz="2000" b="1" dirty="0"/>
              <a:t>6. Key Activities</a:t>
            </a:r>
            <a:r>
              <a:rPr lang="en-US" sz="2000" dirty="0"/>
              <a:t>: </a:t>
            </a:r>
            <a:r>
              <a:rPr lang="el-GR" sz="2000" dirty="0"/>
              <a:t>Καλλιέργεια, Εκπαίδευση, Διανομή</a:t>
            </a:r>
          </a:p>
          <a:p>
            <a:r>
              <a:rPr lang="el-GR" sz="2000" b="1" dirty="0"/>
              <a:t>7. </a:t>
            </a:r>
            <a:r>
              <a:rPr lang="en-US" sz="2000" b="1" dirty="0"/>
              <a:t>Key Resources: </a:t>
            </a:r>
            <a:r>
              <a:rPr lang="el-GR" sz="2000" dirty="0"/>
              <a:t>Προσωπικό, Χώρος, Συνεργασίες</a:t>
            </a:r>
          </a:p>
          <a:p>
            <a:r>
              <a:rPr lang="el-GR" sz="2000" b="1" dirty="0"/>
              <a:t>8. </a:t>
            </a:r>
            <a:r>
              <a:rPr lang="en-US" sz="2000" b="1" dirty="0"/>
              <a:t>Key Partners: </a:t>
            </a:r>
            <a:r>
              <a:rPr lang="el-GR" sz="2000" dirty="0"/>
              <a:t>Δήμοι, </a:t>
            </a:r>
            <a:r>
              <a:rPr lang="el-GR" sz="2000" dirty="0" err="1"/>
              <a:t>ΚοινΣΕπ</a:t>
            </a:r>
            <a:r>
              <a:rPr lang="el-GR" sz="2000" dirty="0"/>
              <a:t>, </a:t>
            </a:r>
            <a:r>
              <a:rPr lang="el-GR" sz="2000" dirty="0" err="1"/>
              <a:t>ΜΚΟ</a:t>
            </a:r>
            <a:endParaRPr lang="el-GR" sz="2000" dirty="0"/>
          </a:p>
          <a:p>
            <a:r>
              <a:rPr lang="el-GR" sz="2000" b="1" dirty="0"/>
              <a:t>9. </a:t>
            </a:r>
            <a:r>
              <a:rPr lang="en-US" sz="2000" b="1" dirty="0"/>
              <a:t>Cost Structure</a:t>
            </a:r>
            <a:r>
              <a:rPr lang="en-US" sz="2000" dirty="0"/>
              <a:t>: </a:t>
            </a:r>
            <a:r>
              <a:rPr lang="el-GR" sz="2000" dirty="0"/>
              <a:t>Μισθοί, Εφόδια, Προώθηση</a:t>
            </a:r>
            <a:endPar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691DCE92-15B3-49AE-332C-B41BEF2D747E}"/>
              </a:ext>
            </a:extLst>
          </p:cNvPr>
          <p:cNvSpPr txBox="1"/>
          <p:nvPr/>
        </p:nvSpPr>
        <p:spPr>
          <a:xfrm>
            <a:off x="2280557" y="1443388"/>
            <a:ext cx="7630886" cy="400110"/>
          </a:xfrm>
          <a:prstGeom prst="rect">
            <a:avLst/>
          </a:prstGeom>
          <a:noFill/>
        </p:spPr>
        <p:txBody>
          <a:bodyPr wrap="square">
            <a:spAutoFit/>
          </a:bodyPr>
          <a:lstStyle/>
          <a:p>
            <a:r>
              <a:rPr lang="el-GR" sz="2000" b="1" dirty="0"/>
              <a:t>Τα 9 βασικά πεδία με παραδείγματα για κοινωνική φάρμα:</a:t>
            </a:r>
          </a:p>
        </p:txBody>
      </p:sp>
    </p:spTree>
    <p:extLst>
      <p:ext uri="{BB962C8B-B14F-4D97-AF65-F5344CB8AC3E}">
        <p14:creationId xmlns:p14="http://schemas.microsoft.com/office/powerpoint/2010/main" val="1873590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84F63095-D238-86F1-0EAC-3D7FBF719BE4}"/>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C31C4E4-6B51-B0A1-2B1A-E81E45D9712D}"/>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fontScale="90000"/>
          </a:bodyPr>
          <a:lstStyle/>
          <a:p>
            <a:pPr lvl="0">
              <a:buSzPts val="4400"/>
            </a:pPr>
            <a:r>
              <a:rPr lang="el-GR" sz="4000" b="1" dirty="0"/>
              <a:t>Χρηματοδοτικά Εργαλεία για Κοινωνική Γεωργία στην Ελλάδα (2025)</a:t>
            </a:r>
            <a:endParaRPr b="1" dirty="0"/>
          </a:p>
        </p:txBody>
      </p:sp>
      <p:sp>
        <p:nvSpPr>
          <p:cNvPr id="95" name="Google Shape;95;p15">
            <a:extLst>
              <a:ext uri="{FF2B5EF4-FFF2-40B4-BE49-F238E27FC236}">
                <a16:creationId xmlns:a16="http://schemas.microsoft.com/office/drawing/2014/main" id="{7D93FD8C-E349-3A8E-BFE3-98548CA19818}"/>
              </a:ext>
            </a:extLst>
          </p:cNvPr>
          <p:cNvSpPr txBox="1">
            <a:spLocks noGrp="1"/>
          </p:cNvSpPr>
          <p:nvPr>
            <p:ph type="body" idx="1"/>
          </p:nvPr>
        </p:nvSpPr>
        <p:spPr>
          <a:xfrm>
            <a:off x="446314" y="1690688"/>
            <a:ext cx="10907486" cy="4397828"/>
          </a:xfrm>
          <a:prstGeom prst="rect">
            <a:avLst/>
          </a:prstGeom>
          <a:noFill/>
          <a:ln>
            <a:noFill/>
          </a:ln>
        </p:spPr>
        <p:txBody>
          <a:bodyPr spcFirstLastPara="1" wrap="square" lIns="91425" tIns="45700" rIns="91425" bIns="45700" anchor="t" anchorCtr="0">
            <a:normAutofit/>
          </a:bodyPr>
          <a:lstStyle/>
          <a:p>
            <a:r>
              <a:rPr lang="el-GR" sz="2400" b="1" dirty="0"/>
              <a:t>Πηγές χρηματοδότησης για κοινωνικές φάρμες:</a:t>
            </a:r>
          </a:p>
          <a:p>
            <a:r>
              <a:rPr lang="el-GR" sz="2400" dirty="0"/>
              <a:t>➤ </a:t>
            </a:r>
            <a:r>
              <a:rPr lang="el-GR" sz="2400" b="1" dirty="0" err="1"/>
              <a:t>ΕΣΠΑ</a:t>
            </a:r>
            <a:r>
              <a:rPr lang="el-GR" sz="2400" b="1" dirty="0"/>
              <a:t> 2021–2027: </a:t>
            </a:r>
            <a:r>
              <a:rPr lang="el-GR" sz="2400" dirty="0"/>
              <a:t>Πράσινη Μετάβαση, Κοινωνική Οικονομία</a:t>
            </a:r>
          </a:p>
          <a:p>
            <a:r>
              <a:rPr lang="el-GR" sz="2400" dirty="0"/>
              <a:t>➤ </a:t>
            </a:r>
            <a:r>
              <a:rPr lang="el-GR" sz="2400" b="1" dirty="0" err="1"/>
              <a:t>LEADER</a:t>
            </a:r>
            <a:r>
              <a:rPr lang="el-GR" sz="2400" b="1" dirty="0"/>
              <a:t>:</a:t>
            </a:r>
            <a:r>
              <a:rPr lang="el-GR" sz="2400" dirty="0"/>
              <a:t> Τοπική ανάπτυξη μέσω </a:t>
            </a:r>
            <a:r>
              <a:rPr lang="el-GR" sz="2400" dirty="0" err="1"/>
              <a:t>ΟΤΔ</a:t>
            </a:r>
            <a:endParaRPr lang="el-GR" sz="2400" dirty="0"/>
          </a:p>
          <a:p>
            <a:r>
              <a:rPr lang="el-GR" sz="2400" dirty="0"/>
              <a:t>➤ </a:t>
            </a:r>
            <a:r>
              <a:rPr lang="el-GR" sz="2400" b="1" dirty="0"/>
              <a:t>Πράσινο Ταμείο – Περιβαλλοντικά έργα</a:t>
            </a:r>
          </a:p>
          <a:p>
            <a:r>
              <a:rPr lang="el-GR" sz="2400" dirty="0"/>
              <a:t>➤ </a:t>
            </a:r>
            <a:r>
              <a:rPr lang="el-GR" sz="2400" b="1" dirty="0"/>
              <a:t>Ευρωπαϊκό Κοινωνικό Ταμείο (ΕΚΤ+)</a:t>
            </a:r>
          </a:p>
          <a:p>
            <a:r>
              <a:rPr lang="el-GR" sz="2400" dirty="0"/>
              <a:t>➤ </a:t>
            </a:r>
            <a:r>
              <a:rPr lang="el-GR" sz="2400" b="1" dirty="0"/>
              <a:t>Πλατφόρμες </a:t>
            </a:r>
            <a:r>
              <a:rPr lang="el-GR" sz="2400" b="1" dirty="0" err="1"/>
              <a:t>crowdfunding</a:t>
            </a:r>
            <a:r>
              <a:rPr lang="el-GR" sz="2400" b="1" dirty="0"/>
              <a:t> &amp; Κοινωνικές Συνεταιριστικές Επιχειρήσεις (</a:t>
            </a:r>
            <a:r>
              <a:rPr lang="el-GR" sz="2400" b="1" dirty="0" err="1"/>
              <a:t>ΚοινΣΕπ</a:t>
            </a:r>
            <a:r>
              <a:rPr lang="el-GR" sz="2400" b="1" dirty="0"/>
              <a:t>)</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925080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95D811E-E4A5-BF87-3D3A-E79320DC65A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E1D61966-D7CD-C0F2-030C-1AEECE9BDC1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br>
              <a:rPr lang="en-US"/>
            </a:br>
            <a:endParaRPr lang="en-US" dirty="0"/>
          </a:p>
        </p:txBody>
      </p:sp>
      <p:pic>
        <p:nvPicPr>
          <p:cNvPr id="6" name="Picture 5" descr="A graph showing the number of farmers in the country&#10;&#10;AI-generated content may be incorrect.">
            <a:extLst>
              <a:ext uri="{FF2B5EF4-FFF2-40B4-BE49-F238E27FC236}">
                <a16:creationId xmlns:a16="http://schemas.microsoft.com/office/drawing/2014/main" id="{93DC3E8D-2978-EF80-7442-8BECB731ECBD}"/>
              </a:ext>
            </a:extLst>
          </p:cNvPr>
          <p:cNvPicPr>
            <a:picLocks noChangeAspect="1"/>
          </p:cNvPicPr>
          <p:nvPr/>
        </p:nvPicPr>
        <p:blipFill>
          <a:blip r:embed="rId4"/>
          <a:stretch>
            <a:fillRect/>
          </a:stretch>
        </p:blipFill>
        <p:spPr>
          <a:xfrm>
            <a:off x="1741714" y="1296761"/>
            <a:ext cx="8056789" cy="4834073"/>
          </a:xfrm>
          <a:prstGeom prst="rect">
            <a:avLst/>
          </a:prstGeom>
        </p:spPr>
      </p:pic>
    </p:spTree>
    <p:extLst>
      <p:ext uri="{BB962C8B-B14F-4D97-AF65-F5344CB8AC3E}">
        <p14:creationId xmlns:p14="http://schemas.microsoft.com/office/powerpoint/2010/main" val="2123798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97E2711-B3D1-CE7E-DF25-D8D74BD9360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2EC73411-6305-507A-830C-D60E7790206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br>
              <a:rPr lang="en-US" dirty="0"/>
            </a:br>
            <a:endParaRPr dirty="0"/>
          </a:p>
        </p:txBody>
      </p:sp>
      <p:graphicFrame>
        <p:nvGraphicFramePr>
          <p:cNvPr id="4" name="Table 3">
            <a:extLst>
              <a:ext uri="{FF2B5EF4-FFF2-40B4-BE49-F238E27FC236}">
                <a16:creationId xmlns:a16="http://schemas.microsoft.com/office/drawing/2014/main" id="{C4149ECE-DB99-99C8-01C9-7DCEB65FE6EA}"/>
              </a:ext>
            </a:extLst>
          </p:cNvPr>
          <p:cNvGraphicFramePr>
            <a:graphicFrameLocks noGrp="1"/>
          </p:cNvGraphicFramePr>
          <p:nvPr>
            <p:extLst>
              <p:ext uri="{D42A27DB-BD31-4B8C-83A1-F6EECF244321}">
                <p14:modId xmlns:p14="http://schemas.microsoft.com/office/powerpoint/2010/main" val="3519704493"/>
              </p:ext>
            </p:extLst>
          </p:nvPr>
        </p:nvGraphicFramePr>
        <p:xfrm>
          <a:off x="457200" y="2762794"/>
          <a:ext cx="6161316" cy="2936457"/>
        </p:xfrm>
        <a:graphic>
          <a:graphicData uri="http://schemas.openxmlformats.org/drawingml/2006/table">
            <a:tbl>
              <a:tblPr/>
              <a:tblGrid>
                <a:gridCol w="1540329">
                  <a:extLst>
                    <a:ext uri="{9D8B030D-6E8A-4147-A177-3AD203B41FA5}">
                      <a16:colId xmlns:a16="http://schemas.microsoft.com/office/drawing/2014/main" val="788125496"/>
                    </a:ext>
                  </a:extLst>
                </a:gridCol>
                <a:gridCol w="1540329">
                  <a:extLst>
                    <a:ext uri="{9D8B030D-6E8A-4147-A177-3AD203B41FA5}">
                      <a16:colId xmlns:a16="http://schemas.microsoft.com/office/drawing/2014/main" val="3644164252"/>
                    </a:ext>
                  </a:extLst>
                </a:gridCol>
                <a:gridCol w="1540329">
                  <a:extLst>
                    <a:ext uri="{9D8B030D-6E8A-4147-A177-3AD203B41FA5}">
                      <a16:colId xmlns:a16="http://schemas.microsoft.com/office/drawing/2014/main" val="2327686218"/>
                    </a:ext>
                  </a:extLst>
                </a:gridCol>
                <a:gridCol w="1540329">
                  <a:extLst>
                    <a:ext uri="{9D8B030D-6E8A-4147-A177-3AD203B41FA5}">
                      <a16:colId xmlns:a16="http://schemas.microsoft.com/office/drawing/2014/main" val="489404184"/>
                    </a:ext>
                  </a:extLst>
                </a:gridCol>
              </a:tblGrid>
              <a:tr h="345465">
                <a:tc>
                  <a:txBody>
                    <a:bodyPr/>
                    <a:lstStyle/>
                    <a:p>
                      <a:r>
                        <a:rPr lang="el-GR" dirty="0">
                          <a:ln>
                            <a:noFill/>
                          </a:ln>
                        </a:rPr>
                        <a:t>Στατιστικό</a:t>
                      </a:r>
                    </a:p>
                  </a:txBody>
                  <a:tcPr anchor="ctr">
                    <a:lnL>
                      <a:noFill/>
                    </a:lnL>
                    <a:lnR>
                      <a:noFill/>
                    </a:lnR>
                    <a:lnT>
                      <a:noFill/>
                    </a:lnT>
                    <a:lnB>
                      <a:noFill/>
                    </a:lnB>
                    <a:solidFill>
                      <a:schemeClr val="accent1">
                        <a:lumMod val="20000"/>
                        <a:lumOff val="80000"/>
                      </a:schemeClr>
                    </a:solidFill>
                  </a:tcPr>
                </a:tc>
                <a:tc>
                  <a:txBody>
                    <a:bodyPr/>
                    <a:lstStyle/>
                    <a:p>
                      <a:r>
                        <a:rPr lang="el-GR" dirty="0">
                          <a:ln>
                            <a:noFill/>
                          </a:ln>
                        </a:rPr>
                        <a:t>Ποσοστό</a:t>
                      </a:r>
                    </a:p>
                  </a:txBody>
                  <a:tcPr anchor="ctr">
                    <a:lnL>
                      <a:noFill/>
                    </a:lnL>
                    <a:lnR>
                      <a:noFill/>
                    </a:lnR>
                    <a:lnT>
                      <a:noFill/>
                    </a:lnT>
                    <a:lnB>
                      <a:noFill/>
                    </a:lnB>
                    <a:solidFill>
                      <a:schemeClr val="accent1">
                        <a:lumMod val="20000"/>
                        <a:lumOff val="80000"/>
                      </a:schemeClr>
                    </a:solidFill>
                  </a:tcPr>
                </a:tc>
                <a:tc>
                  <a:txBody>
                    <a:bodyPr/>
                    <a:lstStyle/>
                    <a:p>
                      <a:r>
                        <a:rPr lang="el-GR" dirty="0">
                          <a:ln>
                            <a:noFill/>
                          </a:ln>
                        </a:rPr>
                        <a:t>Έτος</a:t>
                      </a:r>
                    </a:p>
                  </a:txBody>
                  <a:tcPr anchor="ctr">
                    <a:lnL>
                      <a:noFill/>
                    </a:lnL>
                    <a:lnR>
                      <a:noFill/>
                    </a:lnR>
                    <a:lnT>
                      <a:noFill/>
                    </a:lnT>
                    <a:lnB>
                      <a:noFill/>
                    </a:lnB>
                    <a:solidFill>
                      <a:schemeClr val="accent1">
                        <a:lumMod val="20000"/>
                        <a:lumOff val="80000"/>
                      </a:schemeClr>
                    </a:solidFill>
                  </a:tcPr>
                </a:tc>
                <a:tc>
                  <a:txBody>
                    <a:bodyPr/>
                    <a:lstStyle/>
                    <a:p>
                      <a:r>
                        <a:rPr lang="el-GR" dirty="0">
                          <a:ln>
                            <a:noFill/>
                          </a:ln>
                        </a:rPr>
                        <a:t>Πηγή</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578404235"/>
                  </a:ext>
                </a:extLst>
              </a:tr>
              <a:tr h="863664">
                <a:tc>
                  <a:txBody>
                    <a:bodyPr/>
                    <a:lstStyle/>
                    <a:p>
                      <a:r>
                        <a:rPr lang="el-GR" dirty="0">
                          <a:ln>
                            <a:noFill/>
                          </a:ln>
                        </a:rPr>
                        <a:t>Οικογενειακές φάρμες</a:t>
                      </a:r>
                    </a:p>
                  </a:txBody>
                  <a:tcPr anchor="ctr">
                    <a:lnL>
                      <a:noFill/>
                    </a:lnL>
                    <a:lnR>
                      <a:noFill/>
                    </a:lnR>
                    <a:lnT>
                      <a:noFill/>
                    </a:lnT>
                    <a:lnB>
                      <a:noFill/>
                    </a:lnB>
                    <a:solidFill>
                      <a:schemeClr val="accent1">
                        <a:lumMod val="20000"/>
                        <a:lumOff val="80000"/>
                      </a:schemeClr>
                    </a:solidFill>
                  </a:tcPr>
                </a:tc>
                <a:tc>
                  <a:txBody>
                    <a:bodyPr/>
                    <a:lstStyle/>
                    <a:p>
                      <a:r>
                        <a:rPr lang="el-GR" dirty="0">
                          <a:ln>
                            <a:noFill/>
                          </a:ln>
                        </a:rPr>
                        <a:t>~80%</a:t>
                      </a:r>
                    </a:p>
                  </a:txBody>
                  <a:tcPr anchor="ctr">
                    <a:lnL>
                      <a:noFill/>
                    </a:lnL>
                    <a:lnR>
                      <a:noFill/>
                    </a:lnR>
                    <a:lnT>
                      <a:noFill/>
                    </a:lnT>
                    <a:lnB>
                      <a:noFill/>
                    </a:lnB>
                    <a:solidFill>
                      <a:schemeClr val="accent1">
                        <a:lumMod val="20000"/>
                        <a:lumOff val="80000"/>
                      </a:schemeClr>
                    </a:solidFill>
                  </a:tcPr>
                </a:tc>
                <a:tc>
                  <a:txBody>
                    <a:bodyPr/>
                    <a:lstStyle/>
                    <a:p>
                      <a:r>
                        <a:rPr lang="el-GR">
                          <a:ln>
                            <a:noFill/>
                          </a:ln>
                        </a:rPr>
                        <a:t>2020</a:t>
                      </a:r>
                    </a:p>
                  </a:txBody>
                  <a:tcPr anchor="ctr">
                    <a:lnL>
                      <a:noFill/>
                    </a:lnL>
                    <a:lnR>
                      <a:noFill/>
                    </a:lnR>
                    <a:lnT>
                      <a:noFill/>
                    </a:lnT>
                    <a:lnB>
                      <a:noFill/>
                    </a:lnB>
                    <a:solidFill>
                      <a:schemeClr val="accent1">
                        <a:lumMod val="20000"/>
                        <a:lumOff val="80000"/>
                      </a:schemeClr>
                    </a:solidFill>
                  </a:tcPr>
                </a:tc>
                <a:tc>
                  <a:txBody>
                    <a:bodyPr/>
                    <a:lstStyle/>
                    <a:p>
                      <a:r>
                        <a:rPr lang="en-US" dirty="0">
                          <a:ln>
                            <a:noFill/>
                          </a:ln>
                          <a:hlinkClick r:id="rId4">
                            <a:extLst>
                              <a:ext uri="{A12FA001-AC4F-418D-AE19-62706E023703}">
                                <ahyp:hlinkClr xmlns:ahyp="http://schemas.microsoft.com/office/drawing/2018/hyperlinkcolor" val="tx"/>
                              </a:ext>
                            </a:extLst>
                          </a:hlinkClick>
                        </a:rPr>
                        <a:t>Eurostat / FABLE Consortium</a:t>
                      </a:r>
                      <a:endParaRPr lang="en-US" dirty="0">
                        <a:ln>
                          <a:noFill/>
                        </a:ln>
                      </a:endParaRP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3833351618"/>
                  </a:ext>
                </a:extLst>
              </a:tr>
              <a:tr h="863664">
                <a:tc>
                  <a:txBody>
                    <a:bodyPr/>
                    <a:lstStyle/>
                    <a:p>
                      <a:r>
                        <a:rPr lang="el-GR" b="1" dirty="0"/>
                        <a:t>Βιολογική καλλιέργεια</a:t>
                      </a:r>
                      <a:endParaRPr lang="en-US" dirty="0"/>
                    </a:p>
                    <a:p>
                      <a:endParaRPr lang="el-GR" dirty="0">
                        <a:ln>
                          <a:noFill/>
                        </a:ln>
                      </a:endParaRPr>
                    </a:p>
                  </a:txBody>
                  <a:tcPr anchor="ctr">
                    <a:lnL>
                      <a:noFill/>
                    </a:lnL>
                    <a:lnR>
                      <a:noFill/>
                    </a:lnR>
                    <a:lnT>
                      <a:noFill/>
                    </a:lnT>
                    <a:lnB>
                      <a:noFill/>
                    </a:lnB>
                    <a:solidFill>
                      <a:schemeClr val="accent1">
                        <a:lumMod val="20000"/>
                        <a:lumOff val="80000"/>
                      </a:schemeClr>
                    </a:solidFill>
                  </a:tcPr>
                </a:tc>
                <a:tc>
                  <a:txBody>
                    <a:bodyPr/>
                    <a:lstStyle/>
                    <a:p>
                      <a:r>
                        <a:rPr lang="el-GR" dirty="0">
                          <a:ln>
                            <a:noFill/>
                          </a:ln>
                        </a:rPr>
                        <a:t>~10%</a:t>
                      </a:r>
                    </a:p>
                  </a:txBody>
                  <a:tcPr anchor="ctr">
                    <a:lnL>
                      <a:noFill/>
                    </a:lnL>
                    <a:lnR>
                      <a:noFill/>
                    </a:lnR>
                    <a:lnT>
                      <a:noFill/>
                    </a:lnT>
                    <a:lnB>
                      <a:noFill/>
                    </a:lnB>
                    <a:solidFill>
                      <a:schemeClr val="accent1">
                        <a:lumMod val="20000"/>
                        <a:lumOff val="80000"/>
                      </a:schemeClr>
                    </a:solidFill>
                  </a:tcPr>
                </a:tc>
                <a:tc>
                  <a:txBody>
                    <a:bodyPr/>
                    <a:lstStyle/>
                    <a:p>
                      <a:r>
                        <a:rPr lang="el-GR" dirty="0">
                          <a:ln>
                            <a:noFill/>
                          </a:ln>
                        </a:rPr>
                        <a:t>2021</a:t>
                      </a:r>
                    </a:p>
                  </a:txBody>
                  <a:tcPr anchor="ctr">
                    <a:lnL>
                      <a:noFill/>
                    </a:lnL>
                    <a:lnR>
                      <a:noFill/>
                    </a:lnR>
                    <a:lnT>
                      <a:noFill/>
                    </a:lnT>
                    <a:lnB>
                      <a:noFill/>
                    </a:lnB>
                    <a:solidFill>
                      <a:schemeClr val="accent1">
                        <a:lumMod val="20000"/>
                        <a:lumOff val="80000"/>
                      </a:schemeClr>
                    </a:solidFill>
                  </a:tcPr>
                </a:tc>
                <a:tc>
                  <a:txBody>
                    <a:bodyPr/>
                    <a:lstStyle/>
                    <a:p>
                      <a:r>
                        <a:rPr lang="en-US" dirty="0" err="1">
                          <a:ln>
                            <a:noFill/>
                          </a:ln>
                          <a:solidFill>
                            <a:srgbClr val="0000FF"/>
                          </a:solidFill>
                          <a:hlinkClick r:id="rId5">
                            <a:extLst>
                              <a:ext uri="{A12FA001-AC4F-418D-AE19-62706E023703}">
                                <ahyp:hlinkClr xmlns:ahyp="http://schemas.microsoft.com/office/drawing/2018/hyperlinkcolor" val="tx"/>
                              </a:ext>
                            </a:extLst>
                          </a:hlinkClick>
                        </a:rPr>
                        <a:t>FoodTank</a:t>
                      </a:r>
                      <a:r>
                        <a:rPr lang="en-US" dirty="0">
                          <a:ln>
                            <a:noFill/>
                          </a:ln>
                          <a:solidFill>
                            <a:srgbClr val="0000FF"/>
                          </a:solidFill>
                          <a:hlinkClick r:id="rId5">
                            <a:extLst>
                              <a:ext uri="{A12FA001-AC4F-418D-AE19-62706E023703}">
                                <ahyp:hlinkClr xmlns:ahyp="http://schemas.microsoft.com/office/drawing/2018/hyperlinkcolor" val="tx"/>
                              </a:ext>
                            </a:extLst>
                          </a:hlinkClick>
                        </a:rPr>
                        <a:t> / URGENCI</a:t>
                      </a:r>
                      <a:endParaRPr lang="en-US" dirty="0">
                        <a:ln>
                          <a:noFill/>
                        </a:ln>
                      </a:endParaRP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740324759"/>
                  </a:ext>
                </a:extLst>
              </a:tr>
              <a:tr h="863664">
                <a:tc>
                  <a:txBody>
                    <a:bodyPr/>
                    <a:lstStyle/>
                    <a:p>
                      <a:r>
                        <a:rPr lang="el-GR" dirty="0">
                          <a:ln>
                            <a:noFill/>
                          </a:ln>
                        </a:rPr>
                        <a:t>Ιδιοκτησία από γυναίκες γεωργούς</a:t>
                      </a:r>
                    </a:p>
                  </a:txBody>
                  <a:tcPr anchor="ctr">
                    <a:lnL>
                      <a:noFill/>
                    </a:lnL>
                    <a:lnR>
                      <a:noFill/>
                    </a:lnR>
                    <a:lnT>
                      <a:noFill/>
                    </a:lnT>
                    <a:lnB>
                      <a:noFill/>
                    </a:lnB>
                    <a:solidFill>
                      <a:schemeClr val="accent1">
                        <a:lumMod val="20000"/>
                        <a:lumOff val="80000"/>
                      </a:schemeClr>
                    </a:solidFill>
                  </a:tcPr>
                </a:tc>
                <a:tc>
                  <a:txBody>
                    <a:bodyPr/>
                    <a:lstStyle/>
                    <a:p>
                      <a:r>
                        <a:rPr lang="el-GR">
                          <a:ln>
                            <a:noFill/>
                          </a:ln>
                        </a:rPr>
                        <a:t>~33%</a:t>
                      </a:r>
                    </a:p>
                  </a:txBody>
                  <a:tcPr anchor="ctr">
                    <a:lnL>
                      <a:noFill/>
                    </a:lnL>
                    <a:lnR>
                      <a:noFill/>
                    </a:lnR>
                    <a:lnT>
                      <a:noFill/>
                    </a:lnT>
                    <a:lnB>
                      <a:noFill/>
                    </a:lnB>
                    <a:solidFill>
                      <a:schemeClr val="accent1">
                        <a:lumMod val="20000"/>
                        <a:lumOff val="80000"/>
                      </a:schemeClr>
                    </a:solidFill>
                  </a:tcPr>
                </a:tc>
                <a:tc>
                  <a:txBody>
                    <a:bodyPr/>
                    <a:lstStyle/>
                    <a:p>
                      <a:r>
                        <a:rPr lang="el-GR" dirty="0">
                          <a:ln>
                            <a:noFill/>
                          </a:ln>
                        </a:rPr>
                        <a:t>2019</a:t>
                      </a:r>
                    </a:p>
                  </a:txBody>
                  <a:tcPr anchor="ctr">
                    <a:lnL>
                      <a:noFill/>
                    </a:lnL>
                    <a:lnR>
                      <a:noFill/>
                    </a:lnR>
                    <a:lnT>
                      <a:noFill/>
                    </a:lnT>
                    <a:lnB>
                      <a:noFill/>
                    </a:lnB>
                    <a:solidFill>
                      <a:schemeClr val="accent1">
                        <a:lumMod val="20000"/>
                        <a:lumOff val="80000"/>
                      </a:schemeClr>
                    </a:solidFill>
                  </a:tcPr>
                </a:tc>
                <a:tc>
                  <a:txBody>
                    <a:bodyPr/>
                    <a:lstStyle/>
                    <a:p>
                      <a:r>
                        <a:rPr lang="en-US" dirty="0">
                          <a:ln>
                            <a:noFill/>
                          </a:ln>
                          <a:hlinkClick r:id="rId6">
                            <a:extLst>
                              <a:ext uri="{A12FA001-AC4F-418D-AE19-62706E023703}">
                                <ahyp:hlinkClr xmlns:ahyp="http://schemas.microsoft.com/office/drawing/2018/hyperlinkcolor" val="tx"/>
                              </a:ext>
                            </a:extLst>
                          </a:hlinkClick>
                        </a:rPr>
                        <a:t>SAGE Journals</a:t>
                      </a:r>
                      <a:endParaRPr lang="en-US" dirty="0">
                        <a:ln>
                          <a:noFill/>
                        </a:ln>
                      </a:endParaRP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24142737"/>
                  </a:ext>
                </a:extLst>
              </a:tr>
            </a:tbl>
          </a:graphicData>
        </a:graphic>
      </p:graphicFrame>
      <p:pic>
        <p:nvPicPr>
          <p:cNvPr id="5" name="Picture 4" descr="A graph showing the number of farmers&#10;&#10;AI-generated content may be incorrect.">
            <a:extLst>
              <a:ext uri="{FF2B5EF4-FFF2-40B4-BE49-F238E27FC236}">
                <a16:creationId xmlns:a16="http://schemas.microsoft.com/office/drawing/2014/main" id="{EC89B796-3F37-1920-E9C4-4961A08DDDC1}"/>
              </a:ext>
            </a:extLst>
          </p:cNvPr>
          <p:cNvPicPr>
            <a:picLocks noChangeAspect="1"/>
          </p:cNvPicPr>
          <p:nvPr/>
        </p:nvPicPr>
        <p:blipFill>
          <a:blip r:embed="rId7"/>
          <a:stretch>
            <a:fillRect/>
          </a:stretch>
        </p:blipFill>
        <p:spPr>
          <a:xfrm>
            <a:off x="6618516" y="365125"/>
            <a:ext cx="5386614" cy="3226934"/>
          </a:xfrm>
          <a:prstGeom prst="rect">
            <a:avLst/>
          </a:prstGeom>
        </p:spPr>
      </p:pic>
    </p:spTree>
    <p:extLst>
      <p:ext uri="{BB962C8B-B14F-4D97-AF65-F5344CB8AC3E}">
        <p14:creationId xmlns:p14="http://schemas.microsoft.com/office/powerpoint/2010/main" val="1889471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2AF0CF70-DFD6-41E4-0166-E1529348CCE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E10BEE59-82BE-F9F3-7DEE-30146977116F}"/>
              </a:ext>
            </a:extLst>
          </p:cNvPr>
          <p:cNvSpPr txBox="1">
            <a:spLocks noGrp="1"/>
          </p:cNvSpPr>
          <p:nvPr>
            <p:ph type="title"/>
          </p:nvPr>
        </p:nvSpPr>
        <p:spPr>
          <a:xfrm>
            <a:off x="3222768" y="429746"/>
            <a:ext cx="8522918" cy="1665301"/>
          </a:xfrm>
          <a:prstGeom prst="rect">
            <a:avLst/>
          </a:prstGeom>
          <a:noFill/>
          <a:ln>
            <a:noFill/>
          </a:ln>
        </p:spPr>
        <p:txBody>
          <a:bodyPr spcFirstLastPara="1" wrap="square" lIns="91425" tIns="45700" rIns="91425" bIns="45700" anchor="ctr" anchorCtr="0">
            <a:normAutofit fontScale="90000"/>
          </a:bodyPr>
          <a:lstStyle/>
          <a:p>
            <a:pPr>
              <a:buSzPts val="4400"/>
            </a:pPr>
            <a:r>
              <a:rPr lang="el-GR" sz="4000" b="1" dirty="0"/>
              <a:t>Χρήσιμοι Σύνδεσμοι</a:t>
            </a:r>
            <a:br>
              <a:rPr lang="el-GR" altLang="el-GR" sz="4000" b="1" dirty="0">
                <a:solidFill>
                  <a:schemeClr val="tx1"/>
                </a:solidFill>
                <a:latin typeface="Arial" panose="020B0604020202020204" pitchFamily="34" charset="0"/>
              </a:rPr>
            </a:br>
            <a:br>
              <a:rPr lang="en-US" b="1" dirty="0"/>
            </a:br>
            <a:endParaRPr b="1" dirty="0"/>
          </a:p>
        </p:txBody>
      </p:sp>
      <p:sp>
        <p:nvSpPr>
          <p:cNvPr id="95" name="Google Shape;95;p15">
            <a:extLst>
              <a:ext uri="{FF2B5EF4-FFF2-40B4-BE49-F238E27FC236}">
                <a16:creationId xmlns:a16="http://schemas.microsoft.com/office/drawing/2014/main" id="{8D5C6E38-7D22-E907-F888-B9EDE8D7EF3C}"/>
              </a:ext>
            </a:extLst>
          </p:cNvPr>
          <p:cNvSpPr txBox="1">
            <a:spLocks noGrp="1"/>
          </p:cNvSpPr>
          <p:nvPr>
            <p:ph type="body" idx="1"/>
          </p:nvPr>
        </p:nvSpPr>
        <p:spPr>
          <a:xfrm>
            <a:off x="446314" y="1690688"/>
            <a:ext cx="10907486" cy="4397828"/>
          </a:xfrm>
          <a:prstGeom prst="rect">
            <a:avLst/>
          </a:prstGeom>
          <a:noFill/>
          <a:ln>
            <a:noFill/>
          </a:ln>
        </p:spPr>
        <p:txBody>
          <a:bodyPr spcFirstLastPara="1" wrap="square" lIns="91425" tIns="45700" rIns="91425" bIns="45700" anchor="t" anchorCtr="0">
            <a:normAutofit fontScale="92500" lnSpcReduction="20000"/>
          </a:bodyPr>
          <a:lstStyle/>
          <a:p>
            <a:pPr marL="114300" indent="0">
              <a:buNone/>
            </a:pPr>
            <a:r>
              <a:rPr lang="en-US" sz="2400" b="1" dirty="0"/>
              <a:t>1. Social </a:t>
            </a:r>
            <a:r>
              <a:rPr lang="en-US" sz="2400" b="1" dirty="0" err="1"/>
              <a:t>Farmin</a:t>
            </a:r>
            <a:r>
              <a:rPr lang="en-US" sz="2400" b="1" dirty="0"/>
              <a:t>: </a:t>
            </a:r>
            <a:r>
              <a:rPr lang="en-US" sz="2400" dirty="0">
                <a:hlinkClick r:id="rId4"/>
              </a:rPr>
              <a:t>https://www.youtube.com/watch?v=pkm8EBcxZDY</a:t>
            </a:r>
            <a:endParaRPr lang="en-US" sz="2400" dirty="0"/>
          </a:p>
          <a:p>
            <a:pPr marL="114300" indent="0">
              <a:buNone/>
            </a:pPr>
            <a:r>
              <a:rPr lang="en-US" sz="2400" b="1" dirty="0"/>
              <a:t>2. Network Building for Social farming     </a:t>
            </a:r>
            <a:r>
              <a:rPr lang="en-US" sz="2400" b="1" dirty="0">
                <a:hlinkClick r:id="rId5"/>
              </a:rPr>
              <a:t>https://www.youtube.com/watch?v=6nZA1uALhAU</a:t>
            </a:r>
            <a:r>
              <a:rPr lang="en-US" sz="2400" b="1" dirty="0"/>
              <a:t> </a:t>
            </a:r>
          </a:p>
          <a:p>
            <a:pPr marL="114300" indent="0">
              <a:buNone/>
            </a:pPr>
            <a:r>
              <a:rPr lang="en-US" sz="2400" b="1" dirty="0"/>
              <a:t>3. Regenerative Farming in Greece</a:t>
            </a:r>
          </a:p>
          <a:p>
            <a:r>
              <a:rPr lang="en-US" sz="2400" dirty="0">
                <a:hlinkClick r:id="rId6"/>
              </a:rPr>
              <a:t>https://youtu.be/_olF6zUzcQA</a:t>
            </a:r>
            <a:r>
              <a:rPr lang="el-GR" sz="2400" dirty="0"/>
              <a:t> </a:t>
            </a:r>
          </a:p>
          <a:p>
            <a:pPr marL="114300" indent="0">
              <a:buNone/>
            </a:pPr>
            <a:r>
              <a:rPr lang="en-US" sz="2400" b="1" dirty="0"/>
              <a:t>4. Networks for Regenerative Farming Greece</a:t>
            </a:r>
          </a:p>
          <a:p>
            <a:r>
              <a:rPr lang="en-US" sz="2400" dirty="0">
                <a:hlinkClick r:id="rId7"/>
              </a:rPr>
              <a:t>https://youtu.be/xnxq7lC0Lnw</a:t>
            </a:r>
            <a:r>
              <a:rPr lang="el-GR" sz="2400" dirty="0"/>
              <a:t> </a:t>
            </a:r>
          </a:p>
          <a:p>
            <a:pPr marL="114300" indent="0">
              <a:buNone/>
            </a:pPr>
            <a:r>
              <a:rPr lang="en-US" sz="2400" b="1" dirty="0"/>
              <a:t>5. Piraeus</a:t>
            </a:r>
          </a:p>
          <a:p>
            <a:r>
              <a:rPr lang="en-US" sz="2400" dirty="0">
                <a:hlinkClick r:id="rId8"/>
              </a:rPr>
              <a:t>https://www.youtube.com/@piraeusbank/videos</a:t>
            </a:r>
            <a:r>
              <a:rPr lang="el-GR" sz="2400" dirty="0"/>
              <a:t> </a:t>
            </a:r>
          </a:p>
          <a:p>
            <a:pPr marL="114300" indent="0">
              <a:buNone/>
            </a:pPr>
            <a:r>
              <a:rPr lang="en-US" sz="2400" b="1" dirty="0"/>
              <a:t>5.1 </a:t>
            </a:r>
            <a:r>
              <a:rPr lang="el-GR" sz="2400" b="1" dirty="0"/>
              <a:t>Επ. 1, 2ος κύκλος: ΒΙΩΣΙΜΗ ΓΕΩΡΓΙΑ, ΒΙΩΣΙΜΟΣ ΠΛΑΝΗΤΗΣ | Νερό: Ο θησαυρός που πρέπει να σώσουμε</a:t>
            </a:r>
          </a:p>
          <a:p>
            <a:r>
              <a:rPr lang="en-US" sz="2400" dirty="0">
                <a:hlinkClick r:id="rId9"/>
              </a:rPr>
              <a:t>https://youtu.be/0zYnOjE_HPc?si=1kKl48ZABLSBo0Vz</a:t>
            </a:r>
            <a:r>
              <a:rPr lang="el-GR" sz="2400" dirty="0"/>
              <a:t> </a:t>
            </a:r>
          </a:p>
          <a:p>
            <a:pPr marL="228600" lvl="0" indent="-50800" algn="l" rtl="0">
              <a:lnSpc>
                <a:spcPct val="90000"/>
              </a:lnSpc>
              <a:spcBef>
                <a:spcPts val="0"/>
              </a:spcBef>
              <a:spcAft>
                <a:spcPts val="0"/>
              </a:spcAft>
              <a:buClr>
                <a:schemeClr val="dk1"/>
              </a:buClr>
              <a:buSzPts val="2800"/>
              <a:buNone/>
            </a:pPr>
            <a:endParaRPr dirty="0"/>
          </a:p>
        </p:txBody>
      </p:sp>
      <p:pic>
        <p:nvPicPr>
          <p:cNvPr id="2" name="Content Placeholder 4" descr="A red and white play button&#10;&#10;AI-generated content may be incorrect.">
            <a:extLst>
              <a:ext uri="{FF2B5EF4-FFF2-40B4-BE49-F238E27FC236}">
                <a16:creationId xmlns:a16="http://schemas.microsoft.com/office/drawing/2014/main" id="{E74292E8-168A-C7AC-909A-60B4C122316A}"/>
              </a:ext>
            </a:extLst>
          </p:cNvPr>
          <p:cNvPicPr>
            <a:picLocks noChangeAspect="1"/>
          </p:cNvPicPr>
          <p:nvPr/>
        </p:nvPicPr>
        <p:blipFill>
          <a:blip r:embed="rId10"/>
          <a:stretch>
            <a:fillRect/>
          </a:stretch>
        </p:blipFill>
        <p:spPr>
          <a:xfrm>
            <a:off x="7484227" y="429746"/>
            <a:ext cx="927842" cy="679476"/>
          </a:xfrm>
          <a:prstGeom prst="rect">
            <a:avLst/>
          </a:prstGeom>
          <a:noFill/>
          <a:ln>
            <a:noFill/>
          </a:ln>
        </p:spPr>
      </p:pic>
    </p:spTree>
    <p:extLst>
      <p:ext uri="{BB962C8B-B14F-4D97-AF65-F5344CB8AC3E}">
        <p14:creationId xmlns:p14="http://schemas.microsoft.com/office/powerpoint/2010/main" val="3291139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2E2F7E47-E660-F7DE-660A-22A8ABB3C3F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2E9FBCA-EBAF-A7D5-E74C-CAC7A0AC3CA3}"/>
              </a:ext>
            </a:extLst>
          </p:cNvPr>
          <p:cNvSpPr txBox="1">
            <a:spLocks noGrp="1"/>
          </p:cNvSpPr>
          <p:nvPr>
            <p:ph type="title"/>
          </p:nvPr>
        </p:nvSpPr>
        <p:spPr>
          <a:xfrm>
            <a:off x="3461045" y="737174"/>
            <a:ext cx="8522918" cy="1325563"/>
          </a:xfrm>
          <a:prstGeom prst="rect">
            <a:avLst/>
          </a:prstGeom>
          <a:noFill/>
          <a:ln>
            <a:noFill/>
          </a:ln>
        </p:spPr>
        <p:txBody>
          <a:bodyPr spcFirstLastPara="1" wrap="square" lIns="91425" tIns="45700" rIns="91425" bIns="45700" anchor="ctr" anchorCtr="0">
            <a:normAutofit fontScale="90000"/>
          </a:bodyPr>
          <a:lstStyle/>
          <a:p>
            <a:pPr>
              <a:buSzPts val="4400"/>
            </a:pPr>
            <a:r>
              <a:rPr lang="el-GR" b="1" dirty="0"/>
              <a:t>Χρήσιμοι σύνδεσμοι</a:t>
            </a:r>
            <a:br>
              <a:rPr lang="el-GR" altLang="el-GR" sz="4000" dirty="0">
                <a:solidFill>
                  <a:schemeClr val="tx1"/>
                </a:solidFill>
                <a:latin typeface="Arial" panose="020B0604020202020204" pitchFamily="34" charset="0"/>
              </a:rPr>
            </a:br>
            <a:br>
              <a:rPr lang="en-US" dirty="0"/>
            </a:br>
            <a:endParaRPr dirty="0"/>
          </a:p>
        </p:txBody>
      </p:sp>
      <p:sp>
        <p:nvSpPr>
          <p:cNvPr id="95" name="Google Shape;95;p15">
            <a:extLst>
              <a:ext uri="{FF2B5EF4-FFF2-40B4-BE49-F238E27FC236}">
                <a16:creationId xmlns:a16="http://schemas.microsoft.com/office/drawing/2014/main" id="{1EC6B0E0-A6B0-5B1C-2404-62F8D1845F8B}"/>
              </a:ext>
            </a:extLst>
          </p:cNvPr>
          <p:cNvSpPr txBox="1">
            <a:spLocks noGrp="1"/>
          </p:cNvSpPr>
          <p:nvPr>
            <p:ph type="body" idx="1"/>
          </p:nvPr>
        </p:nvSpPr>
        <p:spPr>
          <a:xfrm>
            <a:off x="446314" y="1690688"/>
            <a:ext cx="10907486" cy="4397828"/>
          </a:xfrm>
          <a:prstGeom prst="rect">
            <a:avLst/>
          </a:prstGeom>
          <a:noFill/>
          <a:ln>
            <a:noFill/>
          </a:ln>
        </p:spPr>
        <p:txBody>
          <a:bodyPr spcFirstLastPara="1" wrap="square" lIns="91425" tIns="45700" rIns="91425" bIns="45700" anchor="t" anchorCtr="0">
            <a:normAutofit fontScale="77500" lnSpcReduction="20000"/>
          </a:bodyPr>
          <a:lstStyle/>
          <a:p>
            <a:r>
              <a:rPr lang="en-US" dirty="0"/>
              <a:t>The common agricultural policy supports farmers and ensures Europe’s food security : </a:t>
            </a:r>
            <a:r>
              <a:rPr lang="en-US" dirty="0">
                <a:hlinkClick r:id="rId4"/>
              </a:rPr>
              <a:t>https://agriculture.ec.europa.eu/common-agricultural-policy/cap-overview/cap-glance_en?prefLang=el</a:t>
            </a:r>
            <a:r>
              <a:rPr lang="en-US" dirty="0"/>
              <a:t> </a:t>
            </a:r>
          </a:p>
          <a:p>
            <a:r>
              <a:rPr lang="el-GR" dirty="0"/>
              <a:t>Κοινωνική γεωργία</a:t>
            </a:r>
            <a:r>
              <a:rPr lang="en-US" dirty="0"/>
              <a:t>|</a:t>
            </a:r>
            <a:r>
              <a:rPr lang="el-GR" dirty="0"/>
              <a:t>Ευρωπαική Επιτροπή : </a:t>
            </a:r>
            <a:r>
              <a:rPr lang="en-US" dirty="0">
                <a:hlinkClick r:id="rId5"/>
              </a:rPr>
              <a:t>https://ec.europa.eu/enrd/enrd-static/themes/social-aspects/social-farming/gr/social-farming_gr.html?utm_source=chatgpt.com</a:t>
            </a:r>
            <a:r>
              <a:rPr lang="en-US" dirty="0"/>
              <a:t> </a:t>
            </a:r>
          </a:p>
          <a:p>
            <a:r>
              <a:rPr lang="en-US" dirty="0">
                <a:solidFill>
                  <a:srgbClr val="171A22"/>
                </a:solidFill>
                <a:cs typeface="Arial"/>
              </a:rPr>
              <a:t>Farms and farmland in the European Union – statistics: </a:t>
            </a:r>
            <a:r>
              <a:rPr lang="en-US" dirty="0">
                <a:solidFill>
                  <a:srgbClr val="000000"/>
                </a:solidFill>
                <a:hlinkClick r:id="rId6"/>
              </a:rPr>
              <a:t>https</a:t>
            </a:r>
            <a:r>
              <a:rPr lang="en-US" dirty="0">
                <a:hlinkClick r:id="rId6"/>
              </a:rPr>
              <a:t>://ec.europa.eu/eurostat/statistics-explained/index.php?title=Farms_and_farmland_in_the_European_Union_-_statistics</a:t>
            </a:r>
            <a:r>
              <a:rPr lang="en-US" dirty="0"/>
              <a:t> </a:t>
            </a:r>
          </a:p>
          <a:p>
            <a:r>
              <a:rPr lang="en-US" dirty="0">
                <a:solidFill>
                  <a:srgbClr val="171A22"/>
                </a:solidFill>
                <a:cs typeface="Arial"/>
              </a:rPr>
              <a:t>Agriculture statistics - family farming in the EU: </a:t>
            </a:r>
            <a:r>
              <a:rPr lang="en-US" dirty="0">
                <a:solidFill>
                  <a:srgbClr val="000000"/>
                </a:solidFill>
                <a:hlinkClick r:id="rId7"/>
              </a:rPr>
              <a:t>https</a:t>
            </a:r>
            <a:r>
              <a:rPr lang="en-US" dirty="0">
                <a:hlinkClick r:id="rId7"/>
              </a:rPr>
              <a:t>://ec.europa.eu/eurostat/statistics-explained/index.php?title=Agriculture_statistics_-_family_farming_in_the_EU</a:t>
            </a:r>
            <a:r>
              <a:rPr lang="en-US" dirty="0"/>
              <a:t> </a:t>
            </a:r>
          </a:p>
          <a:p>
            <a:r>
              <a:rPr lang="en-US" dirty="0">
                <a:ea typeface="+mn-lt"/>
                <a:cs typeface="+mn-lt"/>
              </a:rPr>
              <a:t>CASE  STUDY: Kerry Social Farming </a:t>
            </a:r>
            <a:r>
              <a:rPr lang="en-US" dirty="0"/>
              <a:t> :</a:t>
            </a:r>
            <a:r>
              <a:rPr lang="en-US" dirty="0">
                <a:hlinkClick r:id="rId8"/>
              </a:rPr>
              <a:t>https://ec.europa.eu/programmes/erasmus-plus/project-result-content/df7fd33e-76eb-4b28-b6c0-6c97bce18c7a/COFARM_Ireland%20All%20Case%20Studies.pdf?utm_source=chatgpt.com</a:t>
            </a:r>
            <a:r>
              <a:rPr lang="el-GR" dirty="0"/>
              <a:t> </a:t>
            </a:r>
          </a:p>
          <a:p>
            <a:pPr marL="228600" lvl="0" indent="-50800" algn="l" rtl="0">
              <a:lnSpc>
                <a:spcPct val="90000"/>
              </a:lnSpc>
              <a:spcBef>
                <a:spcPts val="0"/>
              </a:spcBef>
              <a:spcAft>
                <a:spcPts val="0"/>
              </a:spcAft>
              <a:buClr>
                <a:schemeClr val="dk1"/>
              </a:buClr>
              <a:buSzPts val="2800"/>
              <a:buNone/>
            </a:pPr>
            <a:endParaRPr dirty="0"/>
          </a:p>
        </p:txBody>
      </p:sp>
      <p:pic>
        <p:nvPicPr>
          <p:cNvPr id="2" name="Content Placeholder 4" descr="A red and white play button&#10;&#10;AI-generated content may be incorrect.">
            <a:extLst>
              <a:ext uri="{FF2B5EF4-FFF2-40B4-BE49-F238E27FC236}">
                <a16:creationId xmlns:a16="http://schemas.microsoft.com/office/drawing/2014/main" id="{B01C4915-0884-C966-B5C2-9AEE95AF7941}"/>
              </a:ext>
            </a:extLst>
          </p:cNvPr>
          <p:cNvPicPr>
            <a:picLocks noChangeAspect="1"/>
          </p:cNvPicPr>
          <p:nvPr/>
        </p:nvPicPr>
        <p:blipFill>
          <a:blip r:embed="rId9"/>
          <a:stretch>
            <a:fillRect/>
          </a:stretch>
        </p:blipFill>
        <p:spPr>
          <a:xfrm>
            <a:off x="7993437" y="534455"/>
            <a:ext cx="981061" cy="679476"/>
          </a:xfrm>
          <a:prstGeom prst="rect">
            <a:avLst/>
          </a:prstGeom>
          <a:noFill/>
          <a:ln>
            <a:noFill/>
          </a:ln>
        </p:spPr>
      </p:pic>
    </p:spTree>
    <p:extLst>
      <p:ext uri="{BB962C8B-B14F-4D97-AF65-F5344CB8AC3E}">
        <p14:creationId xmlns:p14="http://schemas.microsoft.com/office/powerpoint/2010/main" val="161591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63406BF-591F-68BE-2BE7-74A62D500863}"/>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CBC2F0F-33DE-283E-4D84-9AF62F7F623B}"/>
              </a:ext>
            </a:extLst>
          </p:cNvPr>
          <p:cNvSpPr txBox="1">
            <a:spLocks noGrp="1"/>
          </p:cNvSpPr>
          <p:nvPr>
            <p:ph type="title"/>
          </p:nvPr>
        </p:nvSpPr>
        <p:spPr>
          <a:xfrm>
            <a:off x="3092139" y="4413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sz="4000" b="1" dirty="0"/>
              <a:t>Συμπεράσματα</a:t>
            </a:r>
            <a:br>
              <a:rPr lang="en-US" dirty="0"/>
            </a:br>
            <a:endParaRPr dirty="0"/>
          </a:p>
        </p:txBody>
      </p:sp>
      <p:sp>
        <p:nvSpPr>
          <p:cNvPr id="95" name="Google Shape;95;p15">
            <a:extLst>
              <a:ext uri="{FF2B5EF4-FFF2-40B4-BE49-F238E27FC236}">
                <a16:creationId xmlns:a16="http://schemas.microsoft.com/office/drawing/2014/main" id="{798A50B6-6434-7B7C-8ABF-A59E1B3A3F89}"/>
              </a:ext>
            </a:extLst>
          </p:cNvPr>
          <p:cNvSpPr txBox="1">
            <a:spLocks noGrp="1"/>
          </p:cNvSpPr>
          <p:nvPr>
            <p:ph type="body" idx="1"/>
          </p:nvPr>
        </p:nvSpPr>
        <p:spPr>
          <a:xfrm>
            <a:off x="446314" y="1690688"/>
            <a:ext cx="10907486" cy="4397828"/>
          </a:xfrm>
          <a:prstGeom prst="rect">
            <a:avLst/>
          </a:prstGeom>
          <a:noFill/>
          <a:ln>
            <a:noFill/>
          </a:ln>
        </p:spPr>
        <p:txBody>
          <a:bodyPr spcFirstLastPara="1" wrap="square" lIns="91425" tIns="45700" rIns="91425" bIns="45700" anchor="t" anchorCtr="0">
            <a:normAutofit/>
          </a:bodyPr>
          <a:lstStyle/>
          <a:p>
            <a:r>
              <a:rPr lang="el-GR" sz="2400" b="1" dirty="0"/>
              <a:t>Αναγκαιότητα ισορροπίας μεταξύ κοινωνικής αποστολής και οικονομικής λειτουργίας.</a:t>
            </a:r>
          </a:p>
          <a:p>
            <a:r>
              <a:rPr lang="el-GR" sz="2400" dirty="0"/>
              <a:t>Το </a:t>
            </a:r>
            <a:r>
              <a:rPr lang="el-GR" sz="2400" dirty="0" err="1"/>
              <a:t>BMC</a:t>
            </a:r>
            <a:r>
              <a:rPr lang="el-GR" sz="2400" dirty="0"/>
              <a:t> προσφέρει καθαρή εικόνα και ενισχύει τη στρατηγική σκέψη.</a:t>
            </a:r>
          </a:p>
          <a:p>
            <a:r>
              <a:rPr lang="el-GR" sz="2400" dirty="0"/>
              <a:t>Η κατανόηση πελατών και εσόδων είναι κρίσιμη για την ανθεκτικότητα.</a:t>
            </a:r>
          </a:p>
          <a:p>
            <a:pPr marL="228600" lvl="0" indent="-50800" algn="l" rtl="0">
              <a:lnSpc>
                <a:spcPct val="90000"/>
              </a:lnSpc>
              <a:spcBef>
                <a:spcPts val="0"/>
              </a:spcBef>
              <a:spcAft>
                <a:spcPts val="0"/>
              </a:spcAft>
              <a:buClr>
                <a:schemeClr val="dk1"/>
              </a:buClr>
              <a:buSzPts val="2800"/>
              <a:buNone/>
            </a:pPr>
            <a:endParaRPr dirty="0"/>
          </a:p>
        </p:txBody>
      </p:sp>
    </p:spTree>
    <p:extLst>
      <p:ext uri="{BB962C8B-B14F-4D97-AF65-F5344CB8AC3E}">
        <p14:creationId xmlns:p14="http://schemas.microsoft.com/office/powerpoint/2010/main" val="200380108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1934</Words>
  <Application>Microsoft Office PowerPoint</Application>
  <PresentationFormat>Ευρεία οθόνη</PresentationFormat>
  <Paragraphs>195</Paragraphs>
  <Slides>28</Slides>
  <Notes>28</Notes>
  <HiddenSlides>0</HiddenSlides>
  <MMClips>0</MMClips>
  <ScaleCrop>false</ScaleCrop>
  <HeadingPairs>
    <vt:vector size="4" baseType="variant">
      <vt:variant>
        <vt:lpstr>Θέμα</vt:lpstr>
      </vt:variant>
      <vt:variant>
        <vt:i4>1</vt:i4>
      </vt:variant>
      <vt:variant>
        <vt:lpstr>Τίτλοι διαφανειών</vt:lpstr>
      </vt:variant>
      <vt:variant>
        <vt:i4>28</vt:i4>
      </vt:variant>
    </vt:vector>
  </HeadingPairs>
  <TitlesOfParts>
    <vt:vector size="29" baseType="lpstr">
      <vt:lpstr>Office Theme</vt:lpstr>
      <vt:lpstr>Παρουσίαση του PowerPoint</vt:lpstr>
      <vt:lpstr>Μάθημα 1: Δημιουργία ενός Επιχειρηματικού Μοντέλου Κοινωνικής Γεωργίας</vt:lpstr>
      <vt:lpstr>Μάθημα 1: Δημιουργία ενός Επιχειρηματικού Μοντέλου Κοινωνικής Γεωργίας</vt:lpstr>
      <vt:lpstr>1.1 Τι είναι το Επιχειρηματικό Μοντέλο;</vt:lpstr>
      <vt:lpstr>Give me an example of a Business Model </vt:lpstr>
      <vt:lpstr>1.2 Πρόταση Αξίας (Value Proposition)</vt:lpstr>
      <vt:lpstr>1.3 Τμηματοποίηση Πελατών (Customer Segments)</vt:lpstr>
      <vt:lpstr>1.4 Ροές Εσόδων (Revenue Streams)</vt:lpstr>
      <vt:lpstr>1.5 Business Model Canvas (BMC)</vt:lpstr>
      <vt:lpstr>Practical tools: 1.5 Business Model Canvas (BMC) 2/2 </vt:lpstr>
      <vt:lpstr>Παράδειγμα: Κοινωνική Φάρμα «Γη Αλληλεγγύης»</vt:lpstr>
      <vt:lpstr>Business Model Canvas – Γη Αλληλεγγύης</vt:lpstr>
      <vt:lpstr>📊 Ευρωπαϊκά Στατιστικά για Κοινωνική Γεωργία </vt:lpstr>
      <vt:lpstr>📈 Μετρήσεις Κοινωνικής Απόδοσης </vt:lpstr>
      <vt:lpstr>👩‍🌾 Ελληνική Πραγματικότητα </vt:lpstr>
      <vt:lpstr>📌 Παραδείγματα Εφαρμογών </vt:lpstr>
      <vt:lpstr>🌾 Το Πρόγραμμα FARM’IN </vt:lpstr>
      <vt:lpstr>🌍 Παραδείγματα Καλών Πρακτικών</vt:lpstr>
      <vt:lpstr>📊 Εργαλεία Αξιολόγησης Κοινωνικής Απόδοσης</vt:lpstr>
      <vt:lpstr>SWOT Ανάλυση για Κοινωνική Γεωργία στην Ελλάδα </vt:lpstr>
      <vt:lpstr>Οδικός Χάρτης Υλοποίησης Κοινωνικής Φάρμας</vt:lpstr>
      <vt:lpstr>Οπτική Αναπαράσταση του Business Model Canvas</vt:lpstr>
      <vt:lpstr>Χρηματοδοτικά Εργαλεία για Κοινωνική Γεωργία στην Ελλάδα (2025)</vt:lpstr>
      <vt:lpstr> </vt:lpstr>
      <vt:lpstr> </vt:lpstr>
      <vt:lpstr>Χρήσιμοι Σύνδεσμοι  </vt:lpstr>
      <vt:lpstr>Χρήσιμοι σύνδεσμοι  </vt:lpstr>
      <vt:lpstr>Συμπεράσματα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Tele Icce</dc:creator>
  <cp:lastModifiedBy>Tmima Mitroou</cp:lastModifiedBy>
  <cp:revision>6</cp:revision>
  <dcterms:modified xsi:type="dcterms:W3CDTF">2025-12-19T08:35:11Z</dcterms:modified>
</cp:coreProperties>
</file>