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8" r:id="rId10"/>
    <p:sldId id="264" r:id="rId11"/>
    <p:sldId id="290" r:id="rId12"/>
    <p:sldId id="289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7717E8-1351-457A-726D-1AF9633F272B}" v="20" dt="2025-08-29T11:47:07.4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4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02C65CA-730E-E96C-A801-68408810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FD93B20-5141-CB28-2927-46B325D6A5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3EADD62E-83B7-9DDA-7EA8-BA0A19F2CA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7217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13DF63E-DF45-68F8-4A43-EB3A7DA89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DD8F440-F0A9-93FE-5B56-D9C2B8FFAE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ACA7612-7900-507D-292E-7486FCBD2B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6134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EA89BD1-4775-D0FC-C408-AB9999E11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5C5D21E-E9C3-C48D-3AA3-B721CDF0F9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FA945A8-99ED-0F79-F1A1-76A6AC6F82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6252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7D02B07-69BA-1A69-E76A-287353242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B7DFE05-D6A1-FD68-94D6-0EEC65CAB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F44B680-DC3F-05CC-A1EE-04F9F176C9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6606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486BD2F-DBDF-EF35-4F1C-813259074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1ED6AE5-DE7F-71F2-348B-7FA377C790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1BECAA8-4212-9730-CF7A-8D420A7567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4742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07F75C5-1399-F1ED-56F3-92D0C952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FB72B50-4DA2-9614-A885-9688C10258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6E95D5A2-40BE-C24D-B212-FC058D082A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4360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19E927E-3603-63B6-D912-D8B6A108D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A04CDBE-64EF-6CE4-ABDF-E0790E246F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E8F7131-BE35-23E2-F673-6447E064DC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9292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ED26A87-6A8C-E23F-D70D-1B1B6CA12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A19EC44-D023-F453-8F1A-0E651B757B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C1BC060-ECB2-839E-FF88-1CB93141E3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1797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999F599-F973-5785-A389-CCDEA6B49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7586D512-D6D3-F726-2E8C-FF15029EFF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8E36383-0DE7-DC43-4CBA-3BB64B6DD8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0193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D57959B-F662-2829-27EB-3D0BBD4E2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296E8E2-25AF-C15B-23B8-6B7BB57CBC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2068D18-02CA-BBC3-059C-44A4236273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11559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2B9ABBA-A04B-6582-0D84-5A5A59726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D2BCDC8-E6F7-D5E2-5845-9F79830B0D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2E7B855-9DBD-4FFA-C4AE-4F6F77A3C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0316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D7AC6F6-470D-A2D7-5D40-1714E7259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421302D-C825-9367-EDA0-915EE679B0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F810D68-E15C-1AF4-E2CA-04F7742D42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7602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74276EB-C3FD-D2B6-11C9-392038122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80D7A46-8E4D-C6E1-C3E8-B37B41B1FC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DF0570B-31DF-76DE-0E6F-A2EECD520F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5263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10D049A-65A1-1BEE-310D-085CBBED5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213EC5A-8C98-A832-1A3B-09DEB8FC8D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139B4C0-E806-58CF-099C-2EE6E12990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3751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D8C6A71-5676-AD64-C508-BB8EB23D5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29A67D6-D2F4-DEB2-AA2F-BDECAE421E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3290D04-D9F7-F060-0EB9-0EB20D68F2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4673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5B78042-70E4-3CC1-9947-9F2B77B1A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747272E-7075-11CC-86C0-752A3C385E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98955E5-679E-8FF5-336A-481BBA3AA7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5379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172B675-A095-BA86-3976-558326AFF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DAB334DD-69CD-3575-6B8B-C3718F3702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019D891-5309-5591-BE39-431DD26938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609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2E7846D-2F6D-EA09-BA08-28911CDDA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7BAF930-699B-9F1F-4769-6C14A53E41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EF55AC4-5AA1-CFB3-860B-41E800D5A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1490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24B8A81-BED6-3DDB-0689-36FB3900E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F6733B6-73C0-C499-86B9-2B9DB75CC9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64302C25-F55C-4BAC-7636-715CE9FDCC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42948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D50BD58-4C63-4D2C-C90B-3C911CDCF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13082BE-9C0E-FD76-D809-6637F4E9E2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48CB492-88B8-0E0D-D82D-747C6A6795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3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336510B-5C21-707C-CBF7-056F91604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2F9F72D-F94F-07D0-825A-F8DE0E71E3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3895E54-77DA-C8E4-0451-0B511B79DA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6715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59DA817-F58F-F275-06E7-6BD0E4AA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C0C3AD6-5416-9374-CAA0-5FFA01E626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792396B-3E11-78B0-06F1-8866EBD5CB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72842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560B8A8-1DC5-3911-FA18-7CBF9B32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4B04FD0-9C2D-374E-7994-886420E796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7D93840-ED60-5F9E-9BCE-84ADD9E249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5435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198CD1F-CDEA-6260-ED78-9141704DD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8E74B73-F223-44BB-C1CF-A880F627CB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A1E5FA5-844F-0DE1-B50F-4F6EA5600A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17725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9413037-2A62-0618-2C92-097910E8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97426D6-DE84-E73E-63A3-B92E9E4FA4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EDA9F39-25B0-4DB3-B4F5-2CDF20D901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12910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8FAE841-5702-07E1-30D9-197B46BAD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AD4F8FC-941D-5CBE-6E8B-7ADAFF7115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03E8433-D420-113F-1F83-B24A5BED16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2971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BE769D8-9DC8-CAA4-7179-1D59B4131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76174C2-D2AB-44A0-8839-9EED79FBE3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4C5CE6F-A490-1503-A87F-42F6D2B518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27884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BEFBC90-8CF5-3487-BBDA-E6D1581FB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D206705F-5CBD-2D71-9BCA-C5C45BC4D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EA795B0-C003-80EB-DB91-2953A9189E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74074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2E77A42-29B9-C33D-7F4A-825BC6CB8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48D55DD-3F1A-68D1-10DB-BF446FDB23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CEBA863-E0CB-6068-EFEC-2C9EA00447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58655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123A80C-8848-10EA-7AB3-21470A84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AE5902D-C045-239B-4FC2-993270F3DC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43F3327-3F7E-FAE1-9B6C-D69826A8DA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4873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achaiasa.gr" TargetMode="External"/><Relationship Id="rId4" Type="http://schemas.openxmlformats.org/officeDocument/2006/relationships/hyperlink" Target="mailto:info@achaiasa.gr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diachiristiki.gr" TargetMode="External"/><Relationship Id="rId4" Type="http://schemas.openxmlformats.org/officeDocument/2006/relationships/hyperlink" Target="mailto:info@diachiristiki.gr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ctrTitle"/>
          </p:nvPr>
        </p:nvSpPr>
        <p:spPr>
          <a:xfrm>
            <a:off x="1423416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/>
            <a:r>
              <a:rPr lang="el-GR" b="1" dirty="0"/>
              <a:t>Κεφάλαιο 2 – Επιχειρηματικά Μοντέλα και Κοινωνική Γεωργία</a:t>
            </a:r>
            <a:endParaRPr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511628" y="1469572"/>
            <a:ext cx="10515600" cy="482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buNone/>
            </a:pPr>
            <a:r>
              <a:rPr lang="el-GR" b="1" dirty="0"/>
              <a:t>Αναλυτική παρουσίαση βασισμένη σε θεωρητικά και εφαρμοσμένα εργαλεία.</a:t>
            </a:r>
          </a:p>
          <a:p>
            <a:r>
              <a:rPr lang="el-GR" dirty="0"/>
              <a:t>Η κοινωνική γεωργία, για να πετύχει τον διττό στόχο της —οικονομική λειτουργικότητα και κοινωνικό αντίκτυπο— χρειάζεται οικονομική βιωσιμότητα και στρατηγική αξιοποίηση των διαθέσιμων πόρων. Αυτό επιτυγχάνεται με δύο βασικούς άξονες:</a:t>
            </a:r>
          </a:p>
          <a:p>
            <a:pPr lvl="0"/>
            <a:r>
              <a:rPr lang="el-GR" dirty="0"/>
              <a:t>Πρόσβαση σε ποικίλες πηγές χρηματοδότησης.</a:t>
            </a:r>
          </a:p>
          <a:p>
            <a:pPr lvl="0"/>
            <a:r>
              <a:rPr lang="el-GR" dirty="0"/>
              <a:t>Διαφοροποίηση των εισοδημάτων και των δραστηριοτήτων, ώστε να περιορίζεται η εξάρτηση από μία μόνο ροή.</a:t>
            </a:r>
          </a:p>
          <a:p>
            <a:pPr marL="228600" lvl="0" indent="-508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11A87AAC-971D-FA1B-3F6B-7D336DDCC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3D520DAC-00D6-A76C-9CBA-15E505A02B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8234" y="2048255"/>
            <a:ext cx="11055532" cy="3950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l-GR" dirty="0"/>
              <a:t>Απαντά στις ερωτήσεις αξίας, στόχου, διανομής και εσόδων:</a:t>
            </a:r>
          </a:p>
          <a:p>
            <a:r>
              <a:rPr lang="el-GR" dirty="0"/>
              <a:t>Τι προσφέρω; (</a:t>
            </a:r>
            <a:r>
              <a:rPr lang="el-GR" dirty="0" err="1">
                <a:solidFill>
                  <a:srgbClr val="00B050"/>
                </a:solidFill>
              </a:rPr>
              <a:t>Value</a:t>
            </a:r>
            <a:r>
              <a:rPr lang="el-GR" dirty="0"/>
              <a:t>)</a:t>
            </a:r>
          </a:p>
          <a:p>
            <a:r>
              <a:rPr lang="el-GR" dirty="0"/>
              <a:t>Σε ποιον; (</a:t>
            </a:r>
            <a:r>
              <a:rPr lang="el-GR" dirty="0" err="1"/>
              <a:t>Customer</a:t>
            </a:r>
            <a:r>
              <a:rPr lang="el-GR" dirty="0"/>
              <a:t> </a:t>
            </a:r>
            <a:r>
              <a:rPr lang="el-GR" dirty="0" err="1">
                <a:solidFill>
                  <a:srgbClr val="00B050"/>
                </a:solidFill>
              </a:rPr>
              <a:t>Segment</a:t>
            </a:r>
            <a:r>
              <a:rPr lang="el-GR" dirty="0"/>
              <a:t>)</a:t>
            </a:r>
          </a:p>
          <a:p>
            <a:r>
              <a:rPr lang="el-GR" dirty="0"/>
              <a:t>Μέσω </a:t>
            </a:r>
            <a:r>
              <a:rPr lang="el-GR" dirty="0" err="1"/>
              <a:t>ποιών</a:t>
            </a:r>
            <a:r>
              <a:rPr lang="el-GR" dirty="0"/>
              <a:t> καναλιών; (</a:t>
            </a:r>
            <a:r>
              <a:rPr lang="el-GR" dirty="0" err="1">
                <a:solidFill>
                  <a:srgbClr val="00B050"/>
                </a:solidFill>
              </a:rPr>
              <a:t>Channels</a:t>
            </a:r>
            <a:r>
              <a:rPr lang="el-GR" dirty="0"/>
              <a:t>)</a:t>
            </a:r>
          </a:p>
          <a:p>
            <a:r>
              <a:rPr lang="el-GR" dirty="0"/>
              <a:t>Πώς δημιουργώ έσοδα; (</a:t>
            </a:r>
            <a:r>
              <a:rPr lang="el-GR" dirty="0" err="1">
                <a:solidFill>
                  <a:srgbClr val="00B050"/>
                </a:solidFill>
              </a:rPr>
              <a:t>Revenue</a:t>
            </a:r>
            <a:r>
              <a:rPr lang="el-GR" dirty="0"/>
              <a:t>)</a:t>
            </a:r>
          </a:p>
        </p:txBody>
      </p:sp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2830882" y="337693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b="1" dirty="0"/>
              <a:t>Τι είναι ένα Επιχειρηματικό Μοντέλο;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95663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195C1D8-90D8-C57C-252C-9FDD255C3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B648B6D-CC0A-869E-AB6F-475B180105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0490" y="1921773"/>
            <a:ext cx="11531020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r>
              <a:rPr lang="el-GR" sz="2400" dirty="0"/>
              <a:t>Παράδειγμα εφαρμογής των 9 πεδίων:</a:t>
            </a:r>
          </a:p>
          <a:p>
            <a:r>
              <a:rPr lang="en-US" sz="2400" b="1" dirty="0"/>
              <a:t>Value Proposition</a:t>
            </a:r>
            <a:r>
              <a:rPr lang="en-US" sz="2400" dirty="0"/>
              <a:t>: </a:t>
            </a:r>
            <a:r>
              <a:rPr lang="el-GR" sz="2400" dirty="0"/>
              <a:t>Τοπικά βιολογικά προϊόντα + κοινωνική ένταξη</a:t>
            </a:r>
          </a:p>
          <a:p>
            <a:r>
              <a:rPr lang="en-US" sz="2400" b="1" dirty="0"/>
              <a:t>Customer Segments</a:t>
            </a:r>
            <a:r>
              <a:rPr lang="en-US" sz="2400" dirty="0"/>
              <a:t>: </a:t>
            </a:r>
            <a:r>
              <a:rPr lang="el-GR" sz="2400" dirty="0"/>
              <a:t>Δήμοι, σχολεία, οικογένειες</a:t>
            </a:r>
          </a:p>
          <a:p>
            <a:r>
              <a:rPr lang="en-US" sz="2400" b="1" dirty="0"/>
              <a:t>Channels:</a:t>
            </a:r>
            <a:r>
              <a:rPr lang="en-US" sz="2400" dirty="0"/>
              <a:t> </a:t>
            </a:r>
            <a:r>
              <a:rPr lang="el-GR" sz="2400" dirty="0"/>
              <a:t>Λαϊκές αγορές, </a:t>
            </a:r>
            <a:r>
              <a:rPr lang="en-US" sz="2400" dirty="0"/>
              <a:t>e-shop, </a:t>
            </a:r>
            <a:r>
              <a:rPr lang="el-GR" sz="2400" dirty="0"/>
              <a:t>εκδηλώσεις</a:t>
            </a:r>
          </a:p>
          <a:p>
            <a:r>
              <a:rPr lang="en-US" sz="2400" b="1" dirty="0"/>
              <a:t>Customer Relations</a:t>
            </a:r>
            <a:r>
              <a:rPr lang="en-US" sz="2400" dirty="0"/>
              <a:t>: </a:t>
            </a:r>
            <a:r>
              <a:rPr lang="el-GR" sz="2400" dirty="0"/>
              <a:t>Κοινοτική εμπλοκή, συνεργασίες</a:t>
            </a:r>
          </a:p>
          <a:p>
            <a:r>
              <a:rPr lang="en-US" sz="2400" b="1" dirty="0"/>
              <a:t>Revenue Streams</a:t>
            </a:r>
            <a:r>
              <a:rPr lang="en-US" sz="2400" dirty="0"/>
              <a:t>: </a:t>
            </a:r>
            <a:r>
              <a:rPr lang="el-GR" sz="2400" dirty="0"/>
              <a:t>Πωλήσεις, δωρεές, επιχορηγήσεις</a:t>
            </a:r>
          </a:p>
          <a:p>
            <a:r>
              <a:rPr lang="en-US" sz="2400" b="1" dirty="0"/>
              <a:t>Key Activities</a:t>
            </a:r>
            <a:r>
              <a:rPr lang="en-US" sz="2400" dirty="0"/>
              <a:t>: </a:t>
            </a:r>
            <a:r>
              <a:rPr lang="el-GR" sz="2400" dirty="0"/>
              <a:t>Καλλιέργεια, εκπαίδευση, τουρισμός</a:t>
            </a:r>
          </a:p>
          <a:p>
            <a:r>
              <a:rPr lang="en-US" sz="2400" b="1" dirty="0"/>
              <a:t>Key Resources</a:t>
            </a:r>
            <a:r>
              <a:rPr lang="en-US" sz="2400" dirty="0"/>
              <a:t>: </a:t>
            </a:r>
            <a:r>
              <a:rPr lang="el-GR" sz="2400" dirty="0"/>
              <a:t>Γη, προσωπικό, εθελοντές</a:t>
            </a:r>
          </a:p>
          <a:p>
            <a:r>
              <a:rPr lang="en-US" sz="2400" b="1" dirty="0"/>
              <a:t>Key Partners</a:t>
            </a:r>
            <a:r>
              <a:rPr lang="en-US" sz="2400" dirty="0"/>
              <a:t>: </a:t>
            </a:r>
            <a:r>
              <a:rPr lang="el-GR" sz="2400" dirty="0"/>
              <a:t>ΟΤΑ, </a:t>
            </a:r>
            <a:r>
              <a:rPr lang="el-GR" sz="2400" dirty="0" err="1"/>
              <a:t>ΚΟΙΝΣΕΠ</a:t>
            </a:r>
            <a:r>
              <a:rPr lang="el-GR" sz="2400" dirty="0"/>
              <a:t>, </a:t>
            </a:r>
            <a:r>
              <a:rPr lang="el-GR" sz="2400" dirty="0" err="1"/>
              <a:t>ΜΚΟ</a:t>
            </a:r>
            <a:endParaRPr lang="el-GR" sz="2400" dirty="0"/>
          </a:p>
          <a:p>
            <a:r>
              <a:rPr lang="en-US" sz="2400" b="1" dirty="0"/>
              <a:t>Cost Structure</a:t>
            </a:r>
            <a:r>
              <a:rPr lang="en-US" sz="2400" dirty="0"/>
              <a:t>: </a:t>
            </a:r>
            <a:r>
              <a:rPr lang="el-GR" sz="2400" dirty="0"/>
              <a:t>Λειτουργικά, μισθοί, προώθηση</a:t>
            </a:r>
            <a:endParaRPr sz="2400"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CBC96EE3-3B27-F0DE-A3FF-BC4E8975FA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918433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b="1" dirty="0" err="1"/>
              <a:t>Business</a:t>
            </a:r>
            <a:r>
              <a:rPr lang="el-GR" b="1" dirty="0"/>
              <a:t> </a:t>
            </a:r>
            <a:r>
              <a:rPr lang="el-GR" b="1" dirty="0" err="1"/>
              <a:t>Model</a:t>
            </a:r>
            <a:r>
              <a:rPr lang="el-GR" b="1" dirty="0"/>
              <a:t> </a:t>
            </a:r>
            <a:r>
              <a:rPr lang="el-GR" b="1" dirty="0" err="1"/>
              <a:t>Canvas</a:t>
            </a:r>
            <a:r>
              <a:rPr lang="el-GR" b="1" dirty="0"/>
              <a:t> – Κοινωνική Γεωργία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183764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1BEE32BE-C2FB-ADB3-D33E-620781023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70F1EF8E-820A-1638-552D-329E1EEB6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90687"/>
            <a:ext cx="11457868" cy="4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indent="0">
              <a:buNone/>
            </a:pPr>
            <a:r>
              <a:rPr lang="el-GR" dirty="0"/>
              <a:t>Το σύγχρονο μοντέλο κοινωνικής γεωργίας είναι υβριδικό: συνδυάζει την κοινωνική αποστολή με την επιχειρηματική προσέγγιση.</a:t>
            </a:r>
          </a:p>
          <a:p>
            <a:pPr lvl="0"/>
            <a:r>
              <a:rPr lang="el-GR" dirty="0"/>
              <a:t>Δεν βασίζεται αποκλειστικά σε επιδοτήσεις.</a:t>
            </a:r>
          </a:p>
          <a:p>
            <a:pPr lvl="0"/>
            <a:r>
              <a:rPr lang="el-GR" dirty="0"/>
              <a:t>Δεν στοχεύει μόνο στο κέρδος.</a:t>
            </a:r>
          </a:p>
          <a:p>
            <a:pPr marL="114300" indent="0">
              <a:buNone/>
            </a:pPr>
            <a:endParaRPr lang="en-US" dirty="0"/>
          </a:p>
          <a:p>
            <a:pPr marL="114300" indent="0" algn="just">
              <a:buNone/>
            </a:pPr>
            <a:r>
              <a:rPr lang="en-US" dirty="0"/>
              <a:t>➡️ </a:t>
            </a:r>
            <a:r>
              <a:rPr lang="el-GR" dirty="0"/>
              <a:t> Ο στόχος είναι </a:t>
            </a:r>
            <a:r>
              <a:rPr lang="el-GR" b="1" dirty="0"/>
              <a:t>η αυτονομία μέσω κοινωνικής επιχειρηματικότητας</a:t>
            </a:r>
            <a:r>
              <a:rPr lang="el-GR" dirty="0"/>
              <a:t>.</a:t>
            </a:r>
          </a:p>
          <a:p>
            <a:pPr marL="114300" indent="0" algn="just">
              <a:buNone/>
            </a:pPr>
            <a:r>
              <a:rPr lang="en-US" dirty="0"/>
              <a:t>.</a:t>
            </a:r>
          </a:p>
          <a:p>
            <a:pPr marL="0" indent="0">
              <a:buNone/>
            </a:pPr>
            <a:r>
              <a:rPr lang="el-GR" b="1" dirty="0"/>
              <a:t>📌 Μοντέλο Υβριδικής Βιωσιμότητας:</a:t>
            </a:r>
            <a:endParaRPr lang="el-GR" dirty="0"/>
          </a:p>
          <a:p>
            <a:r>
              <a:rPr lang="el-GR" dirty="0"/>
              <a:t>Έσοδα από προϊόντα + κοινωνικές υπηρεσίες</a:t>
            </a:r>
          </a:p>
          <a:p>
            <a:r>
              <a:rPr lang="el-GR" dirty="0"/>
              <a:t>Συνεργασίες με Δήμους για χρηματοδότηση / εγκαταστάσεις</a:t>
            </a:r>
          </a:p>
          <a:p>
            <a:r>
              <a:rPr lang="el-GR" dirty="0"/>
              <a:t>Προώθηση σε τοπικές αγορές με κοινωνικό μήνυμα</a:t>
            </a:r>
          </a:p>
          <a:p>
            <a:r>
              <a:rPr lang="el-GR" dirty="0"/>
              <a:t>Ενεργοποίηση της κοινότητας με δράσεις</a:t>
            </a:r>
          </a:p>
          <a:p>
            <a:pPr marL="228600" lvl="0" indent="-508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27CB612A-8569-AB74-4283-DE017A0673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l-GR" b="1" dirty="0"/>
              <a:t>Βιωσιμότητα και Υβριδικό Μοντέλο</a:t>
            </a:r>
            <a:br>
              <a:rPr lang="el-GR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044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62A3854-C5B1-6CA4-1780-766627704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9EFFD1E-EFC0-83E9-03BC-1C5C3DCD3F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1421292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indent="0">
              <a:buNone/>
            </a:pPr>
            <a:r>
              <a:rPr lang="el-GR" dirty="0"/>
              <a:t>Η οικονομική διαχείριση σε μια κοινωνική επιχείρηση χρειάζεται εργαλεία που να συνδυάζουν λογιστική ακρίβεια και κοινωνική λογοδοσία.</a:t>
            </a:r>
          </a:p>
          <a:p>
            <a:r>
              <a:rPr lang="el-GR" b="1" dirty="0"/>
              <a:t>🧾 Εργαλεία:</a:t>
            </a:r>
          </a:p>
          <a:p>
            <a:pPr lvl="0"/>
            <a:r>
              <a:rPr lang="el-GR" dirty="0"/>
              <a:t>Προϋπολογισμός λειτουργίας (κόστος ανά δράση)</a:t>
            </a:r>
          </a:p>
          <a:p>
            <a:pPr lvl="0"/>
            <a:r>
              <a:rPr lang="el-GR" dirty="0"/>
              <a:t>Κόστος ανά ωφελούμενο (για εκθέσεις &amp; αξιολόγηση)</a:t>
            </a:r>
          </a:p>
          <a:p>
            <a:pPr lvl="0"/>
            <a:r>
              <a:rPr lang="el-GR" dirty="0"/>
              <a:t>Ετήσιος απολογισμός (με κοινωνικά και οικονομικά στοιχεία)</a:t>
            </a:r>
          </a:p>
          <a:p>
            <a:pPr lvl="0"/>
            <a:r>
              <a:rPr lang="el-GR" dirty="0"/>
              <a:t>Cash </a:t>
            </a:r>
            <a:r>
              <a:rPr lang="el-GR" dirty="0" err="1"/>
              <a:t>flow</a:t>
            </a:r>
            <a:r>
              <a:rPr lang="el-GR" dirty="0"/>
              <a:t> προγραμματισμός (εβδομαδιαίος / μηνιαίος)</a:t>
            </a:r>
          </a:p>
          <a:p>
            <a:pPr lvl="0"/>
            <a:r>
              <a:rPr lang="el-GR" dirty="0"/>
              <a:t>Χρήση </a:t>
            </a:r>
            <a:r>
              <a:rPr lang="el-GR" dirty="0" err="1"/>
              <a:t>CRM</a:t>
            </a:r>
            <a:r>
              <a:rPr lang="el-GR" dirty="0"/>
              <a:t> ή Excel / λογισμικού για μικρές επιχειρήσεις</a:t>
            </a:r>
          </a:p>
          <a:p>
            <a:pPr marL="11430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📌 </a:t>
            </a:r>
            <a:r>
              <a:rPr lang="el-GR" dirty="0"/>
              <a:t>Ένα κοινωνικό εγχείρημα χωρίς οικονομική δομή, δύσκολα μπορεί να πείσει ή να επιβιώσει.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C1A3A4F-B3A1-9395-B5F6-CC30666FA2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b="1" dirty="0"/>
              <a:t>Εργαλεία Οικονομικής Διαχείρισης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0057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1AD506C-C944-B96E-02C1-5BF57503E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B373B85-BAED-9D43-A8E3-523CA07B72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8506" y="2340863"/>
            <a:ext cx="11274988" cy="3437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l-GR" dirty="0"/>
              <a:t>Συνδυαστική αξιολόγηση κοινωνικού και οικονομικού αντίκτυπου:</a:t>
            </a:r>
          </a:p>
          <a:p>
            <a:r>
              <a:rPr lang="el-GR" b="1" dirty="0" err="1"/>
              <a:t>SROI</a:t>
            </a:r>
            <a:r>
              <a:rPr lang="el-GR" dirty="0"/>
              <a:t> – Social </a:t>
            </a:r>
            <a:r>
              <a:rPr lang="el-GR" dirty="0" err="1"/>
              <a:t>Return</a:t>
            </a:r>
            <a:r>
              <a:rPr lang="el-GR" dirty="0"/>
              <a:t> on Investment</a:t>
            </a:r>
          </a:p>
          <a:p>
            <a:r>
              <a:rPr lang="el-GR" b="1" dirty="0" err="1"/>
              <a:t>SWOT</a:t>
            </a:r>
            <a:r>
              <a:rPr lang="el-GR" dirty="0"/>
              <a:t> – Δυνατά/Αδύναμα σημεία, Ευκαιρίες, Απειλές</a:t>
            </a:r>
          </a:p>
          <a:p>
            <a:r>
              <a:rPr lang="el-GR" b="1" dirty="0" err="1"/>
              <a:t>AHP</a:t>
            </a:r>
            <a:r>
              <a:rPr lang="el-GR" dirty="0"/>
              <a:t> – Ανάλυση ιεράρχησης κριτηρίων για απόφαση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CEC70118-24AC-ACB6-701C-41B560DFC2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b="1" dirty="0"/>
              <a:t>Αξιολόγηση: </a:t>
            </a:r>
            <a:r>
              <a:rPr lang="en-US" b="1" dirty="0" err="1"/>
              <a:t>SROI</a:t>
            </a:r>
            <a:r>
              <a:rPr lang="en-US" b="1" dirty="0"/>
              <a:t>, SWOT, </a:t>
            </a:r>
            <a:r>
              <a:rPr lang="en-US" b="1" dirty="0" err="1"/>
              <a:t>AHP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298611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C53BA60-F89A-E3B9-48C5-FDABA3B92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13546E3-ED76-DA0B-2366-2F73D23902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7457" y="1426029"/>
            <a:ext cx="8708572" cy="4352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14300" indent="0">
              <a:buNone/>
            </a:pP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Τι είναι το </a:t>
            </a:r>
            <a:r>
              <a:rPr lang="en-US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SROI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r>
              <a:rPr lang="el-GR" sz="1600" dirty="0"/>
              <a:t>Μία μέθοδος μέτρησης και αποτύπωσης της ευρύτερης κοινωνικής, περιβαλλοντικής και οικονομικής αξίας που δημιουργεί μια πρωτοβουλία.</a:t>
            </a:r>
          </a:p>
          <a:p>
            <a:r>
              <a:rPr lang="el-GR" sz="1600" dirty="0"/>
              <a:t>Υπερβαίνει την οικονομική απόδοση, εστιάζοντας στα αποτελέσματα για τους ωφελούμενους και την κοινωνία.</a:t>
            </a:r>
          </a:p>
          <a:p>
            <a:r>
              <a:rPr lang="el-GR" sz="1600" dirty="0"/>
              <a:t>Εκφράζεται ως λόγος (π.χ. </a:t>
            </a:r>
            <a:r>
              <a:rPr lang="el-GR" sz="1600" b="1" dirty="0"/>
              <a:t>1:3</a:t>
            </a:r>
            <a:r>
              <a:rPr lang="el-GR" sz="1600" dirty="0"/>
              <a:t> → κάθε 1€ επένδυσης δημιουργεί 3€ κοινωνικής αξίας).</a:t>
            </a:r>
          </a:p>
          <a:p>
            <a:pPr marL="114300" indent="0"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Βασικά βήματα στην ανάλυση </a:t>
            </a:r>
            <a:r>
              <a:rPr lang="en-US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SROI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dirty="0"/>
              <a:t>Αναγνώριση ενδιαφερομένων μερών.</a:t>
            </a:r>
          </a:p>
          <a:p>
            <a:r>
              <a:rPr lang="el-GR" sz="1600" dirty="0"/>
              <a:t>Χαρτογράφηση εισροών, εκροών και αποτελεσμάτων.</a:t>
            </a:r>
          </a:p>
          <a:p>
            <a:r>
              <a:rPr lang="el-GR" sz="1600" dirty="0"/>
              <a:t>Ανάθεση χρηματικών αξιών στα αποτελέσματα.</a:t>
            </a:r>
          </a:p>
          <a:p>
            <a:r>
              <a:rPr lang="el-GR" sz="1600" dirty="0"/>
              <a:t>Προσαρμογές για νεκρό βάρος, απόδοση σε άλλους, υποκατάσταση.</a:t>
            </a:r>
          </a:p>
          <a:p>
            <a:r>
              <a:rPr lang="el-GR" sz="1600" dirty="0"/>
              <a:t>Υπολογισμός του λόγου </a:t>
            </a:r>
            <a:r>
              <a:rPr lang="el-GR" sz="1600" dirty="0" err="1"/>
              <a:t>SROI</a:t>
            </a:r>
            <a:r>
              <a:rPr lang="el-GR" sz="1600" dirty="0"/>
              <a:t>.</a:t>
            </a:r>
          </a:p>
          <a:p>
            <a:r>
              <a:rPr lang="el-GR" sz="1600" dirty="0"/>
              <a:t>Αναφορά και αξιοποίηση των ευρημάτων για βελτίωση.</a:t>
            </a:r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5C0DD719-A529-6CDD-99C5-52053F8C90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3" y="365126"/>
            <a:ext cx="8610004" cy="1014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l-GR" b="1" dirty="0" err="1"/>
              <a:t>SROI</a:t>
            </a:r>
            <a:r>
              <a:rPr lang="el-GR" b="1" dirty="0"/>
              <a:t> – Κοινωνική Απόδοση της Επένδυσης</a:t>
            </a:r>
            <a:endParaRPr b="1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43650C-542E-0CAE-17CA-194E07255374}"/>
              </a:ext>
            </a:extLst>
          </p:cNvPr>
          <p:cNvSpPr txBox="1"/>
          <p:nvPr/>
        </p:nvSpPr>
        <p:spPr>
          <a:xfrm>
            <a:off x="6739466" y="3268134"/>
            <a:ext cx="511507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b="1" dirty="0"/>
              <a:t>Παράδειγμα (Επιχείρηση Κοινωνικής Γεωργίας):</a:t>
            </a:r>
            <a:endParaRPr lang="el-GR" dirty="0"/>
          </a:p>
          <a:p>
            <a:r>
              <a:rPr lang="el-GR" dirty="0"/>
              <a:t>Εισροές: 50.000€ χρηματοδότηση για εκπαίδευση και δραστηριότητες στο αγρόκτημα.</a:t>
            </a:r>
          </a:p>
          <a:p>
            <a:r>
              <a:rPr lang="el-GR" dirty="0"/>
              <a:t>Αποτελέσματα:</a:t>
            </a:r>
          </a:p>
          <a:p>
            <a:pPr lvl="1"/>
            <a:r>
              <a:rPr lang="el-GR" dirty="0"/>
              <a:t>10 ευάλωτα άτομα απασχολήθηκαν → μείωση επιδομάτων ανεργίας.</a:t>
            </a:r>
          </a:p>
          <a:p>
            <a:pPr lvl="1"/>
            <a:r>
              <a:rPr lang="el-GR" dirty="0"/>
              <a:t>Βελτίωση της κοινωνικής συνοχής μέσω δραστηριοτήτων.</a:t>
            </a:r>
          </a:p>
          <a:p>
            <a:pPr lvl="1"/>
            <a:r>
              <a:rPr lang="el-GR" dirty="0"/>
              <a:t>Περιβαλλοντικά οφέλη από βιολογική καλλιέργεια.</a:t>
            </a:r>
          </a:p>
          <a:p>
            <a:r>
              <a:rPr lang="el-GR" dirty="0"/>
              <a:t>Υπολογισμένη κοινωνική αξία: 150.000€.</a:t>
            </a:r>
          </a:p>
          <a:p>
            <a:r>
              <a:rPr lang="el-GR" b="1" dirty="0"/>
              <a:t>Λόγος </a:t>
            </a:r>
            <a:r>
              <a:rPr lang="el-GR" b="1" dirty="0" err="1"/>
              <a:t>SROI</a:t>
            </a:r>
            <a:r>
              <a:rPr lang="el-GR" b="1" dirty="0"/>
              <a:t> = 1:3 (για κάθε 1€ επένδυσης, δημιουργούνται 3€ αξίας).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41630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9C1BE39-D59F-24EF-48B0-575468FD9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00C50827-2E1A-7190-A5FF-18906A630A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72143" y="1306285"/>
            <a:ext cx="11761349" cy="496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indent="0">
              <a:buNone/>
            </a:pPr>
            <a:r>
              <a:rPr lang="el-GR" b="1" dirty="0"/>
              <a:t>Τι είναι το </a:t>
            </a:r>
            <a:r>
              <a:rPr lang="el-GR" b="1" dirty="0" err="1"/>
              <a:t>SWOT</a:t>
            </a:r>
            <a:r>
              <a:rPr lang="el-GR" b="1" dirty="0"/>
              <a:t>;</a:t>
            </a:r>
            <a:endParaRPr lang="el-GR" dirty="0"/>
          </a:p>
          <a:p>
            <a:r>
              <a:rPr lang="el-GR" dirty="0"/>
              <a:t>Ένα στρατηγικό εργαλείο ανάλυσης που βοηθά έναν οργανισμό ή μια επιχείρηση να αξιολογήσει την εσωτερική του κατάσταση και το εξωτερικό περιβάλλον.</a:t>
            </a:r>
          </a:p>
          <a:p>
            <a:r>
              <a:rPr lang="el-GR" dirty="0"/>
              <a:t>Εστιάζει σε 4 βασικές διαστάσεις:</a:t>
            </a:r>
          </a:p>
          <a:p>
            <a:pPr lvl="1"/>
            <a:r>
              <a:rPr lang="el-GR" b="1" dirty="0" err="1"/>
              <a:t>Strengths</a:t>
            </a:r>
            <a:r>
              <a:rPr lang="el-GR" b="1" dirty="0"/>
              <a:t> (Δυνατά Σημεία):</a:t>
            </a:r>
            <a:r>
              <a:rPr lang="el-GR" dirty="0"/>
              <a:t> Εσωτερικά πλεονεκτήματα που προσδίδουν αξία ή ανταγωνιστικό πλεονέκτημα.</a:t>
            </a:r>
          </a:p>
          <a:p>
            <a:pPr lvl="1"/>
            <a:r>
              <a:rPr lang="el-GR" b="1" dirty="0" err="1"/>
              <a:t>Weaknesses</a:t>
            </a:r>
            <a:r>
              <a:rPr lang="el-GR" b="1" dirty="0"/>
              <a:t> (Αδυναμίες):</a:t>
            </a:r>
            <a:r>
              <a:rPr lang="el-GR" dirty="0"/>
              <a:t> Εσωτερικοί περιορισμοί που μειώνουν την αποτελεσματικότητα.</a:t>
            </a:r>
          </a:p>
          <a:p>
            <a:pPr lvl="1"/>
            <a:r>
              <a:rPr lang="el-GR" b="1" dirty="0" err="1"/>
              <a:t>Opportunities</a:t>
            </a:r>
            <a:r>
              <a:rPr lang="el-GR" b="1" dirty="0"/>
              <a:t> (Ευκαιρίες):</a:t>
            </a:r>
            <a:r>
              <a:rPr lang="el-GR" dirty="0"/>
              <a:t> Εξωτερικοί παράγοντες που μπορούν να αξιοποιηθούν για ανάπτυξη.</a:t>
            </a:r>
          </a:p>
          <a:p>
            <a:pPr lvl="1"/>
            <a:r>
              <a:rPr lang="el-GR" b="1" dirty="0" err="1"/>
              <a:t>Threats</a:t>
            </a:r>
            <a:r>
              <a:rPr lang="el-GR" b="1" dirty="0"/>
              <a:t> (Απειλές):</a:t>
            </a:r>
            <a:r>
              <a:rPr lang="el-GR" dirty="0"/>
              <a:t> Εξωτερικοί κίνδυνοι που μπορεί να βλάψουν την επιχείρηση.</a:t>
            </a:r>
          </a:p>
          <a:p>
            <a:pPr marL="0" indent="0">
              <a:buNone/>
            </a:pPr>
            <a:r>
              <a:rPr lang="el-GR" b="1" dirty="0"/>
              <a:t>Γιατί είναι χρήσιμο;</a:t>
            </a:r>
            <a:endParaRPr lang="el-GR" dirty="0"/>
          </a:p>
          <a:p>
            <a:r>
              <a:rPr lang="el-GR" dirty="0"/>
              <a:t>Παρέχει μια ολοκληρωμένη εικόνα της θέσης μιας επιχείρησης.</a:t>
            </a:r>
          </a:p>
          <a:p>
            <a:r>
              <a:rPr lang="el-GR" dirty="0"/>
              <a:t>Υποστηρίζει τον στρατηγικό σχεδιασμό και τη λήψη αποφάσεων.</a:t>
            </a:r>
          </a:p>
          <a:p>
            <a:r>
              <a:rPr lang="el-GR" dirty="0"/>
              <a:t>Συνδυάζει εσωτερικά δεδομένα (</a:t>
            </a:r>
            <a:r>
              <a:rPr lang="el-GR" dirty="0" err="1"/>
              <a:t>strengths</a:t>
            </a:r>
            <a:r>
              <a:rPr lang="el-GR" dirty="0"/>
              <a:t>/</a:t>
            </a:r>
            <a:r>
              <a:rPr lang="el-GR" dirty="0" err="1"/>
              <a:t>weaknesses</a:t>
            </a:r>
            <a:r>
              <a:rPr lang="el-GR" dirty="0"/>
              <a:t>) με εξωτερικές προοπτικές (</a:t>
            </a:r>
            <a:r>
              <a:rPr lang="el-GR" dirty="0" err="1"/>
              <a:t>opportunities</a:t>
            </a:r>
            <a:r>
              <a:rPr lang="el-GR" dirty="0"/>
              <a:t>/</a:t>
            </a:r>
            <a:r>
              <a:rPr lang="el-GR" dirty="0" err="1"/>
              <a:t>threats</a:t>
            </a:r>
            <a:r>
              <a:rPr lang="el-GR" dirty="0"/>
              <a:t>).</a:t>
            </a:r>
          </a:p>
          <a:p>
            <a:pPr marL="0" indent="0">
              <a:buNone/>
            </a:pPr>
            <a:r>
              <a:rPr lang="el-GR" b="1" dirty="0"/>
              <a:t>Βασικά Βήματα Ανάλυσης </a:t>
            </a:r>
            <a:r>
              <a:rPr lang="el-GR" b="1" dirty="0" err="1"/>
              <a:t>SWOT</a:t>
            </a:r>
            <a:endParaRPr lang="el-GR" dirty="0"/>
          </a:p>
          <a:p>
            <a:r>
              <a:rPr lang="el-GR" dirty="0"/>
              <a:t>Συλλογή πληροφοριών για την επιχείρηση και το περιβάλλον της.</a:t>
            </a:r>
          </a:p>
          <a:p>
            <a:r>
              <a:rPr lang="el-GR" dirty="0"/>
              <a:t>Καταγραφή Δυνατών Σημείων και Αδυναμιών (εσωτερικά στοιχεία).</a:t>
            </a:r>
          </a:p>
          <a:p>
            <a:r>
              <a:rPr lang="el-GR" dirty="0"/>
              <a:t>Αναγνώριση Ευκαιριών και Απειλών (εξωτερικό περιβάλλον).</a:t>
            </a:r>
          </a:p>
          <a:p>
            <a:r>
              <a:rPr lang="el-GR" dirty="0"/>
              <a:t>Σύνθεση των ευρημάτων για τον καθορισμό στρατηγικής.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B7F15B8-430F-1D6C-3FD3-3DEF0ACA47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9090303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dirty="0"/>
              <a:t>SWOT </a:t>
            </a:r>
            <a:r>
              <a:rPr lang="el-GR" dirty="0"/>
              <a:t>Ανάλυση – Κοινωνική Γεωργία</a:t>
            </a:r>
            <a:r>
              <a:rPr lang="en-US" dirty="0"/>
              <a:t>(1/2)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15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0A6C1BD-D54B-4BEB-D16D-ACCA732A8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D0CE614-978C-A4A5-DD2C-AD8D34719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578430"/>
            <a:ext cx="10515600" cy="441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14300" indent="0">
              <a:buNone/>
            </a:pPr>
            <a:r>
              <a:rPr lang="en-US" sz="2200" b="1" dirty="0"/>
              <a:t>Example (Social Farming Enterprise):</a:t>
            </a:r>
            <a:endParaRPr lang="en-US" sz="2200" dirty="0"/>
          </a:p>
          <a:p>
            <a:r>
              <a:rPr lang="el-GR" sz="2400" b="1" dirty="0"/>
              <a:t>Δυνατά Σημεία (</a:t>
            </a:r>
            <a:r>
              <a:rPr lang="el-GR" sz="2400" b="1" dirty="0" err="1"/>
              <a:t>Strengths</a:t>
            </a:r>
            <a:r>
              <a:rPr lang="el-GR" sz="2400" b="1" dirty="0"/>
              <a:t>):</a:t>
            </a:r>
            <a:r>
              <a:rPr lang="el-GR" sz="2400" dirty="0"/>
              <a:t> Στήριξη από την τοπική κοινότητα, διαφοροποίηση δραστηριοτήτων (π.χ. καλλιέργεια + εκπαίδευση + </a:t>
            </a:r>
            <a:r>
              <a:rPr lang="el-GR" sz="2400" dirty="0" err="1"/>
              <a:t>αγροτουρισμός</a:t>
            </a:r>
            <a:r>
              <a:rPr lang="el-GR" sz="2400" dirty="0"/>
              <a:t>).</a:t>
            </a:r>
          </a:p>
          <a:p>
            <a:r>
              <a:rPr lang="el-GR" sz="2400" b="1" dirty="0"/>
              <a:t>Αδυναμίες (</a:t>
            </a:r>
            <a:r>
              <a:rPr lang="el-GR" sz="2400" b="1" dirty="0" err="1"/>
              <a:t>Weaknesses</a:t>
            </a:r>
            <a:r>
              <a:rPr lang="el-GR" sz="2400" b="1" dirty="0"/>
              <a:t>):</a:t>
            </a:r>
            <a:r>
              <a:rPr lang="el-GR" sz="2400" dirty="0"/>
              <a:t> Εξάρτηση από επιχορηγήσεις, εποχικότητα παραγωγής.</a:t>
            </a:r>
          </a:p>
          <a:p>
            <a:r>
              <a:rPr lang="el-GR" sz="2400" b="1" dirty="0"/>
              <a:t>Ευκαιρίες (</a:t>
            </a:r>
            <a:r>
              <a:rPr lang="el-GR" sz="2400" b="1" dirty="0" err="1"/>
              <a:t>Opportunities</a:t>
            </a:r>
            <a:r>
              <a:rPr lang="el-GR" sz="2400" b="1" dirty="0"/>
              <a:t>):</a:t>
            </a:r>
            <a:r>
              <a:rPr lang="el-GR" sz="2400" dirty="0"/>
              <a:t> Αύξηση ενδιαφέροντος για </a:t>
            </a:r>
            <a:r>
              <a:rPr lang="el-GR" sz="2400" dirty="0" err="1"/>
              <a:t>αγροτουρισμό</a:t>
            </a:r>
            <a:r>
              <a:rPr lang="el-GR" sz="2400" dirty="0"/>
              <a:t>, ευρωπαϊκά και εθνικά προγράμματα χρηματοδότησης.</a:t>
            </a:r>
          </a:p>
          <a:p>
            <a:r>
              <a:rPr lang="el-GR" sz="2400" b="1" dirty="0"/>
              <a:t>Απειλές (</a:t>
            </a:r>
            <a:r>
              <a:rPr lang="el-GR" sz="2400" b="1" dirty="0" err="1"/>
              <a:t>Threats</a:t>
            </a:r>
            <a:r>
              <a:rPr lang="el-GR" sz="2400" b="1" dirty="0"/>
              <a:t>):</a:t>
            </a:r>
            <a:r>
              <a:rPr lang="el-GR" sz="2400" dirty="0"/>
              <a:t> Κλιματική αλλαγή, οικονομική αβεβαιότητα, ανταγωνισμός από μεγάλες επιχειρήσεις.</a:t>
            </a:r>
          </a:p>
          <a:p>
            <a:r>
              <a:rPr lang="el-GR" sz="2400" dirty="0"/>
              <a:t>📌 Το </a:t>
            </a:r>
            <a:r>
              <a:rPr lang="el-GR" sz="2400" dirty="0" err="1"/>
              <a:t>SWOT</a:t>
            </a:r>
            <a:r>
              <a:rPr lang="el-GR" sz="2400" dirty="0"/>
              <a:t> βοηθά τον υπεύθυνο της κοινωνικής φάρμας να αναπτύξει στρατηγικές που:</a:t>
            </a:r>
          </a:p>
          <a:p>
            <a:r>
              <a:rPr lang="el-GR" sz="2400" dirty="0"/>
              <a:t>Εκμεταλλεύονται τα δυνατά σημεία.</a:t>
            </a:r>
          </a:p>
          <a:p>
            <a:r>
              <a:rPr lang="el-GR" sz="2400" dirty="0"/>
              <a:t>Μειώνουν τις αδυναμίες.</a:t>
            </a:r>
          </a:p>
          <a:p>
            <a:r>
              <a:rPr lang="el-GR" sz="2400" dirty="0"/>
              <a:t>Αξιοποιούν τις ευκαιρίες.</a:t>
            </a:r>
          </a:p>
          <a:p>
            <a:r>
              <a:rPr lang="el-GR" sz="2400" dirty="0"/>
              <a:t>Αντιμετωπίζουν τις απειλές.</a:t>
            </a:r>
            <a:r>
              <a:rPr lang="en-US" sz="2200" dirty="0"/>
              <a:t>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E851A6C6-BDF6-A160-659D-79342ACF64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9201815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l-GR" b="1" dirty="0"/>
              <a:t>Παράδειγμα (Κοινωνική Γεωργία</a:t>
            </a:r>
            <a:r>
              <a:rPr lang="en-US" b="1" dirty="0"/>
              <a:t>) 2/2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21139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FB7C811-A56F-6C73-2A24-8D0F422D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49822451-D04B-F214-701D-09D32AC65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3028" y="1393372"/>
            <a:ext cx="11462658" cy="3363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indent="0">
              <a:buNone/>
            </a:pPr>
            <a:r>
              <a:rPr lang="el-GR" b="1" dirty="0"/>
              <a:t>Τι είναι το </a:t>
            </a:r>
            <a:r>
              <a:rPr lang="el-GR" b="1" dirty="0" err="1"/>
              <a:t>AHP</a:t>
            </a:r>
            <a:r>
              <a:rPr lang="el-GR" b="1" dirty="0"/>
              <a:t>;</a:t>
            </a:r>
            <a:endParaRPr lang="el-GR" dirty="0"/>
          </a:p>
          <a:p>
            <a:r>
              <a:rPr lang="el-GR" dirty="0"/>
              <a:t>Ένα δομημένο εργαλείο λήψης αποφάσεων που βοηθά στην ιεράρχηση εναλλακτικών επιλογών όταν εμπλέκονται πολλαπλά κριτήρια.</a:t>
            </a:r>
          </a:p>
          <a:p>
            <a:r>
              <a:rPr lang="el-GR" dirty="0"/>
              <a:t>Αναπτύχθηκε από τον </a:t>
            </a:r>
            <a:r>
              <a:rPr lang="el-GR" dirty="0" err="1"/>
              <a:t>Thomas</a:t>
            </a:r>
            <a:r>
              <a:rPr lang="el-GR" dirty="0"/>
              <a:t> </a:t>
            </a:r>
            <a:r>
              <a:rPr lang="el-GR" dirty="0" err="1"/>
              <a:t>Saaty</a:t>
            </a:r>
            <a:r>
              <a:rPr lang="el-GR" dirty="0"/>
              <a:t>, βασισμένο σε συγκρίσεις ανά ζεύγη και έλεγχο συνέπειας.</a:t>
            </a:r>
          </a:p>
          <a:p>
            <a:r>
              <a:rPr lang="el-GR" dirty="0"/>
              <a:t>Χρησιμοποιείται ευρέως στην αξιολόγηση έργων, την κατανομή πόρων και τη λήψη αποφάσεων με συμμετοχή πολλών εμπλεκομένων.</a:t>
            </a:r>
          </a:p>
          <a:p>
            <a:pPr marL="0" indent="0">
              <a:buNone/>
            </a:pPr>
            <a:r>
              <a:rPr lang="el-GR" b="1" dirty="0"/>
              <a:t>Βασικά Βήματα στο </a:t>
            </a:r>
            <a:r>
              <a:rPr lang="el-GR" b="1" dirty="0" err="1"/>
              <a:t>AHP</a:t>
            </a:r>
            <a:endParaRPr lang="el-GR" dirty="0"/>
          </a:p>
          <a:p>
            <a:r>
              <a:rPr lang="el-GR" dirty="0"/>
              <a:t>Καθορισμός του στόχου (π.χ. επιλογή της καλύτερης στρατηγικής διαφοροποίησης).</a:t>
            </a:r>
          </a:p>
          <a:p>
            <a:r>
              <a:rPr lang="el-GR" dirty="0"/>
              <a:t>Δόμηση της ιεραρχίας (Στόχος → Κριτήρια → Εναλλακτικές).</a:t>
            </a:r>
          </a:p>
          <a:p>
            <a:r>
              <a:rPr lang="el-GR" dirty="0"/>
              <a:t>Διενέργεια συγκρίσεων ανά ζεύγη για κριτήρια και εναλλακτικές.</a:t>
            </a:r>
          </a:p>
          <a:p>
            <a:r>
              <a:rPr lang="el-GR" dirty="0"/>
              <a:t>Υπολογισμός βαρών και δείκτη συνέπειας.</a:t>
            </a:r>
          </a:p>
          <a:p>
            <a:r>
              <a:rPr lang="el-GR" dirty="0"/>
              <a:t>Επιλογή της εναλλακτικής με το υψηλότερο σταθμισμένο σκορ.</a:t>
            </a:r>
          </a:p>
          <a:p>
            <a:pPr marL="114300" indent="0">
              <a:buNone/>
            </a:pPr>
            <a:r>
              <a:rPr lang="en-US" dirty="0"/>
              <a:t>.</a:t>
            </a:r>
          </a:p>
          <a:p>
            <a:endParaRPr lang="en-US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079D66D5-3BB8-4245-8D86-7031F9FBEE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8395918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dirty="0" err="1"/>
              <a:t>AHP</a:t>
            </a:r>
            <a:r>
              <a:rPr lang="en-US" dirty="0"/>
              <a:t> – </a:t>
            </a:r>
            <a:r>
              <a:rPr lang="el-GR" dirty="0"/>
              <a:t>Αναλυτική Ιεραρχική Διαδικασία</a:t>
            </a:r>
            <a:endParaRPr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71A3D-0868-D24C-6D77-EC0E0FC20F66}"/>
              </a:ext>
            </a:extLst>
          </p:cNvPr>
          <p:cNvSpPr txBox="1"/>
          <p:nvPr/>
        </p:nvSpPr>
        <p:spPr>
          <a:xfrm>
            <a:off x="4809067" y="4615543"/>
            <a:ext cx="7382933" cy="15696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1600" b="1" dirty="0"/>
              <a:t>Παράδειγμα (Επιλογή Στρατηγικής Διαφοροποίησης):</a:t>
            </a:r>
            <a:endParaRPr lang="el-GR" sz="1600" dirty="0"/>
          </a:p>
          <a:p>
            <a:r>
              <a:rPr lang="el-GR" sz="1600" dirty="0"/>
              <a:t>Στόχος: Η καλύτερη επιλογή διαφοροποίησης για μια κοινωνική φάρμα.</a:t>
            </a:r>
          </a:p>
          <a:p>
            <a:r>
              <a:rPr lang="el-GR" sz="1600" dirty="0"/>
              <a:t>Κριτήρια: Κερδοφορία, Κοινωνικός Αντίκτυπος, Βιωσιμότητα, </a:t>
            </a:r>
            <a:r>
              <a:rPr lang="el-GR" sz="1600" dirty="0" err="1"/>
              <a:t>Εφικτότητα</a:t>
            </a:r>
            <a:r>
              <a:rPr lang="el-GR" sz="1600" dirty="0"/>
              <a:t>.</a:t>
            </a:r>
          </a:p>
          <a:p>
            <a:r>
              <a:rPr lang="el-GR" sz="1600" dirty="0"/>
              <a:t>Εναλλακτικές: </a:t>
            </a:r>
            <a:r>
              <a:rPr lang="el-GR" sz="1600" dirty="0" err="1"/>
              <a:t>Αγροτουρισμός</a:t>
            </a:r>
            <a:r>
              <a:rPr lang="el-GR" sz="1600" dirty="0"/>
              <a:t>, Άμεσες Πωλήσεις, Εκπαιδευτικά Προγράμματα.</a:t>
            </a:r>
          </a:p>
          <a:p>
            <a:r>
              <a:rPr lang="el-GR" sz="1600" dirty="0"/>
              <a:t>Οι συγκρίσεις ανά ζεύγη δείχνουν ότι ο </a:t>
            </a:r>
            <a:r>
              <a:rPr lang="el-GR" sz="1600" b="1" dirty="0" err="1"/>
              <a:t>Αγροτουρισμός</a:t>
            </a:r>
            <a:r>
              <a:rPr lang="el-GR" sz="1600" dirty="0"/>
              <a:t> υπερέχει (συνδυασμός οικονομικών αποδόσεων + ισχυρή κοινοτική εμπλοκή).</a:t>
            </a:r>
          </a:p>
        </p:txBody>
      </p:sp>
    </p:spTree>
    <p:extLst>
      <p:ext uri="{BB962C8B-B14F-4D97-AF65-F5344CB8AC3E}">
        <p14:creationId xmlns:p14="http://schemas.microsoft.com/office/powerpoint/2010/main" val="1594706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71CEE3F-16F9-C880-0557-480940B0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51E115F-7740-ACF5-B1C6-FEC4073109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0515600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l-GR" dirty="0"/>
              <a:t>Δείκτες που αναδεικνύουν τάσεις σε ευρωπαϊκό επίπεδο:</a:t>
            </a:r>
          </a:p>
          <a:p>
            <a:r>
              <a:rPr lang="el-GR" dirty="0"/>
              <a:t>1.3% συμβολή της γεωργίας στο ΑΕΠ (2024)</a:t>
            </a:r>
          </a:p>
          <a:p>
            <a:r>
              <a:rPr lang="el-GR" dirty="0"/>
              <a:t>€234 δισ. ακαθάριστη αγροτική αξία (EU)</a:t>
            </a:r>
          </a:p>
          <a:p>
            <a:r>
              <a:rPr lang="el-GR" dirty="0"/>
              <a:t>Μείωση αριθμού </a:t>
            </a:r>
            <a:r>
              <a:rPr lang="el-GR" dirty="0" err="1"/>
              <a:t>φαρμών</a:t>
            </a:r>
            <a:r>
              <a:rPr lang="el-GR" dirty="0"/>
              <a:t>, αύξηση παραγωγικότητας</a:t>
            </a:r>
          </a:p>
          <a:p>
            <a:r>
              <a:rPr lang="el-GR" dirty="0"/>
              <a:t>29–33% γυναίκες ιδιοκτήτριες γεωργικών μονάδων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210424B0-AFE4-9FF3-2443-E4D29F979D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8802318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l-GR" b="1" dirty="0"/>
              <a:t>Στατιστικά – ΕΕ &amp; Κοινωνική Γεωργία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08868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25F21D8-73DF-DC86-DE43-66E9B7614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805A92B-DAE6-03BC-311F-32368B3A8D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0515600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l-GR" b="1" dirty="0"/>
              <a:t>Οδηγοί και εμπόδια που επηρεάζουν την εφαρμογή:</a:t>
            </a:r>
          </a:p>
          <a:p>
            <a:r>
              <a:rPr lang="el-GR" b="1" dirty="0" err="1"/>
              <a:t>Drivers</a:t>
            </a:r>
            <a:r>
              <a:rPr lang="el-GR" b="1" dirty="0"/>
              <a:t>:</a:t>
            </a:r>
            <a:r>
              <a:rPr lang="el-GR" dirty="0"/>
              <a:t> Χρηματοδοτήσεις, οικολογία, κοινωνική πολιτική</a:t>
            </a:r>
          </a:p>
          <a:p>
            <a:r>
              <a:rPr lang="el-GR" b="1" dirty="0" err="1"/>
              <a:t>Barriers</a:t>
            </a:r>
            <a:r>
              <a:rPr lang="el-GR" b="1" dirty="0"/>
              <a:t>:</a:t>
            </a:r>
            <a:r>
              <a:rPr lang="el-GR" dirty="0"/>
              <a:t> Υποδομές, εκπαίδευση, νομικά κενά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BADEBBDF-2846-0FCE-C007-42CC6334B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9074606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l-GR" dirty="0" err="1"/>
              <a:t>Drivers</a:t>
            </a:r>
            <a:r>
              <a:rPr lang="el-GR" dirty="0"/>
              <a:t> &amp; </a:t>
            </a:r>
            <a:r>
              <a:rPr lang="el-GR" dirty="0" err="1"/>
              <a:t>Barriers</a:t>
            </a:r>
            <a:r>
              <a:rPr lang="el-GR" dirty="0"/>
              <a:t> στην Κοινωνική Γεωργία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6493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B1DD531-09E2-7D63-32A3-6B77386B8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0E532E30-7841-BF26-1175-8CC1B7F2F7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0515600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Γιατί είναι κρίσιμο να εξασφαλιστεί χρηματοδότηση;</a:t>
            </a:r>
            <a:endParaRPr lang="el-GR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l-GR" dirty="0"/>
              <a:t>Μια κοινωνική γεωργική επιχείρηση συχνά:</a:t>
            </a:r>
          </a:p>
          <a:p>
            <a:pPr marL="0" lvl="0" indent="0">
              <a:buNone/>
            </a:pPr>
            <a:r>
              <a:rPr lang="el-GR" dirty="0"/>
              <a:t>Αναλαμβάνει κοινωνικό έργο χωρίς άμεσο οικονομικό όφελος.</a:t>
            </a:r>
          </a:p>
          <a:p>
            <a:pPr marL="0" lvl="0" indent="0">
              <a:buNone/>
            </a:pPr>
            <a:r>
              <a:rPr lang="el-GR" dirty="0"/>
              <a:t>Χρειάζεται να επενδύσει σε εκπαίδευση, υποδομές και ανθρώπινο δυναμικό.</a:t>
            </a:r>
          </a:p>
          <a:p>
            <a:pPr marL="0" lvl="0" indent="0">
              <a:buNone/>
            </a:pPr>
            <a:r>
              <a:rPr lang="el-GR" dirty="0"/>
              <a:t>Αντιμετωπίζει περιορισμούς στη ρευστότητα (π.χ. καθυστερήσεις στις πωλήσεις, εποχικότητα παραγωγής).</a:t>
            </a:r>
          </a:p>
          <a:p>
            <a:pPr marL="0" lvl="0" indent="0">
              <a:buNone/>
            </a:pPr>
            <a:endParaRPr lang="el-GR" dirty="0"/>
          </a:p>
          <a:p>
            <a:r>
              <a:rPr lang="el-GR" dirty="0"/>
              <a:t>Για τους λόγους αυτούς, είναι αναγκαίο να υπάρχουν πηγές χρηματοδότησης που δεν εξαρτώνται αποκλειστικά από την αγορά.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762AF4D-F16D-93F5-FF86-1C19B26619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Accessing Funding</a:t>
            </a:r>
          </a:p>
        </p:txBody>
      </p:sp>
    </p:spTree>
    <p:extLst>
      <p:ext uri="{BB962C8B-B14F-4D97-AF65-F5344CB8AC3E}">
        <p14:creationId xmlns:p14="http://schemas.microsoft.com/office/powerpoint/2010/main" val="2831302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3877F8E4-F26D-7FE5-FD4C-3363D0BE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46567E12-2C22-D72C-993A-D4B5F37FC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481329"/>
            <a:ext cx="11521876" cy="4507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Περιφερειακά Προγράμματα – π.χ. </a:t>
            </a:r>
            <a:r>
              <a:rPr lang="el-GR" b="1" dirty="0" err="1"/>
              <a:t>LEADER</a:t>
            </a:r>
            <a:endParaRPr lang="el-GR" b="1" dirty="0"/>
          </a:p>
          <a:p>
            <a:pPr marL="0" indent="0">
              <a:buNone/>
            </a:pPr>
            <a:r>
              <a:rPr lang="el-GR" dirty="0"/>
              <a:t>Τοπικά αναπτυξιακά προγράμματα που υποστηρίζουν:</a:t>
            </a:r>
          </a:p>
          <a:p>
            <a:r>
              <a:rPr lang="el-GR" dirty="0"/>
              <a:t>Δημιουργία κοινωνικών επιχειρήσεων στην ύπαιθρο.</a:t>
            </a:r>
          </a:p>
          <a:p>
            <a:r>
              <a:rPr lang="el-GR" dirty="0"/>
              <a:t>Επενδύσεις σε αγροτικές υποδομές με κοινωνικό αντίκτυπο.</a:t>
            </a:r>
          </a:p>
          <a:p>
            <a:r>
              <a:rPr lang="el-GR" dirty="0"/>
              <a:t>Ανάπτυξη τοπικών συνεργασιών (π.χ. φάρμες, τουρισμός, εκπαίδευση).</a:t>
            </a:r>
          </a:p>
          <a:p>
            <a:pPr marL="0" indent="0">
              <a:buNone/>
            </a:pPr>
            <a:r>
              <a:rPr lang="el-GR" dirty="0"/>
              <a:t>Συχνά υλοποιούνται μέσω Ομάδων Τοπικής Δράσης (</a:t>
            </a:r>
            <a:r>
              <a:rPr lang="el-GR" dirty="0" err="1"/>
              <a:t>ΟΤΔ</a:t>
            </a:r>
            <a:r>
              <a:rPr lang="el-GR" dirty="0"/>
              <a:t>), με ευελιξία και γνώση των αναγκών κάθε περιοχής.</a:t>
            </a:r>
          </a:p>
          <a:p>
            <a:pPr marL="0" indent="0">
              <a:buNone/>
            </a:pPr>
            <a:r>
              <a:rPr lang="el-GR" b="1" dirty="0"/>
              <a:t>Εθνικά Προγράμματα Κοινωνικής Οικονομίας</a:t>
            </a:r>
            <a:endParaRPr lang="el-GR" dirty="0"/>
          </a:p>
          <a:p>
            <a:r>
              <a:rPr lang="el-GR" dirty="0"/>
              <a:t>Π.χ. από Υπουργεία, Περιφέρειες ή Επιχειρησιακά Προγράμματα (</a:t>
            </a:r>
            <a:r>
              <a:rPr lang="el-GR" dirty="0" err="1"/>
              <a:t>ΕΠΑνΕΚ</a:t>
            </a:r>
            <a:r>
              <a:rPr lang="el-GR" dirty="0"/>
              <a:t>):</a:t>
            </a:r>
          </a:p>
          <a:p>
            <a:pPr lvl="0"/>
            <a:r>
              <a:rPr lang="el-GR" dirty="0"/>
              <a:t>Ενίσχυση </a:t>
            </a:r>
            <a:r>
              <a:rPr lang="el-GR" dirty="0" err="1"/>
              <a:t>ΚΟΙΝΣΕΠ</a:t>
            </a:r>
            <a:r>
              <a:rPr lang="el-GR" dirty="0"/>
              <a:t>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6DEFBEA9-D8AE-F6E1-07B0-B57BD2B412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dirty="0"/>
              <a:t>Πηγές Χρηματοδότησης στην Πράξη:</a:t>
            </a:r>
            <a:endParaRPr lang="el-GR" altLang="el-G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678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195CA6C-30AA-9F14-25E7-5A9ED9D1E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DE4F4677-7E75-B648-D821-B795281C6C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0624458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lvl="0"/>
            <a:r>
              <a:rPr lang="el-GR" dirty="0"/>
              <a:t>Προγράμματα ένταξης ευάλωτων ομάδων στην εργασία.</a:t>
            </a:r>
          </a:p>
          <a:p>
            <a:pPr lvl="0"/>
            <a:r>
              <a:rPr lang="el-GR" dirty="0"/>
              <a:t>Χρηματοδότηση παγίων, λειτουργικών εξόδων ή μισθοδοσίας. </a:t>
            </a:r>
            <a:r>
              <a:rPr lang="en-US" b="1" dirty="0"/>
              <a:t>European Programs – Erasmus+, </a:t>
            </a:r>
            <a:r>
              <a:rPr lang="en-US" b="1" dirty="0" err="1"/>
              <a:t>EaSI</a:t>
            </a:r>
            <a:r>
              <a:rPr lang="en-US" b="1" dirty="0"/>
              <a:t>, Interreg, etc.</a:t>
            </a:r>
            <a:endParaRPr lang="en-US" dirty="0"/>
          </a:p>
          <a:p>
            <a:r>
              <a:rPr lang="el-GR" b="1" dirty="0"/>
              <a:t>Erasmus+</a:t>
            </a:r>
            <a:r>
              <a:rPr lang="el-GR" dirty="0"/>
              <a:t>: Χρηματοδότηση εκπαιδευτικών και κοινωνικών δράσεων.</a:t>
            </a:r>
            <a:br>
              <a:rPr lang="el-GR" dirty="0"/>
            </a:br>
            <a:r>
              <a:rPr lang="el-GR" dirty="0"/>
              <a:t>Π.χ. ανταλλαγές νέων, κατάρτιση ωφελούμενων, ενδυνάμωση ομάδων-στόχων.</a:t>
            </a:r>
          </a:p>
          <a:p>
            <a:r>
              <a:rPr lang="el-GR" b="1" dirty="0" err="1"/>
              <a:t>EaSI</a:t>
            </a:r>
            <a:r>
              <a:rPr lang="el-GR" dirty="0"/>
              <a:t> (Programme for </a:t>
            </a:r>
            <a:r>
              <a:rPr lang="el-GR" dirty="0" err="1"/>
              <a:t>Employment</a:t>
            </a:r>
            <a:r>
              <a:rPr lang="el-GR" dirty="0"/>
              <a:t> and Social </a:t>
            </a:r>
            <a:r>
              <a:rPr lang="el-GR" dirty="0" err="1"/>
              <a:t>Innovation</a:t>
            </a:r>
            <a:r>
              <a:rPr lang="el-GR" dirty="0"/>
              <a:t>):</a:t>
            </a:r>
            <a:br>
              <a:rPr lang="el-GR" dirty="0"/>
            </a:br>
            <a:r>
              <a:rPr lang="el-GR" dirty="0"/>
              <a:t>Ενίσχυση κοινωνικών επιχειρήσεων μέσω </a:t>
            </a:r>
            <a:r>
              <a:rPr lang="el-GR" dirty="0" err="1"/>
              <a:t>μικροχρηματοδότησης</a:t>
            </a:r>
            <a:r>
              <a:rPr lang="el-GR" dirty="0"/>
              <a:t>, υποστήριξης κοινωνικής καινοτομίας.</a:t>
            </a:r>
          </a:p>
          <a:p>
            <a:r>
              <a:rPr lang="el-GR" b="1" dirty="0"/>
              <a:t>Interreg</a:t>
            </a:r>
            <a:r>
              <a:rPr lang="el-GR" dirty="0"/>
              <a:t>: Διασυνοριακές συνεργασίες για βιώσιμη ανάπτυξη — ιδανικές για κοινωνικές φάρμες σε παραμεθόριες περιοχές.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A7E10016-A200-BE5B-FD6F-32EA859804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Practical Funding Sources:</a:t>
            </a:r>
          </a:p>
        </p:txBody>
      </p:sp>
    </p:spTree>
    <p:extLst>
      <p:ext uri="{BB962C8B-B14F-4D97-AF65-F5344CB8AC3E}">
        <p14:creationId xmlns:p14="http://schemas.microsoft.com/office/powerpoint/2010/main" val="1175446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45686F4-C8D2-D511-EFA2-B79C692B5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D51A2A3E-5233-7F29-737B-0461E866E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7249" y="1397675"/>
            <a:ext cx="6166975" cy="4751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r>
              <a:rPr lang="el-GR" sz="1800" dirty="0">
                <a:ea typeface="+mn-lt"/>
                <a:cs typeface="+mn-lt"/>
              </a:rPr>
              <a:t>Το </a:t>
            </a:r>
            <a:r>
              <a:rPr lang="el-GR" sz="1800" b="1" dirty="0" err="1">
                <a:ea typeface="+mn-lt"/>
                <a:cs typeface="+mn-lt"/>
              </a:rPr>
              <a:t>LEADER</a:t>
            </a:r>
            <a:r>
              <a:rPr lang="el-GR" sz="1800" dirty="0">
                <a:ea typeface="+mn-lt"/>
                <a:cs typeface="+mn-lt"/>
              </a:rPr>
              <a:t> (</a:t>
            </a:r>
            <a:r>
              <a:rPr lang="el-GR" sz="1800" dirty="0" err="1">
                <a:ea typeface="+mn-lt"/>
                <a:cs typeface="+mn-lt"/>
              </a:rPr>
              <a:t>Liaison</a:t>
            </a:r>
            <a:r>
              <a:rPr lang="el-GR" sz="1800" dirty="0">
                <a:ea typeface="+mn-lt"/>
                <a:cs typeface="+mn-lt"/>
              </a:rPr>
              <a:t> </a:t>
            </a:r>
            <a:r>
              <a:rPr lang="el-GR" sz="1800" dirty="0" err="1">
                <a:ea typeface="+mn-lt"/>
                <a:cs typeface="+mn-lt"/>
              </a:rPr>
              <a:t>Entre</a:t>
            </a:r>
            <a:r>
              <a:rPr lang="el-GR" sz="1800" dirty="0">
                <a:ea typeface="+mn-lt"/>
                <a:cs typeface="+mn-lt"/>
              </a:rPr>
              <a:t> </a:t>
            </a:r>
            <a:r>
              <a:rPr lang="el-GR" sz="1800" dirty="0" err="1">
                <a:ea typeface="+mn-lt"/>
                <a:cs typeface="+mn-lt"/>
              </a:rPr>
              <a:t>Actions</a:t>
            </a:r>
            <a:r>
              <a:rPr lang="el-GR" sz="1800" dirty="0">
                <a:ea typeface="+mn-lt"/>
                <a:cs typeface="+mn-lt"/>
              </a:rPr>
              <a:t> de </a:t>
            </a:r>
            <a:r>
              <a:rPr lang="el-GR" sz="1800" dirty="0" err="1">
                <a:ea typeface="+mn-lt"/>
                <a:cs typeface="+mn-lt"/>
              </a:rPr>
              <a:t>Développement</a:t>
            </a:r>
            <a:r>
              <a:rPr lang="el-GR" sz="1800" dirty="0">
                <a:ea typeface="+mn-lt"/>
                <a:cs typeface="+mn-lt"/>
              </a:rPr>
              <a:t> de </a:t>
            </a:r>
            <a:r>
              <a:rPr lang="el-GR" sz="1800" dirty="0" err="1">
                <a:ea typeface="+mn-lt"/>
                <a:cs typeface="+mn-lt"/>
              </a:rPr>
              <a:t>l'Économie</a:t>
            </a:r>
            <a:r>
              <a:rPr lang="el-GR" sz="1800" dirty="0">
                <a:ea typeface="+mn-lt"/>
                <a:cs typeface="+mn-lt"/>
              </a:rPr>
              <a:t> </a:t>
            </a:r>
            <a:r>
              <a:rPr lang="el-GR" sz="1800" dirty="0" err="1">
                <a:ea typeface="+mn-lt"/>
                <a:cs typeface="+mn-lt"/>
              </a:rPr>
              <a:t>Rurale</a:t>
            </a:r>
            <a:r>
              <a:rPr lang="el-GR" sz="1800" dirty="0">
                <a:ea typeface="+mn-lt"/>
                <a:cs typeface="+mn-lt"/>
              </a:rPr>
              <a:t>) είναι μια ευρωπαϊκή προσέγγιση </a:t>
            </a:r>
            <a:r>
              <a:rPr lang="el-GR" sz="1800" b="1" dirty="0">
                <a:ea typeface="+mn-lt"/>
                <a:cs typeface="+mn-lt"/>
              </a:rPr>
              <a:t>τοπικής αγροτικής ανάπτυξης</a:t>
            </a:r>
            <a:r>
              <a:rPr lang="el-GR" sz="1800" dirty="0">
                <a:ea typeface="+mn-lt"/>
                <a:cs typeface="+mn-lt"/>
              </a:rPr>
              <a:t> με τα εξής χαρακτηριστικά: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Συμμετοχική (</a:t>
            </a:r>
            <a:r>
              <a:rPr lang="el-GR" sz="1800" b="1" dirty="0" err="1">
                <a:ea typeface="+mn-lt"/>
                <a:cs typeface="+mn-lt"/>
              </a:rPr>
              <a:t>bottom-up</a:t>
            </a:r>
            <a:r>
              <a:rPr lang="el-GR" sz="1800" b="1" dirty="0">
                <a:ea typeface="+mn-lt"/>
                <a:cs typeface="+mn-lt"/>
              </a:rPr>
              <a:t>)</a:t>
            </a:r>
            <a:r>
              <a:rPr lang="el-GR" sz="1800" dirty="0">
                <a:ea typeface="+mn-lt"/>
                <a:cs typeface="+mn-lt"/>
              </a:rPr>
              <a:t>: Οι τοπικές κοινότητες αποφασίζουν για τις ανάγκες τους.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Ευέλικτη</a:t>
            </a:r>
            <a:r>
              <a:rPr lang="el-GR" sz="1800" dirty="0">
                <a:ea typeface="+mn-lt"/>
                <a:cs typeface="+mn-lt"/>
              </a:rPr>
              <a:t>: Προσαρμόζεται στα ιδιαίτερα χαρακτηριστικά κάθε περιοχής.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Συνεργατική</a:t>
            </a:r>
            <a:r>
              <a:rPr lang="el-GR" sz="1800" dirty="0">
                <a:ea typeface="+mn-lt"/>
                <a:cs typeface="+mn-lt"/>
              </a:rPr>
              <a:t>: Περιλαμβάνει Δήμους, </a:t>
            </a:r>
            <a:r>
              <a:rPr lang="el-GR" sz="1800" dirty="0" err="1">
                <a:ea typeface="+mn-lt"/>
                <a:cs typeface="+mn-lt"/>
              </a:rPr>
              <a:t>ΜΚΟ</a:t>
            </a:r>
            <a:r>
              <a:rPr lang="el-GR" sz="1800" dirty="0">
                <a:ea typeface="+mn-lt"/>
                <a:cs typeface="+mn-lt"/>
              </a:rPr>
              <a:t>, </a:t>
            </a:r>
            <a:r>
              <a:rPr lang="el-GR" sz="1800" dirty="0" err="1">
                <a:ea typeface="+mn-lt"/>
                <a:cs typeface="+mn-lt"/>
              </a:rPr>
              <a:t>ΚΟΙΝΣΕΠ</a:t>
            </a:r>
            <a:r>
              <a:rPr lang="el-GR" sz="1800" dirty="0">
                <a:ea typeface="+mn-lt"/>
                <a:cs typeface="+mn-lt"/>
              </a:rPr>
              <a:t>, τοπικούς παραγωγούς.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Καινοτόμα</a:t>
            </a:r>
            <a:r>
              <a:rPr lang="el-GR" sz="1800" dirty="0">
                <a:ea typeface="+mn-lt"/>
                <a:cs typeface="+mn-lt"/>
              </a:rPr>
              <a:t>: Χρηματοδοτεί πιλοτικά έργα κοινωνικής, περιβαλλοντικής και οικονομικής αξίας.</a:t>
            </a:r>
            <a:endParaRPr lang="el-GR" sz="1800" dirty="0"/>
          </a:p>
          <a:p>
            <a:pPr marL="0" indent="0">
              <a:buNone/>
            </a:pPr>
            <a:endParaRPr lang="el-GR" sz="1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l-GR" sz="1800" dirty="0">
                <a:ea typeface="+mn-lt"/>
                <a:cs typeface="+mn-lt"/>
              </a:rPr>
              <a:t>📌 Εφαρμόζεται μέσω </a:t>
            </a:r>
            <a:r>
              <a:rPr lang="el-GR" sz="1800" b="1" dirty="0">
                <a:ea typeface="+mn-lt"/>
                <a:cs typeface="+mn-lt"/>
              </a:rPr>
              <a:t>Ομάδων Τοπικής Δράσης (</a:t>
            </a:r>
            <a:r>
              <a:rPr lang="el-GR" sz="1800" b="1" dirty="0" err="1">
                <a:ea typeface="+mn-lt"/>
                <a:cs typeface="+mn-lt"/>
              </a:rPr>
              <a:t>ΟΤΔ</a:t>
            </a:r>
            <a:r>
              <a:rPr lang="el-GR" sz="1800" b="1" dirty="0">
                <a:ea typeface="+mn-lt"/>
                <a:cs typeface="+mn-lt"/>
              </a:rPr>
              <a:t>)</a:t>
            </a:r>
            <a:r>
              <a:rPr lang="el-GR" sz="1800" dirty="0">
                <a:ea typeface="+mn-lt"/>
                <a:cs typeface="+mn-lt"/>
              </a:rPr>
              <a:t>.</a:t>
            </a: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>
              <a:buNone/>
            </a:pPr>
            <a:r>
              <a:rPr lang="el-GR" sz="1800" b="1" dirty="0"/>
              <a:t>Χρηματοδότηση – Από πού προέρχεται;</a:t>
            </a:r>
            <a:endParaRPr lang="el-GR" sz="1800" dirty="0"/>
          </a:p>
          <a:p>
            <a:r>
              <a:rPr lang="el-GR" sz="1800" b="1" dirty="0" err="1">
                <a:ea typeface="+mn-lt"/>
                <a:cs typeface="+mn-lt"/>
              </a:rPr>
              <a:t>ΕΓΤΑΑ</a:t>
            </a:r>
            <a:r>
              <a:rPr lang="el-GR" sz="1800" dirty="0">
                <a:ea typeface="+mn-lt"/>
                <a:cs typeface="+mn-lt"/>
              </a:rPr>
              <a:t> – Ευρωπαϊκό Γεωργικό Ταμείο Αγροτικής Ανάπτυξης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Μέσω του </a:t>
            </a:r>
            <a:r>
              <a:rPr lang="el-GR" sz="1800" b="1" dirty="0">
                <a:ea typeface="+mn-lt"/>
                <a:cs typeface="+mn-lt"/>
              </a:rPr>
              <a:t>Προγράμματος Αγροτικής Ανάπτυξης της Ελλάδας (</a:t>
            </a:r>
            <a:r>
              <a:rPr lang="el-GR" sz="1800" b="1" dirty="0" err="1">
                <a:ea typeface="+mn-lt"/>
                <a:cs typeface="+mn-lt"/>
              </a:rPr>
              <a:t>ΠΑΑ</a:t>
            </a:r>
            <a:r>
              <a:rPr lang="el-GR" sz="1800" b="1" dirty="0">
                <a:ea typeface="+mn-lt"/>
                <a:cs typeface="+mn-lt"/>
              </a:rPr>
              <a:t>)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Συγκεκριμένα στο </a:t>
            </a:r>
            <a:r>
              <a:rPr lang="el-GR" sz="1800" b="1" dirty="0">
                <a:ea typeface="+mn-lt"/>
                <a:cs typeface="+mn-lt"/>
              </a:rPr>
              <a:t>Μέτρο 19: Στήριξη τοπικής ανάπτυξης μέσω </a:t>
            </a:r>
            <a:r>
              <a:rPr lang="el-GR" sz="1800" b="1" dirty="0" err="1">
                <a:ea typeface="+mn-lt"/>
                <a:cs typeface="+mn-lt"/>
              </a:rPr>
              <a:t>LEADER</a:t>
            </a:r>
            <a:r>
              <a:rPr lang="el-GR" sz="1800" b="1" dirty="0">
                <a:ea typeface="+mn-lt"/>
                <a:cs typeface="+mn-lt"/>
              </a:rPr>
              <a:t> (</a:t>
            </a:r>
            <a:r>
              <a:rPr lang="el-GR" sz="1800" b="1" dirty="0" err="1">
                <a:ea typeface="+mn-lt"/>
                <a:cs typeface="+mn-lt"/>
              </a:rPr>
              <a:t>CLLD</a:t>
            </a:r>
            <a:r>
              <a:rPr lang="el-GR" sz="1800" b="1" dirty="0">
                <a:ea typeface="+mn-lt"/>
                <a:cs typeface="+mn-lt"/>
              </a:rPr>
              <a:t>)</a:t>
            </a:r>
            <a:endParaRPr lang="el-GR" sz="18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400"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A020B8DA-FE26-66DD-AC44-2DC20B4C88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31466" y="255398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dirty="0">
                <a:ea typeface="+mj-lt"/>
                <a:cs typeface="+mj-lt"/>
              </a:rPr>
              <a:t>🌿 </a:t>
            </a:r>
            <a:r>
              <a:rPr lang="el-GR" dirty="0"/>
              <a:t>Τι είναι το </a:t>
            </a:r>
            <a:r>
              <a:rPr lang="el-GR" dirty="0" err="1"/>
              <a:t>LEADER</a:t>
            </a:r>
            <a:r>
              <a:rPr lang="el-GR" dirty="0"/>
              <a:t>;</a:t>
            </a:r>
            <a:endParaRPr lang="el-GR" altLang="el-G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1DFAE0-E57E-C017-BA48-E2B7DA7676D7}"/>
              </a:ext>
            </a:extLst>
          </p:cNvPr>
          <p:cNvSpPr txBox="1"/>
          <p:nvPr/>
        </p:nvSpPr>
        <p:spPr>
          <a:xfrm>
            <a:off x="6492240" y="3588272"/>
            <a:ext cx="5401927" cy="25853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l-GR" sz="1800" b="1" dirty="0">
                <a:ea typeface="+mn-lt"/>
                <a:cs typeface="+mn-lt"/>
              </a:rPr>
              <a:t>Το </a:t>
            </a:r>
            <a:r>
              <a:rPr lang="el-GR" sz="1800" b="1" dirty="0" err="1">
                <a:ea typeface="+mn-lt"/>
                <a:cs typeface="+mn-lt"/>
              </a:rPr>
              <a:t>LEADER</a:t>
            </a:r>
            <a:r>
              <a:rPr lang="el-GR" sz="1800" b="1" dirty="0">
                <a:ea typeface="+mn-lt"/>
                <a:cs typeface="+mn-lt"/>
              </a:rPr>
              <a:t> χρηματοδοτεί:</a:t>
            </a:r>
            <a:endParaRPr lang="el-GR" sz="1800" b="1" dirty="0"/>
          </a:p>
          <a:p>
            <a:r>
              <a:rPr lang="el-GR" sz="1800" dirty="0">
                <a:ea typeface="+mn-lt"/>
                <a:cs typeface="+mn-lt"/>
              </a:rPr>
              <a:t>Δημιουργία ή αναβάθμιση υποδομών σε κοινωνικές φάρμες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Εξοπλισμό, εκπαιδευτικά προγράμματα και κοινωνικές υπηρεσίες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Δικτύωση μεταξύ φορέων για τοπικές συνεργασίες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Προώθηση βιώσιμης και χωρίς αποκλεισμούς αγροτικής ανάπτυξης</a:t>
            </a:r>
            <a:endParaRPr lang="el-GR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3F53AE-F241-8FA4-9402-C41101B73BB7}"/>
              </a:ext>
            </a:extLst>
          </p:cNvPr>
          <p:cNvSpPr txBox="1"/>
          <p:nvPr/>
        </p:nvSpPr>
        <p:spPr>
          <a:xfrm>
            <a:off x="6492240" y="1397675"/>
            <a:ext cx="5401926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l-GR" sz="1800" b="1" dirty="0"/>
              <a:t>Ποιοι μπορούν να υποβάλουν πρόταση;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Κοινωνικές Συνεταιριστικές Επιχειρήσεις (</a:t>
            </a:r>
            <a:r>
              <a:rPr lang="el-GR" sz="1800" b="1" dirty="0" err="1">
                <a:ea typeface="+mn-lt"/>
                <a:cs typeface="+mn-lt"/>
              </a:rPr>
              <a:t>ΚΟΙΝΣΕΠ</a:t>
            </a:r>
            <a:r>
              <a:rPr lang="el-GR" sz="1800" dirty="0">
                <a:ea typeface="+mn-lt"/>
                <a:cs typeface="+mn-lt"/>
              </a:rPr>
              <a:t>)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Μη Κερδοσκοπικοί Οργανισμοί (</a:t>
            </a:r>
            <a:r>
              <a:rPr lang="el-GR" sz="1800" b="1" dirty="0" err="1">
                <a:ea typeface="+mn-lt"/>
                <a:cs typeface="+mn-lt"/>
              </a:rPr>
              <a:t>ΜΚΟ</a:t>
            </a:r>
            <a:r>
              <a:rPr lang="el-GR" sz="1800" dirty="0">
                <a:ea typeface="+mn-lt"/>
                <a:cs typeface="+mn-lt"/>
              </a:rPr>
              <a:t>)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Οργανισμοί Τοπικής Αυτοδιοίκησης (</a:t>
            </a:r>
            <a:r>
              <a:rPr lang="el-GR" sz="1800" b="1" dirty="0">
                <a:ea typeface="+mn-lt"/>
                <a:cs typeface="+mn-lt"/>
              </a:rPr>
              <a:t>Δήμοι</a:t>
            </a:r>
            <a:r>
              <a:rPr lang="el-GR" sz="1800" dirty="0">
                <a:ea typeface="+mn-lt"/>
                <a:cs typeface="+mn-lt"/>
              </a:rPr>
              <a:t>)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Αγροτικοί &amp; αναπτυξιακοί συνεταιρισμοί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Μικρομεσαίες επιχειρήσεις (ΜΜΕ)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Πολιτιστικοί/Περιβαλλοντικοί Σύλλογοι</a:t>
            </a:r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073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47EFE0F-4111-74C8-BDD2-EBF258F55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12FABC4-1188-D837-1B3C-19ABD6330B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1257" y="1393370"/>
            <a:ext cx="10461172" cy="486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LEADER και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Κοινωνική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Γεωργί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α – Ιδανικός συνδυασμός</a:t>
            </a:r>
          </a:p>
          <a:p>
            <a:pPr marL="114300" indent="0">
              <a:buNone/>
            </a:pPr>
            <a:endParaRPr lang="en-US" b="1" dirty="0"/>
          </a:p>
          <a:p>
            <a:r>
              <a:rPr lang="en-US" dirty="0" err="1"/>
              <a:t>Το</a:t>
            </a:r>
            <a:r>
              <a:rPr lang="en-US" dirty="0"/>
              <a:t> LEADER </a:t>
            </a:r>
            <a:r>
              <a:rPr lang="en-US" dirty="0" err="1"/>
              <a:t>είν</a:t>
            </a:r>
            <a:r>
              <a:rPr lang="en-US" dirty="0"/>
              <a:t>αι ιδανικό εργαλείο στήριξης για κοινωνικές φάρμες, επειδή:</a:t>
            </a:r>
          </a:p>
          <a:p>
            <a:pPr marL="228600" indent="-228600">
              <a:buFont typeface=""/>
              <a:buChar char="•"/>
            </a:pPr>
            <a:r>
              <a:rPr lang="en-US" dirty="0" err="1"/>
              <a:t>Χρημ</a:t>
            </a:r>
            <a:r>
              <a:rPr lang="en-US" dirty="0"/>
              <a:t>ατοδοτεί μικρής κλίμακας, τοπικές παρεμβάσεις</a:t>
            </a:r>
          </a:p>
          <a:p>
            <a:pPr marL="228600" indent="-228600">
              <a:buFont typeface=""/>
              <a:buChar char="•"/>
            </a:pPr>
            <a:r>
              <a:rPr lang="en-US" dirty="0" err="1"/>
              <a:t>Δίνει</a:t>
            </a:r>
            <a:r>
              <a:rPr lang="en-US" dirty="0"/>
              <a:t> </a:t>
            </a:r>
            <a:r>
              <a:rPr lang="en-US" dirty="0" err="1"/>
              <a:t>έμφ</a:t>
            </a:r>
            <a:r>
              <a:rPr lang="en-US" dirty="0"/>
              <a:t>αση στην κοινωνική ένταξη και την απασχόληση ευάλωτων ομάδων</a:t>
            </a:r>
          </a:p>
          <a:p>
            <a:pPr marL="228600" indent="-228600">
              <a:buFont typeface=""/>
              <a:buChar char="•"/>
            </a:pPr>
            <a:r>
              <a:rPr lang="en-US" dirty="0" err="1"/>
              <a:t>Ενισχύει</a:t>
            </a:r>
            <a:r>
              <a:rPr lang="en-US" dirty="0"/>
              <a:t> </a:t>
            </a:r>
            <a:r>
              <a:rPr lang="en-US" dirty="0" err="1"/>
              <a:t>συνεργ</a:t>
            </a:r>
            <a:r>
              <a:rPr lang="en-US" dirty="0"/>
              <a:t>ατικά και πολυτομεακά σχήματα</a:t>
            </a:r>
          </a:p>
          <a:p>
            <a:pPr marL="228600" indent="-228600">
              <a:buFont typeface=""/>
              <a:buChar char="•"/>
            </a:pPr>
            <a:r>
              <a:rPr lang="en-US" dirty="0" err="1"/>
              <a:t>Προωθεί</a:t>
            </a:r>
            <a:r>
              <a:rPr lang="en-US" dirty="0"/>
              <a:t> π</a:t>
            </a:r>
            <a:r>
              <a:rPr lang="en-US" dirty="0" err="1"/>
              <a:t>ράσινες</a:t>
            </a:r>
            <a:r>
              <a:rPr lang="en-US" dirty="0"/>
              <a:t> και β</a:t>
            </a:r>
            <a:r>
              <a:rPr lang="en-US" dirty="0" err="1"/>
              <a:t>ιώσιμες</a:t>
            </a:r>
            <a:r>
              <a:rPr lang="en-US" dirty="0"/>
              <a:t> πρα</a:t>
            </a:r>
            <a:r>
              <a:rPr lang="en-US" dirty="0" err="1"/>
              <a:t>κτικές</a:t>
            </a:r>
            <a:endParaRPr lang="en-US" dirty="0"/>
          </a:p>
          <a:p>
            <a:pPr marL="228600" indent="-228600">
              <a:buFont typeface=""/>
              <a:buChar char="•"/>
            </a:pPr>
            <a:endParaRPr lang="en-US" dirty="0"/>
          </a:p>
          <a:p>
            <a:r>
              <a:rPr lang="en-US" dirty="0" err="1"/>
              <a:t>Το</a:t>
            </a:r>
            <a:r>
              <a:rPr lang="en-US" dirty="0"/>
              <a:t> LEADER </a:t>
            </a:r>
            <a:r>
              <a:rPr lang="en-US" dirty="0" err="1"/>
              <a:t>είν</a:t>
            </a:r>
            <a:r>
              <a:rPr lang="en-US" dirty="0"/>
              <a:t>αι ιδανικό εργαλείο στήριξης για κοινωνικές φάρμες, επειδή:</a:t>
            </a:r>
          </a:p>
          <a:p>
            <a:pPr marL="228600" indent="-228600">
              <a:buFont typeface=""/>
              <a:buChar char="•"/>
            </a:pPr>
            <a:r>
              <a:rPr lang="en-US" dirty="0" err="1"/>
              <a:t>Χρημ</a:t>
            </a:r>
            <a:r>
              <a:rPr lang="en-US" dirty="0"/>
              <a:t>ατοδοτεί μικρής κλίμακας, τοπικές παρεμβάσεις</a:t>
            </a:r>
          </a:p>
          <a:p>
            <a:pPr marL="228600" indent="-228600">
              <a:buFont typeface=""/>
              <a:buChar char="•"/>
            </a:pPr>
            <a:r>
              <a:rPr lang="en-US" dirty="0" err="1"/>
              <a:t>Δίνει</a:t>
            </a:r>
            <a:r>
              <a:rPr lang="en-US" dirty="0"/>
              <a:t> </a:t>
            </a:r>
            <a:r>
              <a:rPr lang="en-US" dirty="0" err="1"/>
              <a:t>έμφ</a:t>
            </a:r>
            <a:r>
              <a:rPr lang="en-US" dirty="0"/>
              <a:t>αση στην κοινωνική ένταξη και την απασχόληση ευάλωτων ομάδων</a:t>
            </a:r>
          </a:p>
          <a:p>
            <a:pPr marL="228600" indent="-228600">
              <a:buFont typeface=""/>
              <a:buChar char="•"/>
            </a:pPr>
            <a:r>
              <a:rPr lang="en-US" dirty="0" err="1"/>
              <a:t>Ενισχύει</a:t>
            </a:r>
            <a:r>
              <a:rPr lang="en-US" dirty="0"/>
              <a:t> </a:t>
            </a:r>
            <a:r>
              <a:rPr lang="en-US" dirty="0" err="1"/>
              <a:t>συνεργ</a:t>
            </a:r>
            <a:r>
              <a:rPr lang="en-US" dirty="0"/>
              <a:t>ατικά και πολυτομεακά σχήματα</a:t>
            </a:r>
          </a:p>
          <a:p>
            <a:pPr marL="228600" indent="-228600">
              <a:buFont typeface=""/>
              <a:buChar char="•"/>
            </a:pPr>
            <a:r>
              <a:rPr lang="en-US" dirty="0" err="1"/>
              <a:t>Προωθεί</a:t>
            </a:r>
            <a:r>
              <a:rPr lang="en-US" dirty="0"/>
              <a:t> π</a:t>
            </a:r>
            <a:r>
              <a:rPr lang="en-US" dirty="0" err="1"/>
              <a:t>ράσινες</a:t>
            </a:r>
            <a:r>
              <a:rPr lang="en-US" dirty="0"/>
              <a:t> και β</a:t>
            </a:r>
            <a:r>
              <a:rPr lang="en-US" dirty="0" err="1"/>
              <a:t>ιώσιμες</a:t>
            </a:r>
            <a:r>
              <a:rPr lang="en-US" dirty="0"/>
              <a:t> πρα</a:t>
            </a:r>
            <a:r>
              <a:rPr lang="en-US" dirty="0" err="1"/>
              <a:t>κτικές</a:t>
            </a:r>
            <a:endParaRPr lang="en-US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BCFBE7F3-C27B-7ECB-D419-3C45892FB4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dirty="0">
                <a:ea typeface="+mj-lt"/>
                <a:cs typeface="+mj-lt"/>
              </a:rPr>
              <a:t>🌿 What </a:t>
            </a:r>
            <a:r>
              <a:rPr lang="el-GR" dirty="0" err="1">
                <a:ea typeface="+mj-lt"/>
                <a:cs typeface="+mj-lt"/>
              </a:rPr>
              <a:t>is</a:t>
            </a:r>
            <a:r>
              <a:rPr lang="el-GR" dirty="0">
                <a:ea typeface="+mj-lt"/>
                <a:cs typeface="+mj-lt"/>
              </a:rPr>
              <a:t> </a:t>
            </a:r>
            <a:r>
              <a:rPr lang="en-US" dirty="0">
                <a:ea typeface="+mj-lt"/>
                <a:cs typeface="+mj-lt"/>
              </a:rPr>
              <a:t>the </a:t>
            </a:r>
            <a:r>
              <a:rPr lang="el-GR" dirty="0">
                <a:ea typeface="+mj-lt"/>
                <a:cs typeface="+mj-lt"/>
              </a:rPr>
              <a:t>LEADER</a:t>
            </a:r>
            <a:r>
              <a:rPr lang="en-US" dirty="0">
                <a:ea typeface="+mj-lt"/>
                <a:cs typeface="+mj-lt"/>
              </a:rPr>
              <a:t> tool</a:t>
            </a:r>
            <a:r>
              <a:rPr lang="el-GR" dirty="0">
                <a:ea typeface="+mj-lt"/>
                <a:cs typeface="+mj-lt"/>
              </a:rPr>
              <a:t>?</a:t>
            </a:r>
            <a:endParaRPr lang="el-GR" altLang="el-G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016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FB123A3-B980-F6BF-D141-A27803BEC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8655DD3-885D-DB64-2E28-2F7A296602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1841" y="1582783"/>
            <a:ext cx="10461172" cy="468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r>
              <a:rPr lang="el-GR" dirty="0">
                <a:ea typeface="+mn-lt"/>
                <a:cs typeface="+mn-lt"/>
              </a:rPr>
              <a:t>Στην περιοχή της </a:t>
            </a:r>
            <a:r>
              <a:rPr lang="el-GR" b="1" dirty="0">
                <a:ea typeface="+mn-lt"/>
                <a:cs typeface="+mn-lt"/>
              </a:rPr>
              <a:t>Αχαΐας</a:t>
            </a:r>
            <a:r>
              <a:rPr lang="el-GR" dirty="0">
                <a:ea typeface="+mn-lt"/>
                <a:cs typeface="+mn-lt"/>
              </a:rPr>
              <a:t>, το πρόγραμμα </a:t>
            </a:r>
            <a:r>
              <a:rPr lang="el-GR" dirty="0" err="1">
                <a:ea typeface="+mn-lt"/>
                <a:cs typeface="+mn-lt"/>
              </a:rPr>
              <a:t>LEADER</a:t>
            </a:r>
            <a:r>
              <a:rPr lang="el-GR" dirty="0">
                <a:ea typeface="+mn-lt"/>
                <a:cs typeface="+mn-lt"/>
              </a:rPr>
              <a:t> υλοποιείται από:</a:t>
            </a:r>
            <a:endParaRPr lang="el-GR" dirty="0"/>
          </a:p>
          <a:p>
            <a:r>
              <a:rPr lang="el-GR" dirty="0"/>
              <a:t>🏢 </a:t>
            </a:r>
            <a:r>
              <a:rPr lang="el-GR" b="1" dirty="0"/>
              <a:t>ΑΧΑΪΑ – Αναπτυξιακή Α.Ε. ΟΤΑ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(Αναπτυξιακή Εταιρεία Οργανισμών Τοπικής Αυτοδιοίκησης)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📍 </a:t>
            </a:r>
            <a:r>
              <a:rPr lang="el-GR" b="1" dirty="0">
                <a:ea typeface="+mn-lt"/>
                <a:cs typeface="+mn-lt"/>
              </a:rPr>
              <a:t>Έδρα: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 err="1">
                <a:ea typeface="+mn-lt"/>
                <a:cs typeface="+mn-lt"/>
              </a:rPr>
              <a:t>Αράτου</a:t>
            </a:r>
            <a:r>
              <a:rPr lang="el-GR" dirty="0">
                <a:ea typeface="+mn-lt"/>
                <a:cs typeface="+mn-lt"/>
              </a:rPr>
              <a:t> 20 &amp; Αγ. Διονυσίου, Πάτρα</a:t>
            </a:r>
            <a:br>
              <a:rPr lang="el-GR" dirty="0">
                <a:ea typeface="+mn-lt"/>
                <a:cs typeface="+mn-lt"/>
              </a:rPr>
            </a:br>
            <a:r>
              <a:rPr lang="el-GR" dirty="0">
                <a:ea typeface="+mn-lt"/>
                <a:cs typeface="+mn-lt"/>
              </a:rPr>
              <a:t> 📞 </a:t>
            </a:r>
            <a:r>
              <a:rPr lang="el-GR" b="1" dirty="0">
                <a:ea typeface="+mn-lt"/>
                <a:cs typeface="+mn-lt"/>
              </a:rPr>
              <a:t>Τηλέφωνο:</a:t>
            </a:r>
            <a:r>
              <a:rPr lang="el-GR" dirty="0">
                <a:ea typeface="+mn-lt"/>
                <a:cs typeface="+mn-lt"/>
              </a:rPr>
              <a:t> 2610 622730</a:t>
            </a:r>
            <a:br>
              <a:rPr lang="el-GR" dirty="0">
                <a:ea typeface="+mn-lt"/>
                <a:cs typeface="+mn-lt"/>
              </a:rPr>
            </a:br>
            <a:r>
              <a:rPr lang="el-GR" dirty="0">
                <a:ea typeface="+mn-lt"/>
                <a:cs typeface="+mn-lt"/>
              </a:rPr>
              <a:t> 📧 </a:t>
            </a:r>
            <a:r>
              <a:rPr lang="el-GR" b="1" dirty="0">
                <a:ea typeface="+mn-lt"/>
                <a:cs typeface="+mn-lt"/>
              </a:rPr>
              <a:t>Email: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 err="1">
                <a:ea typeface="+mn-lt"/>
                <a:cs typeface="+mn-lt"/>
                <a:hlinkClick r:id="rId4"/>
              </a:rPr>
              <a:t>info@achaiasa.gr</a:t>
            </a:r>
            <a:br>
              <a:rPr lang="el-GR" dirty="0">
                <a:ea typeface="+mn-lt"/>
                <a:cs typeface="+mn-lt"/>
              </a:rPr>
            </a:br>
            <a:r>
              <a:rPr lang="el-GR" dirty="0">
                <a:ea typeface="+mn-lt"/>
                <a:cs typeface="+mn-lt"/>
              </a:rPr>
              <a:t> 🌐 </a:t>
            </a:r>
            <a:r>
              <a:rPr lang="el-GR" b="1" dirty="0">
                <a:ea typeface="+mn-lt"/>
                <a:cs typeface="+mn-lt"/>
              </a:rPr>
              <a:t>Ιστοσελίδα: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 err="1">
                <a:ea typeface="+mn-lt"/>
                <a:cs typeface="+mn-lt"/>
                <a:hlinkClick r:id="rId5"/>
              </a:rPr>
              <a:t>www.achaiasa.gr</a:t>
            </a:r>
            <a:endParaRPr lang="el-GR" dirty="0"/>
          </a:p>
          <a:p>
            <a:pPr marL="114300" indent="0">
              <a:buNone/>
            </a:pPr>
            <a:br>
              <a:rPr lang="en-US" dirty="0"/>
            </a:br>
            <a:endParaRPr lang="en-US" dirty="0"/>
          </a:p>
          <a:p>
            <a:r>
              <a:rPr lang="el-GR" dirty="0"/>
              <a:t>📌 Τι παρέχει η ΑΧΑΪΑ Α.Ε.:</a:t>
            </a:r>
          </a:p>
          <a:p>
            <a:r>
              <a:rPr lang="el-GR" dirty="0">
                <a:ea typeface="+mn-lt"/>
                <a:cs typeface="+mn-lt"/>
              </a:rPr>
              <a:t>Πληροφόρηση για τρέχουσες προσκλήσεις </a:t>
            </a:r>
            <a:r>
              <a:rPr lang="el-GR" dirty="0" err="1">
                <a:ea typeface="+mn-lt"/>
                <a:cs typeface="+mn-lt"/>
              </a:rPr>
              <a:t>LEADER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Υποστήριξη στη σύνταξη φακέλων υποβολής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Τεχνική βοήθεια για Κοινωνικές Επιχειρήσεις (</a:t>
            </a:r>
            <a:r>
              <a:rPr lang="el-GR" dirty="0" err="1">
                <a:ea typeface="+mn-lt"/>
                <a:cs typeface="+mn-lt"/>
              </a:rPr>
              <a:t>ΚΟΙΝΣΕΠ</a:t>
            </a:r>
            <a:r>
              <a:rPr lang="el-GR" dirty="0">
                <a:ea typeface="+mn-lt"/>
                <a:cs typeface="+mn-lt"/>
              </a:rPr>
              <a:t>), Δήμους, </a:t>
            </a:r>
            <a:r>
              <a:rPr lang="el-GR" dirty="0" err="1">
                <a:ea typeface="+mn-lt"/>
                <a:cs typeface="+mn-lt"/>
              </a:rPr>
              <a:t>ΜΚΟ</a:t>
            </a:r>
            <a:r>
              <a:rPr lang="el-GR" dirty="0">
                <a:ea typeface="+mn-lt"/>
                <a:cs typeface="+mn-lt"/>
              </a:rPr>
              <a:t>, αγρότες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Ενίσχυση επενδύσεων σε:</a:t>
            </a:r>
            <a:endParaRPr lang="el-GR" dirty="0"/>
          </a:p>
          <a:p>
            <a:pPr lvl="1"/>
            <a:r>
              <a:rPr lang="el-GR" dirty="0">
                <a:ea typeface="+mn-lt"/>
                <a:cs typeface="+mn-lt"/>
              </a:rPr>
              <a:t>Κοινωνικές και πολιτιστικές υποδομές</a:t>
            </a:r>
            <a:endParaRPr lang="el-GR" dirty="0"/>
          </a:p>
          <a:p>
            <a:pPr lvl="1"/>
            <a:r>
              <a:rPr lang="el-GR" dirty="0">
                <a:ea typeface="+mn-lt"/>
                <a:cs typeface="+mn-lt"/>
              </a:rPr>
              <a:t>Περιβαλλοντικά και αγροτουριστικά έργα</a:t>
            </a:r>
            <a:endParaRPr lang="el-GR" dirty="0"/>
          </a:p>
          <a:p>
            <a:pPr lvl="1"/>
            <a:r>
              <a:rPr lang="el-GR" dirty="0">
                <a:ea typeface="+mn-lt"/>
                <a:cs typeface="+mn-lt"/>
              </a:rPr>
              <a:t>Καινοτόμες δράσεις κοινωνικής γεωργίας</a:t>
            </a:r>
            <a:endParaRPr lang="el-G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06B0A62-9F97-98C9-B8A3-0FE382E898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228600"/>
            <a:ext cx="9284918" cy="1164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b="1" dirty="0"/>
              <a:t>Πού να απευθυνθεί κάποιος στην Αχαΐα για το πρόγραμμα </a:t>
            </a:r>
            <a:r>
              <a:rPr lang="el-GR" b="1" dirty="0" err="1"/>
              <a:t>LEADER</a:t>
            </a:r>
            <a:r>
              <a:rPr lang="el-GR" b="1" dirty="0"/>
              <a:t>;</a:t>
            </a:r>
            <a:endParaRPr lang="el-GR" altLang="el-GR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491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2A86D36-C09E-7D85-82ED-C31F5EF2C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78D1E594-70DD-5D5A-E20B-4ADB0E201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798225" y="1251856"/>
            <a:ext cx="8970442" cy="287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r>
              <a:rPr lang="el-GR" sz="6000" dirty="0">
                <a:ea typeface="+mn-lt"/>
                <a:cs typeface="+mn-lt"/>
              </a:rPr>
              <a:t>Είναι ο κύριος αναπτυξιακός φορέας στήριξης επενδύσεων και υλοποίησης ευρωπαϊκών έργων (</a:t>
            </a:r>
            <a:r>
              <a:rPr lang="el-GR" sz="6000" dirty="0" err="1">
                <a:ea typeface="+mn-lt"/>
                <a:cs typeface="+mn-lt"/>
              </a:rPr>
              <a:t>ΕΣΠΑ</a:t>
            </a:r>
            <a:r>
              <a:rPr lang="el-GR" sz="6000" dirty="0">
                <a:ea typeface="+mn-lt"/>
                <a:cs typeface="+mn-lt"/>
              </a:rPr>
              <a:t>, </a:t>
            </a:r>
            <a:r>
              <a:rPr lang="el-GR" sz="6000" dirty="0" err="1">
                <a:ea typeface="+mn-lt"/>
                <a:cs typeface="+mn-lt"/>
              </a:rPr>
              <a:t>LEADER</a:t>
            </a:r>
            <a:r>
              <a:rPr lang="el-GR" sz="6000" dirty="0">
                <a:ea typeface="+mn-lt"/>
                <a:cs typeface="+mn-lt"/>
              </a:rPr>
              <a:t>, INTERREG, Erasmus+, κ.ά.) για:</a:t>
            </a:r>
            <a:endParaRPr lang="el-GR" sz="6000" dirty="0"/>
          </a:p>
          <a:p>
            <a:r>
              <a:rPr lang="el-GR" sz="6000" dirty="0">
                <a:ea typeface="+mn-lt"/>
                <a:cs typeface="+mn-lt"/>
              </a:rPr>
              <a:t>Μικρομεσαίες επιχειρήσεις</a:t>
            </a:r>
            <a:endParaRPr lang="el-GR" sz="6000" dirty="0"/>
          </a:p>
          <a:p>
            <a:r>
              <a:rPr lang="el-GR" sz="6000" dirty="0">
                <a:ea typeface="+mn-lt"/>
                <a:cs typeface="+mn-lt"/>
              </a:rPr>
              <a:t>Κοινωνικές Συνεταιριστικές Επιχειρήσεις (</a:t>
            </a:r>
            <a:r>
              <a:rPr lang="el-GR" sz="6000" dirty="0" err="1">
                <a:ea typeface="+mn-lt"/>
                <a:cs typeface="+mn-lt"/>
              </a:rPr>
              <a:t>ΚΟΙΝΣΕΠ</a:t>
            </a:r>
            <a:r>
              <a:rPr lang="el-GR" sz="6000" dirty="0">
                <a:ea typeface="+mn-lt"/>
                <a:cs typeface="+mn-lt"/>
              </a:rPr>
              <a:t>)</a:t>
            </a:r>
            <a:endParaRPr lang="el-GR" sz="6000" dirty="0"/>
          </a:p>
          <a:p>
            <a:r>
              <a:rPr lang="el-GR" sz="6000" dirty="0" err="1">
                <a:ea typeface="+mn-lt"/>
                <a:cs typeface="+mn-lt"/>
              </a:rPr>
              <a:t>ΜΚΟ</a:t>
            </a:r>
            <a:r>
              <a:rPr lang="el-GR" sz="6000" dirty="0">
                <a:ea typeface="+mn-lt"/>
                <a:cs typeface="+mn-lt"/>
              </a:rPr>
              <a:t>, Δήμους, συλλόγους και αγροτικούς φορείς</a:t>
            </a:r>
            <a:endParaRPr lang="el-GR" sz="6000" dirty="0"/>
          </a:p>
          <a:p>
            <a:br>
              <a:rPr lang="en-US" sz="5600" dirty="0"/>
            </a:br>
            <a:endParaRPr lang="en-US" sz="5600" dirty="0"/>
          </a:p>
          <a:p>
            <a:pPr marL="0" indent="0">
              <a:buNone/>
            </a:pPr>
            <a:r>
              <a:rPr lang="el-GR" sz="6000" dirty="0"/>
              <a:t>🏢 Στοιχεία Επικοινωνίας:</a:t>
            </a:r>
          </a:p>
          <a:p>
            <a:pPr marL="0" indent="0">
              <a:buNone/>
            </a:pPr>
            <a:r>
              <a:rPr lang="el-GR" sz="6000" dirty="0">
                <a:ea typeface="+mn-lt"/>
                <a:cs typeface="+mn-lt"/>
              </a:rPr>
              <a:t>📍 </a:t>
            </a:r>
            <a:r>
              <a:rPr lang="el-GR" sz="6000" b="1" dirty="0">
                <a:ea typeface="+mn-lt"/>
                <a:cs typeface="+mn-lt"/>
              </a:rPr>
              <a:t>Διεύθυνση: </a:t>
            </a:r>
            <a:r>
              <a:rPr lang="el-GR" sz="6000" b="1" dirty="0" err="1">
                <a:ea typeface="+mn-lt"/>
                <a:cs typeface="+mn-lt"/>
              </a:rPr>
              <a:t>Οθωνος</a:t>
            </a:r>
            <a:r>
              <a:rPr lang="el-GR" sz="6000" b="1" dirty="0">
                <a:ea typeface="+mn-lt"/>
                <a:cs typeface="+mn-lt"/>
              </a:rPr>
              <a:t> Αμαλίας 24, </a:t>
            </a:r>
            <a:r>
              <a:rPr lang="el-GR" sz="6000" b="1" dirty="0" err="1">
                <a:ea typeface="+mn-lt"/>
                <a:cs typeface="+mn-lt"/>
              </a:rPr>
              <a:t>2ος</a:t>
            </a:r>
            <a:r>
              <a:rPr lang="el-GR" sz="6000" b="1" dirty="0">
                <a:ea typeface="+mn-lt"/>
                <a:cs typeface="+mn-lt"/>
              </a:rPr>
              <a:t> όροφος, 26223, Πάτρα</a:t>
            </a:r>
            <a:endParaRPr lang="el-GR" sz="6000" dirty="0"/>
          </a:p>
          <a:p>
            <a:pPr marL="0" indent="0">
              <a:buNone/>
            </a:pPr>
            <a:r>
              <a:rPr lang="el-GR" sz="6000" dirty="0">
                <a:ea typeface="+mn-lt"/>
                <a:cs typeface="+mn-lt"/>
              </a:rPr>
              <a:t>📞 </a:t>
            </a:r>
            <a:r>
              <a:rPr lang="el-GR" sz="6000" b="1" dirty="0">
                <a:ea typeface="+mn-lt"/>
                <a:cs typeface="+mn-lt"/>
              </a:rPr>
              <a:t>Τηλέφωνο: 2610 622714 / 2610 623123</a:t>
            </a:r>
            <a:endParaRPr lang="el-GR" sz="6000" dirty="0"/>
          </a:p>
          <a:p>
            <a:pPr marL="0" indent="0">
              <a:buNone/>
            </a:pPr>
            <a:r>
              <a:rPr lang="el-GR" sz="6000" dirty="0">
                <a:ea typeface="+mn-lt"/>
                <a:cs typeface="+mn-lt"/>
              </a:rPr>
              <a:t>📧 </a:t>
            </a:r>
            <a:r>
              <a:rPr lang="el-GR" sz="6000" b="1" dirty="0">
                <a:ea typeface="+mn-lt"/>
                <a:cs typeface="+mn-lt"/>
              </a:rPr>
              <a:t>Email: </a:t>
            </a:r>
            <a:r>
              <a:rPr lang="el-GR" sz="6000" dirty="0" err="1">
                <a:ea typeface="+mn-lt"/>
                <a:cs typeface="+mn-lt"/>
                <a:hlinkClick r:id="rId4"/>
              </a:rPr>
              <a:t>info@diachiristiki.gr</a:t>
            </a:r>
            <a:endParaRPr lang="el-GR" sz="6000" dirty="0"/>
          </a:p>
          <a:p>
            <a:pPr marL="0" indent="0">
              <a:buNone/>
            </a:pPr>
            <a:r>
              <a:rPr lang="el-GR" sz="6000" dirty="0">
                <a:ea typeface="+mn-lt"/>
                <a:cs typeface="+mn-lt"/>
              </a:rPr>
              <a:t>🌐 </a:t>
            </a:r>
            <a:r>
              <a:rPr lang="el-GR" sz="6000" b="1" dirty="0">
                <a:ea typeface="+mn-lt"/>
                <a:cs typeface="+mn-lt"/>
              </a:rPr>
              <a:t>Ιστοσελίδα: </a:t>
            </a:r>
            <a:r>
              <a:rPr lang="el-GR" sz="6000" dirty="0" err="1">
                <a:ea typeface="+mn-lt"/>
                <a:cs typeface="+mn-lt"/>
                <a:hlinkClick r:id="rId5"/>
              </a:rPr>
              <a:t>www.diachiristiki.gr</a:t>
            </a:r>
            <a:endParaRPr lang="el-GR" sz="6000" dirty="0"/>
          </a:p>
          <a:p>
            <a:pPr marL="114300" indent="0">
              <a:buNone/>
            </a:pPr>
            <a:endParaRPr lang="en-US" sz="5600" dirty="0"/>
          </a:p>
          <a:p>
            <a:pPr marL="114300" indent="0">
              <a:buNone/>
            </a:pPr>
            <a:r>
              <a:rPr lang="el-GR" sz="5600" dirty="0">
                <a:ea typeface="+mn-lt"/>
                <a:cs typeface="+mn-lt"/>
              </a:rPr>
              <a:t>📌 </a:t>
            </a:r>
            <a:r>
              <a:rPr lang="el-GR" sz="5600" b="1" dirty="0">
                <a:ea typeface="+mn-lt"/>
                <a:cs typeface="+mn-lt"/>
              </a:rPr>
              <a:t>Services Provided: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Information and consulting on funded programmes (ESPA, LEADER, CLLD, etc.)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Drafting and submission of proposals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Project management and monitoring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Specialised support for innovative social initiatives (such as social farming)</a:t>
            </a:r>
            <a:endParaRPr lang="el-GR" sz="5600" dirty="0"/>
          </a:p>
          <a:p>
            <a:pPr marL="114300" indent="0">
              <a:buNone/>
            </a:pPr>
            <a:r>
              <a:rPr lang="el-GR" sz="5600" dirty="0">
                <a:ea typeface="+mn-lt"/>
                <a:cs typeface="+mn-lt"/>
              </a:rPr>
              <a:t>🧩 </a:t>
            </a:r>
            <a:r>
              <a:rPr lang="el-GR" sz="5600" b="1" dirty="0">
                <a:ea typeface="+mn-lt"/>
                <a:cs typeface="+mn-lt"/>
              </a:rPr>
              <a:t>Combination with LEADER:</a:t>
            </a:r>
            <a:br>
              <a:rPr lang="el-GR" sz="5600" b="1" dirty="0">
                <a:ea typeface="+mn-lt"/>
                <a:cs typeface="+mn-lt"/>
              </a:rPr>
            </a:br>
            <a:r>
              <a:rPr lang="el-GR" sz="5600" b="1" dirty="0">
                <a:ea typeface="+mn-lt"/>
                <a:cs typeface="+mn-lt"/>
              </a:rPr>
              <a:t> Management of European Programmes works in cooperation or complementarily with Local Action Groups (e.g., ACHAIA S.A.), especially in the case of multi-sector or inter-territorial projects.</a:t>
            </a:r>
            <a:endParaRPr lang="el-GR" sz="56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CB99A2FC-7007-8906-9FC2-9AC16D25B1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598714"/>
            <a:ext cx="9308431" cy="231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l-GR" sz="3600" b="1" dirty="0"/>
              <a:t>Διαχειριστική Ευρωπαϊκών Προγραμμάτων – Πάτρα (ΔΙΑΧΕΙΡΙΣΤΙΚΗ ΕΥΡΩΠΑΪΚΩΝ ΠΡΟΓΡΑΜΜΑΤΩΝ ΔΥΤΙΚΗΣ ΕΛΛΑΔΑΣ)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3675898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A458DB3-8C1D-3AC6-F2AE-114EDF7BB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60D09A79-E79B-B513-5A5A-F67043F128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7971" y="1251857"/>
            <a:ext cx="6335487" cy="4801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indent="0">
              <a:buNone/>
            </a:pPr>
            <a:r>
              <a:rPr lang="el-GR" sz="6000" b="1" dirty="0"/>
              <a:t>🔷 </a:t>
            </a:r>
            <a:r>
              <a:rPr lang="el-GR" sz="6000" b="1" dirty="0" err="1"/>
              <a:t>ΕΠΑνΕΚ</a:t>
            </a:r>
            <a:r>
              <a:rPr lang="el-GR" sz="6000" b="1" dirty="0"/>
              <a:t> = Επιχειρησιακό Πρόγραμμα Ανταγωνιστικότητα, Επιχειρηματικότητα &amp; Καινοτομία</a:t>
            </a:r>
          </a:p>
          <a:p>
            <a:pPr marL="0" indent="0">
              <a:buNone/>
            </a:pPr>
            <a:r>
              <a:rPr lang="el-GR" sz="6000" dirty="0"/>
              <a:t>🔷 </a:t>
            </a:r>
            <a:r>
              <a:rPr lang="el-GR" sz="6000" dirty="0" err="1"/>
              <a:t>ΕΠΑνΕΚ</a:t>
            </a:r>
            <a:r>
              <a:rPr lang="el-GR" sz="6000" dirty="0"/>
              <a:t> = Επιχειρησιακό Πρόγραμμα Ανταγωνιστικότητα, Επιχειρηματικότητα &amp; Καινοτομία</a:t>
            </a:r>
          </a:p>
          <a:p>
            <a:r>
              <a:rPr lang="el-GR" sz="6000" dirty="0">
                <a:ea typeface="+mn-lt"/>
                <a:cs typeface="+mn-lt"/>
              </a:rPr>
              <a:t>Είναι ένα από τα </a:t>
            </a:r>
            <a:r>
              <a:rPr lang="el-GR" sz="6000" b="1" dirty="0">
                <a:ea typeface="+mn-lt"/>
                <a:cs typeface="+mn-lt"/>
              </a:rPr>
              <a:t>τομεακά επιχειρησιακά προγράμματα</a:t>
            </a:r>
            <a:r>
              <a:rPr lang="el-GR" sz="6000" dirty="0">
                <a:ea typeface="+mn-lt"/>
                <a:cs typeface="+mn-lt"/>
              </a:rPr>
              <a:t> του </a:t>
            </a:r>
            <a:r>
              <a:rPr lang="el-GR" sz="6000" b="1" dirty="0" err="1">
                <a:ea typeface="+mn-lt"/>
                <a:cs typeface="+mn-lt"/>
              </a:rPr>
              <a:t>ΕΣΠΑ</a:t>
            </a:r>
            <a:r>
              <a:rPr lang="el-GR" sz="6000" dirty="0">
                <a:ea typeface="+mn-lt"/>
                <a:cs typeface="+mn-lt"/>
              </a:rPr>
              <a:t> (Εθνικό Στρατηγικό Πλαίσιο Αναφοράς)</a:t>
            </a:r>
            <a:br>
              <a:rPr lang="el-GR" sz="6000" dirty="0">
                <a:ea typeface="+mn-lt"/>
                <a:cs typeface="+mn-lt"/>
              </a:rPr>
            </a:br>
            <a:r>
              <a:rPr lang="el-GR" sz="6000" dirty="0">
                <a:ea typeface="+mn-lt"/>
                <a:cs typeface="+mn-lt"/>
              </a:rPr>
              <a:t> Χρηματοδοτείται από το </a:t>
            </a:r>
            <a:r>
              <a:rPr lang="el-GR" sz="6000" b="1" dirty="0">
                <a:ea typeface="+mn-lt"/>
                <a:cs typeface="+mn-lt"/>
              </a:rPr>
              <a:t>Ευρωπαϊκό Ταμείο Περιφερειακής Ανάπτυξης (</a:t>
            </a:r>
            <a:r>
              <a:rPr lang="el-GR" sz="6000" b="1" dirty="0" err="1">
                <a:ea typeface="+mn-lt"/>
                <a:cs typeface="+mn-lt"/>
              </a:rPr>
              <a:t>ΕΤΠΑ</a:t>
            </a:r>
            <a:r>
              <a:rPr lang="el-GR" sz="6000" b="1" dirty="0">
                <a:ea typeface="+mn-lt"/>
                <a:cs typeface="+mn-lt"/>
              </a:rPr>
              <a:t>)</a:t>
            </a:r>
            <a:br>
              <a:rPr lang="el-GR" sz="6000" b="1" dirty="0">
                <a:ea typeface="+mn-lt"/>
                <a:cs typeface="+mn-lt"/>
              </a:rPr>
            </a:br>
            <a:r>
              <a:rPr lang="el-GR" sz="6000" b="1" dirty="0">
                <a:ea typeface="+mn-lt"/>
                <a:cs typeface="+mn-lt"/>
              </a:rPr>
              <a:t> Εστιάζει στην ενίσχυση της επιχειρηματικότητας, της καινοτομίας και της βιώσιμης ανάπτυξης</a:t>
            </a:r>
            <a:endParaRPr lang="el-GR" sz="6000" dirty="0"/>
          </a:p>
          <a:p>
            <a:endParaRPr lang="el-GR" sz="6000" b="1" dirty="0"/>
          </a:p>
          <a:p>
            <a:br>
              <a:rPr lang="en-US" sz="6000" dirty="0"/>
            </a:br>
            <a:endParaRPr lang="en-US" sz="6000" dirty="0"/>
          </a:p>
          <a:p>
            <a:pPr marL="114300" indent="0">
              <a:buNone/>
            </a:pPr>
            <a:r>
              <a:rPr lang="el-GR" sz="6000" dirty="0">
                <a:ea typeface="+mn-lt"/>
                <a:cs typeface="+mn-lt"/>
              </a:rPr>
              <a:t>🎯 </a:t>
            </a:r>
            <a:r>
              <a:rPr lang="el-GR" sz="6000" b="1" dirty="0">
                <a:ea typeface="+mn-lt"/>
                <a:cs typeface="+mn-lt"/>
              </a:rPr>
              <a:t>Objective</a:t>
            </a:r>
            <a:endParaRPr lang="el-GR" sz="6000" dirty="0"/>
          </a:p>
          <a:p>
            <a:r>
              <a:rPr lang="el-GR" sz="6000" dirty="0">
                <a:ea typeface="+mn-lt"/>
                <a:cs typeface="+mn-lt"/>
              </a:rPr>
              <a:t>Να </a:t>
            </a:r>
            <a:r>
              <a:rPr lang="el-GR" sz="6000" b="1" dirty="0">
                <a:ea typeface="+mn-lt"/>
                <a:cs typeface="+mn-lt"/>
              </a:rPr>
              <a:t>βελτιώσει την ανταγωνιστικότητα</a:t>
            </a:r>
            <a:r>
              <a:rPr lang="el-GR" sz="6000" dirty="0">
                <a:ea typeface="+mn-lt"/>
                <a:cs typeface="+mn-lt"/>
              </a:rPr>
              <a:t> των ελληνικών επιχειρήσεων, να </a:t>
            </a:r>
            <a:r>
              <a:rPr lang="el-GR" sz="6000" b="1" dirty="0">
                <a:ea typeface="+mn-lt"/>
                <a:cs typeface="+mn-lt"/>
              </a:rPr>
              <a:t>ενισχύσει την καινοτομία</a:t>
            </a:r>
            <a:r>
              <a:rPr lang="el-GR" sz="6000" dirty="0">
                <a:ea typeface="+mn-lt"/>
                <a:cs typeface="+mn-lt"/>
              </a:rPr>
              <a:t> και να προωθήσει τη </a:t>
            </a:r>
            <a:r>
              <a:rPr lang="el-GR" sz="6000" b="1" dirty="0">
                <a:ea typeface="+mn-lt"/>
                <a:cs typeface="+mn-lt"/>
              </a:rPr>
              <a:t>μετάβαση σε μια βιώσιμη, πράσινη οικονομία</a:t>
            </a:r>
            <a:r>
              <a:rPr lang="el-GR" sz="6000" dirty="0">
                <a:ea typeface="+mn-lt"/>
                <a:cs typeface="+mn-lt"/>
              </a:rPr>
              <a:t>.</a:t>
            </a:r>
            <a:endParaRPr lang="el-GR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8A4C89D5-9630-254C-70D6-72BD588F02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/>
              <a:t>Τι είναι το </a:t>
            </a:r>
            <a:r>
              <a:rPr lang="el-GR" sz="3600" dirty="0" err="1"/>
              <a:t>ΕΠΑνΕΚ</a:t>
            </a:r>
            <a:r>
              <a:rPr lang="el-GR" sz="3600" dirty="0"/>
              <a:t>;</a:t>
            </a:r>
            <a:endParaRPr lang="el-GR" altLang="el-GR" sz="3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B4F0C6-EAC9-B9E6-AF05-72BA7719094A}"/>
              </a:ext>
            </a:extLst>
          </p:cNvPr>
          <p:cNvSpPr txBox="1"/>
          <p:nvPr/>
        </p:nvSpPr>
        <p:spPr>
          <a:xfrm>
            <a:off x="6433458" y="1196714"/>
            <a:ext cx="5660571" cy="50783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1800" dirty="0"/>
              <a:t>🧩 Τομείς Παρέμβασης</a:t>
            </a:r>
            <a:endParaRPr lang="el-GR" sz="1800" dirty="0">
              <a:ea typeface="Calibri"/>
              <a:cs typeface="Calibri"/>
            </a:endParaRPr>
          </a:p>
          <a:p>
            <a:endParaRPr lang="el-GR" sz="1800" dirty="0">
              <a:ea typeface="+mn-lt"/>
              <a:cs typeface="+mn-lt"/>
            </a:endParaRPr>
          </a:p>
          <a:p>
            <a:r>
              <a:rPr lang="el-GR" sz="1800" dirty="0">
                <a:ea typeface="+mn-lt"/>
                <a:cs typeface="+mn-lt"/>
              </a:rPr>
              <a:t>💡 </a:t>
            </a:r>
            <a:r>
              <a:rPr lang="el-GR" sz="1800" b="1" dirty="0">
                <a:ea typeface="+mn-lt"/>
                <a:cs typeface="+mn-lt"/>
              </a:rPr>
              <a:t>Έρευνα – Ανάπτυξη – Καινοτομία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🏭 </a:t>
            </a:r>
            <a:r>
              <a:rPr lang="el-GR" sz="1800" b="1" dirty="0">
                <a:ea typeface="+mn-lt"/>
                <a:cs typeface="+mn-lt"/>
              </a:rPr>
              <a:t>Μικρομεσαίες Επιχειρήσεις (ΜΜΕ)</a:t>
            </a:r>
            <a:r>
              <a:rPr lang="el-GR" sz="1800" dirty="0">
                <a:ea typeface="+mn-lt"/>
                <a:cs typeface="+mn-lt"/>
              </a:rPr>
              <a:t> – ενίσχυση και ίδρυση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🌱 </a:t>
            </a:r>
            <a:r>
              <a:rPr lang="el-GR" sz="1800" b="1" dirty="0">
                <a:ea typeface="+mn-lt"/>
                <a:cs typeface="+mn-lt"/>
              </a:rPr>
              <a:t>Πράσινη οικονομία και κυκλική ανάπτυξη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🌍 </a:t>
            </a:r>
            <a:r>
              <a:rPr lang="el-GR" sz="1800" b="1" dirty="0">
                <a:ea typeface="+mn-lt"/>
                <a:cs typeface="+mn-lt"/>
              </a:rPr>
              <a:t>Εξωστρέφεια και διεθνοποίηση επιχειρήσεων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🧑‍🤝‍🧑 </a:t>
            </a:r>
            <a:r>
              <a:rPr lang="el-GR" sz="1800" b="1" dirty="0">
                <a:ea typeface="+mn-lt"/>
                <a:cs typeface="+mn-lt"/>
              </a:rPr>
              <a:t>Κοινωνική Οικονομία &amp; Κοινωνικές Επιχειρήσεις</a:t>
            </a:r>
            <a:endParaRPr lang="el-GR" sz="1800" dirty="0"/>
          </a:p>
          <a:p>
            <a:endParaRPr lang="el-GR" sz="1800" dirty="0">
              <a:ea typeface="Calibri"/>
              <a:cs typeface="Calibri"/>
            </a:endParaRPr>
          </a:p>
          <a:p>
            <a:r>
              <a:rPr lang="el-GR" sz="1800" dirty="0"/>
              <a:t>💶 Τι χρηματοδοτεί;</a:t>
            </a:r>
            <a:endParaRPr lang="el-GR" sz="1800" dirty="0">
              <a:ea typeface="Calibri"/>
              <a:cs typeface="Calibri"/>
            </a:endParaRPr>
          </a:p>
          <a:p>
            <a:r>
              <a:rPr lang="el-GR" sz="1800" dirty="0">
                <a:ea typeface="+mn-lt"/>
                <a:cs typeface="+mn-lt"/>
              </a:rPr>
              <a:t>Επενδυτικά σχέδια για </a:t>
            </a:r>
            <a:r>
              <a:rPr lang="el-GR" sz="1800" b="1" dirty="0">
                <a:ea typeface="+mn-lt"/>
                <a:cs typeface="+mn-lt"/>
              </a:rPr>
              <a:t>νέες μονάδες ή επέκταση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Προμήθεια εξοπλισμού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Ψηφιακή αναβάθμιση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Δράσεις ενεργειακής αναβάθμισης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Προσλήψεις και κατάρτιση προσωπικού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Προώθηση και marketing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Καινοτομικά και πράσινα προϊόντα/υπηρεσίες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044534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8098FC7-4790-55BE-3D5C-E9506AD53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6DDB0B0-0EC5-C92A-6FEF-31FB18007C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2098" y="1426029"/>
            <a:ext cx="9415845" cy="4746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r>
              <a:rPr lang="el-GR" sz="9600" b="1" dirty="0">
                <a:ea typeface="+mn-lt"/>
                <a:cs typeface="+mn-lt"/>
              </a:rPr>
              <a:t>Το </a:t>
            </a:r>
            <a:r>
              <a:rPr lang="el-GR" sz="9600" b="1" dirty="0" err="1">
                <a:ea typeface="+mn-lt"/>
                <a:cs typeface="+mn-lt"/>
              </a:rPr>
              <a:t>ΕΠΑνΕΚ</a:t>
            </a:r>
            <a:r>
              <a:rPr lang="el-GR" sz="9600" b="1" dirty="0">
                <a:ea typeface="+mn-lt"/>
                <a:cs typeface="+mn-lt"/>
              </a:rPr>
              <a:t> είναι συμπληρωματικό του </a:t>
            </a:r>
            <a:r>
              <a:rPr lang="el-GR" sz="9600" b="1" dirty="0" err="1">
                <a:ea typeface="+mn-lt"/>
                <a:cs typeface="+mn-lt"/>
              </a:rPr>
              <a:t>LEADER</a:t>
            </a:r>
            <a:r>
              <a:rPr lang="el-GR" sz="9600" b="1" dirty="0">
                <a:ea typeface="+mn-lt"/>
                <a:cs typeface="+mn-lt"/>
              </a:rPr>
              <a:t>, αφού:</a:t>
            </a:r>
            <a:endParaRPr lang="el-GR" sz="9600" b="1" dirty="0"/>
          </a:p>
          <a:p>
            <a:pPr marL="114300" indent="0">
              <a:buNone/>
            </a:pP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Υποστηρίζει καινοτόμες επιχειρηματικές ιδέες σε γεωργικό και κοινωνικό πλαίσιο</a:t>
            </a: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Παρέχει μεγαλύτερα ποσά χρηματοδότησης από το </a:t>
            </a:r>
            <a:r>
              <a:rPr lang="el-GR" sz="9600" dirty="0" err="1">
                <a:ea typeface="+mn-lt"/>
                <a:cs typeface="+mn-lt"/>
              </a:rPr>
              <a:t>LEADER</a:t>
            </a: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Δεν περιορίζεται σε αγροτικές περιοχές</a:t>
            </a:r>
            <a:endParaRPr lang="el-GR" sz="9600" dirty="0"/>
          </a:p>
          <a:p>
            <a:endParaRPr lang="el-GR" sz="9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l-GR" sz="9600" dirty="0">
                <a:ea typeface="+mn-lt"/>
                <a:cs typeface="+mn-lt"/>
              </a:rPr>
              <a:t>🎯 </a:t>
            </a:r>
            <a:r>
              <a:rPr lang="en-US" sz="9600" dirty="0">
                <a:ea typeface="+mn-lt"/>
                <a:cs typeface="+mn-lt"/>
              </a:rPr>
              <a:t> </a:t>
            </a:r>
            <a:r>
              <a:rPr lang="el-GR" sz="9600" dirty="0">
                <a:ea typeface="+mn-lt"/>
                <a:cs typeface="+mn-lt"/>
              </a:rPr>
              <a:t>Ιδανικό για κοινωνικές επιχειρήσεις που θέλουν να:</a:t>
            </a: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Αναπτύξουν μεταποιητική μονάδα αγροτικών προϊόντων</a:t>
            </a: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Δημιουργήσουν κοινωνική φάρμα με επισκέψιμο χαρακτήρα</a:t>
            </a: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Προωθήσουν </a:t>
            </a:r>
            <a:r>
              <a:rPr lang="el-GR" sz="9600" dirty="0" err="1">
                <a:ea typeface="+mn-lt"/>
                <a:cs typeface="+mn-lt"/>
              </a:rPr>
              <a:t>αγροτουρισμό</a:t>
            </a:r>
            <a:r>
              <a:rPr lang="el-GR" sz="9600" dirty="0">
                <a:ea typeface="+mn-lt"/>
                <a:cs typeface="+mn-lt"/>
              </a:rPr>
              <a:t> με κοινωνική διάσταση</a:t>
            </a:r>
            <a:endParaRPr lang="el-GR" sz="9600" dirty="0"/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620619FB-C53F-CE4E-23F1-8B552445A2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>
                <a:ea typeface="+mj-lt"/>
                <a:cs typeface="+mj-lt"/>
              </a:rPr>
              <a:t>🏡 </a:t>
            </a:r>
            <a:r>
              <a:rPr lang="el-GR" sz="3600" dirty="0"/>
              <a:t> Σύνδεση με Κοινωνική Γεωργία</a:t>
            </a:r>
            <a:endParaRPr lang="el-GR" altLang="el-GR" sz="3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393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3C44D991-BE69-6CBA-54EA-53EC128D9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08455D45-ACB2-D2EF-DA7C-2D6C31BC3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1298" y="1513114"/>
            <a:ext cx="10232273" cy="465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lvl="0"/>
            <a:r>
              <a:rPr lang="el-GR" sz="9600" dirty="0"/>
              <a:t>Καλή γνώση των εργαλείων και των προκηρύξεων.</a:t>
            </a:r>
          </a:p>
          <a:p>
            <a:pPr lvl="0"/>
            <a:r>
              <a:rPr lang="el-GR" sz="9600" dirty="0"/>
              <a:t>Σαφής κοινωνικός και περιβαλλοντικός στόχος.</a:t>
            </a:r>
          </a:p>
          <a:p>
            <a:pPr lvl="0"/>
            <a:r>
              <a:rPr lang="el-GR" sz="9600" dirty="0"/>
              <a:t>Ικανότητα σύνταξης πλήρων προτάσεων και διαχείρισης έργων.</a:t>
            </a:r>
          </a:p>
          <a:p>
            <a:pPr lvl="0"/>
            <a:r>
              <a:rPr lang="el-GR" sz="9600" dirty="0"/>
              <a:t>Συνεργασία με φορείς που έχουν εμπειρία στην υποβολή και διαχείριση χρηματοδοτήσεων.</a:t>
            </a:r>
          </a:p>
          <a:p>
            <a:pPr marL="114300" indent="0">
              <a:buNone/>
            </a:pPr>
            <a:endParaRPr lang="en-US" sz="9600" b="1" dirty="0"/>
          </a:p>
          <a:p>
            <a:pPr marL="114300" indent="0">
              <a:buNone/>
            </a:pPr>
            <a:r>
              <a:rPr lang="en-US" sz="9600" b="1" dirty="0"/>
              <a:t>Tips:</a:t>
            </a:r>
            <a:endParaRPr lang="en-US" sz="9600" dirty="0"/>
          </a:p>
          <a:p>
            <a:pPr lvl="0"/>
            <a:r>
              <a:rPr lang="el-GR" sz="9600" dirty="0"/>
              <a:t>Αναζήτησε </a:t>
            </a:r>
            <a:r>
              <a:rPr lang="el-GR" sz="9600" b="1" dirty="0"/>
              <a:t>συνεργασίες με Δήμους, </a:t>
            </a:r>
            <a:r>
              <a:rPr lang="el-GR" sz="9600" b="1" dirty="0" err="1"/>
              <a:t>ΜΚΟ</a:t>
            </a:r>
            <a:r>
              <a:rPr lang="el-GR" sz="9600" b="1" dirty="0"/>
              <a:t> ή Πανεπιστήμια</a:t>
            </a:r>
            <a:r>
              <a:rPr lang="el-GR" sz="9600" dirty="0"/>
              <a:t>, που μπορούν να είναι εταίροι.</a:t>
            </a:r>
          </a:p>
          <a:p>
            <a:pPr lvl="0"/>
            <a:r>
              <a:rPr lang="el-GR" sz="9600" dirty="0"/>
              <a:t>Παρακολούθησε πλατφόρμες ενημέρωσης (π.χ. </a:t>
            </a:r>
            <a:r>
              <a:rPr lang="el-GR" sz="9600" dirty="0" err="1"/>
              <a:t>ΕΣΠΑ</a:t>
            </a:r>
            <a:r>
              <a:rPr lang="el-GR" sz="9600" dirty="0"/>
              <a:t>, </a:t>
            </a:r>
            <a:r>
              <a:rPr lang="el-GR" sz="9600" dirty="0" err="1"/>
              <a:t>europa.eu</a:t>
            </a:r>
            <a:r>
              <a:rPr lang="el-GR" sz="9600" dirty="0"/>
              <a:t>, κοινωνικές δομές).</a:t>
            </a:r>
          </a:p>
          <a:p>
            <a:pPr lvl="0"/>
            <a:r>
              <a:rPr lang="el-GR" sz="9600" dirty="0"/>
              <a:t>Δημιούργησε ένα </a:t>
            </a:r>
            <a:r>
              <a:rPr lang="el-GR" sz="9600" b="1" dirty="0"/>
              <a:t>χρονικό πλάνο</a:t>
            </a:r>
            <a:r>
              <a:rPr lang="el-GR" sz="9600" dirty="0"/>
              <a:t> για υποβολή αιτήσεων — πολλά προγράμματα έχουν συγκεκριμένους κύκλους.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FAA433B-2117-3CFC-8567-4F983B1D0B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9280999" cy="1047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b="1" dirty="0"/>
              <a:t>Τι απαιτεί η επιτυχής ένταξη σε προγράμματα;</a:t>
            </a:r>
            <a:br>
              <a:rPr lang="el-GR" sz="3600" b="1" dirty="0"/>
            </a:br>
            <a:endParaRPr lang="el-GR" altLang="el-GR" sz="36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8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FDAE49A-8F08-DC78-A5B6-F4A8E6FF9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9DA017A-6FB0-F7B0-7E94-F62061BE21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1298" y="1435608"/>
            <a:ext cx="11066990" cy="4736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indent="0">
              <a:buNone/>
            </a:pPr>
            <a:r>
              <a:rPr lang="el-GR" sz="9600" dirty="0"/>
              <a:t>Γιατί δεν αρκεί μία πηγή εσόδων;</a:t>
            </a:r>
          </a:p>
          <a:p>
            <a:pPr marL="0" indent="0">
              <a:buNone/>
            </a:pPr>
            <a:r>
              <a:rPr lang="el-GR" sz="9600" dirty="0"/>
              <a:t>Η κοινωνική γεωργική επιχείρηση αντιμετωπίζει:</a:t>
            </a:r>
          </a:p>
          <a:p>
            <a:r>
              <a:rPr lang="el-GR" sz="9600" dirty="0"/>
              <a:t>Αβεβαιότητα (καιρικές συνθήκες, μεταβολές στη ζήτηση).</a:t>
            </a:r>
          </a:p>
          <a:p>
            <a:r>
              <a:rPr lang="el-GR" sz="9600" dirty="0"/>
              <a:t>Περιοδικές ανάγκες (σεζόν, συγκομιδές, διακοπές προγραμμάτων).</a:t>
            </a:r>
          </a:p>
          <a:p>
            <a:r>
              <a:rPr lang="el-GR" sz="9600" dirty="0"/>
              <a:t>Μη προβλέψιμα κόστη (βλάβες, αυξήσεις τιμών πρώτων υλών).</a:t>
            </a:r>
          </a:p>
          <a:p>
            <a:pPr marL="0" indent="0">
              <a:buNone/>
            </a:pPr>
            <a:endParaRPr lang="el-GR" sz="9600" dirty="0"/>
          </a:p>
          <a:p>
            <a:pPr marL="0" indent="0">
              <a:buNone/>
            </a:pPr>
            <a:r>
              <a:rPr lang="el-GR" sz="9600" dirty="0"/>
              <a:t>Η εξάρτηση από μία ροή (π.χ. μόνο επιδοτήσεις ή μόνο πωλήσεις) καθιστά την επιχείρηση ευάλωτη.</a:t>
            </a:r>
          </a:p>
          <a:p>
            <a:pPr marL="0" indent="0">
              <a:buNone/>
            </a:pPr>
            <a:endParaRPr lang="el-GR" sz="9600" dirty="0"/>
          </a:p>
          <a:p>
            <a:pPr marL="0" indent="0">
              <a:buNone/>
            </a:pPr>
            <a:r>
              <a:rPr lang="el-GR" sz="9600" dirty="0">
                <a:solidFill>
                  <a:schemeClr val="accent6"/>
                </a:solidFill>
              </a:rPr>
              <a:t>Τι σημαίνει διαφοροποίηση;</a:t>
            </a:r>
          </a:p>
          <a:p>
            <a:r>
              <a:rPr lang="el-GR" sz="9600" dirty="0"/>
              <a:t>Η ανάπτυξη πολλαπλών, συμπληρωματικών δραστηριοτήτων που δημιουργούν έσοδα και αξιοποιούν πλήρως τους πόρους της φάρμας.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66096A8D-83E0-C3A7-9577-AE2C18538E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685800"/>
            <a:ext cx="8834975" cy="749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b="1" dirty="0"/>
              <a:t>Διαφοροποίηση Πηγών Εισοδήματος (</a:t>
            </a:r>
            <a:r>
              <a:rPr lang="el-GR" sz="4000" b="1" dirty="0" err="1"/>
              <a:t>Diversifying</a:t>
            </a:r>
            <a:r>
              <a:rPr lang="el-GR" sz="4000" b="1" dirty="0"/>
              <a:t> </a:t>
            </a:r>
            <a:r>
              <a:rPr lang="el-GR" sz="4000" b="1" dirty="0" err="1"/>
              <a:t>Income</a:t>
            </a:r>
            <a:r>
              <a:rPr lang="el-GR" sz="4000" b="1" dirty="0"/>
              <a:t> </a:t>
            </a:r>
            <a:r>
              <a:rPr lang="el-GR" sz="4000" b="1" dirty="0" err="1"/>
              <a:t>Sources</a:t>
            </a:r>
            <a:r>
              <a:rPr lang="el-GR" sz="4000" b="1" dirty="0"/>
              <a:t>)</a:t>
            </a:r>
            <a:br>
              <a:rPr lang="el-GR" sz="4000" b="1" dirty="0"/>
            </a:br>
            <a:endParaRPr lang="el-GR" altLang="el-GR" sz="40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556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842A13A-71B7-0CF9-97E6-83C728F82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7D8966A-8023-77AB-38D6-F50029126F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1003315"/>
            <a:ext cx="6938118" cy="294215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l-GR" sz="1800" b="1" dirty="0" err="1"/>
              <a:t>Αγροτουρισμός</a:t>
            </a:r>
            <a:r>
              <a:rPr lang="el-GR" sz="1800" b="1" dirty="0"/>
              <a:t> (</a:t>
            </a:r>
            <a:r>
              <a:rPr lang="el-GR" sz="1800" b="1" dirty="0" err="1"/>
              <a:t>Agri-tourism</a:t>
            </a:r>
            <a:r>
              <a:rPr lang="el-GR" sz="1800" b="1" dirty="0"/>
              <a:t>)</a:t>
            </a:r>
            <a:endParaRPr lang="el-GR" sz="1800" dirty="0"/>
          </a:p>
          <a:p>
            <a:pPr marL="0" indent="0">
              <a:buNone/>
            </a:pPr>
            <a:r>
              <a:rPr lang="el-GR" sz="1800" dirty="0"/>
              <a:t>Η σύνδεση γεωργίας – φιλοξενίας – εμπειρίας.</a:t>
            </a:r>
          </a:p>
          <a:p>
            <a:pPr lvl="0"/>
            <a:r>
              <a:rPr lang="el-GR" sz="1800" dirty="0"/>
              <a:t>Επισκέψεις σχολείων, τουριστών ή οικογενειών.</a:t>
            </a:r>
          </a:p>
          <a:p>
            <a:pPr lvl="0"/>
            <a:r>
              <a:rPr lang="el-GR" sz="1800" dirty="0"/>
              <a:t>Εργαστήρια παραδοσιακής μαγειρικής, φυσικής καλλιέργειας, ανακύκλωσης.</a:t>
            </a:r>
          </a:p>
          <a:p>
            <a:pPr lvl="0"/>
            <a:r>
              <a:rPr lang="el-GR" sz="1800" dirty="0"/>
              <a:t>Δημιουργία ξενώνων ή χώρων φιλοξενίας.</a:t>
            </a:r>
          </a:p>
          <a:p>
            <a:pPr lvl="0"/>
            <a:r>
              <a:rPr lang="el-GR" sz="1800" dirty="0"/>
              <a:t>Γιορτές συγκομιδής, εκδηλώσεις με τη συμμετοχή της κοινότητας.</a:t>
            </a:r>
          </a:p>
          <a:p>
            <a:pPr marL="0" indent="0">
              <a:buNone/>
            </a:pPr>
            <a:r>
              <a:rPr lang="el-GR" sz="1800" dirty="0"/>
              <a:t>Αποφέρει έσοδα και ενισχύει την προβολή της φάρμας.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14300" indent="0">
              <a:buNone/>
            </a:pPr>
            <a:br>
              <a:rPr lang="en-US" sz="1600" dirty="0"/>
            </a:br>
            <a:endParaRPr lang="en-US" sz="16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800"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1FCDADFC-E551-72A3-75A6-2ECC7CE27F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dirty="0"/>
              <a:t>Ενδεικτικοί Τρόποι Διαφοροποίησης:</a:t>
            </a:r>
            <a:endParaRPr lang="el-GR" altLang="el-GR" sz="4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146022-4142-B3CC-9CA3-4DA1ACB668AE}"/>
              </a:ext>
            </a:extLst>
          </p:cNvPr>
          <p:cNvSpPr txBox="1"/>
          <p:nvPr/>
        </p:nvSpPr>
        <p:spPr>
          <a:xfrm>
            <a:off x="7735824" y="2502134"/>
            <a:ext cx="3931920" cy="32932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1600" b="1" dirty="0"/>
              <a:t>Κοινωνικά Προγράμματα &amp; Υπηρεσίες</a:t>
            </a:r>
            <a:endParaRPr lang="el-GR" sz="1600" dirty="0"/>
          </a:p>
          <a:p>
            <a:pPr lvl="0"/>
            <a:r>
              <a:rPr lang="el-GR" sz="1600" dirty="0"/>
              <a:t>Παροχή </a:t>
            </a:r>
            <a:r>
              <a:rPr lang="el-GR" sz="1600" b="1" dirty="0"/>
              <a:t>εκπαιδευτικών προγραμμάτων</a:t>
            </a:r>
            <a:r>
              <a:rPr lang="el-GR" sz="1600" dirty="0"/>
              <a:t> σε σχολεία, δομές ευπαθών ομάδων.</a:t>
            </a:r>
          </a:p>
          <a:p>
            <a:pPr lvl="0"/>
            <a:r>
              <a:rPr lang="el-GR" sz="1600" dirty="0"/>
              <a:t>Συνεργασίες με Δήμους για </a:t>
            </a:r>
            <a:r>
              <a:rPr lang="el-GR" sz="1600" b="1" dirty="0"/>
              <a:t>συμβουλευτική, ένταξη, κατάρτιση</a:t>
            </a:r>
            <a:r>
              <a:rPr lang="el-GR" sz="1600" dirty="0"/>
              <a:t>.</a:t>
            </a:r>
          </a:p>
          <a:p>
            <a:pPr lvl="0"/>
            <a:r>
              <a:rPr lang="el-GR" sz="1600" dirty="0"/>
              <a:t>Οργάνωση δράσεων για άτομα με αναπηρία, ηλικιωμένους, μετανάστες.</a:t>
            </a:r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r>
              <a:rPr lang="el-GR" sz="1600" dirty="0"/>
              <a:t>Αυτές οι υπηρεσίες είναι συχνά επιλέξιμες για χρηματοδότηση, ενώ ενισχύουν τον κοινωνικό ρόλο της επιχείρησης.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1F0520-3628-F347-9B5F-1AB9000C868C}"/>
              </a:ext>
            </a:extLst>
          </p:cNvPr>
          <p:cNvSpPr txBox="1"/>
          <p:nvPr/>
        </p:nvSpPr>
        <p:spPr>
          <a:xfrm>
            <a:off x="413658" y="4092407"/>
            <a:ext cx="6938118" cy="2062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1600" b="1" dirty="0"/>
              <a:t>Άμεση Διάθεση Προϊόντων (</a:t>
            </a:r>
            <a:r>
              <a:rPr lang="el-GR" sz="1600" b="1" dirty="0" err="1"/>
              <a:t>Direct</a:t>
            </a:r>
            <a:r>
              <a:rPr lang="el-GR" sz="1600" b="1" dirty="0"/>
              <a:t> Marketing)</a:t>
            </a:r>
            <a:endParaRPr lang="el-GR" sz="1600" dirty="0"/>
          </a:p>
          <a:p>
            <a:pPr lvl="0"/>
            <a:r>
              <a:rPr lang="el-GR" sz="1600" dirty="0"/>
              <a:t>Πώληση χωρίς μεσάζοντες: σε λαϊκές αγορές, τοπικά παντοπωλεία, συνεταιριστικά καταστήματα.</a:t>
            </a:r>
          </a:p>
          <a:p>
            <a:pPr lvl="0"/>
            <a:r>
              <a:rPr lang="el-GR" sz="1600" dirty="0"/>
              <a:t>Δημιουργία </a:t>
            </a:r>
            <a:r>
              <a:rPr lang="el-GR" sz="1600" b="1" dirty="0"/>
              <a:t>e-</a:t>
            </a:r>
            <a:r>
              <a:rPr lang="el-GR" sz="1600" b="1" dirty="0" err="1"/>
              <a:t>shop</a:t>
            </a:r>
            <a:r>
              <a:rPr lang="el-GR" sz="1600" dirty="0"/>
              <a:t> ή </a:t>
            </a:r>
            <a:r>
              <a:rPr lang="el-GR" sz="1600" b="1" dirty="0"/>
              <a:t>συνδρομητικών υπηρεσιών</a:t>
            </a:r>
            <a:r>
              <a:rPr lang="el-GR" sz="1600" dirty="0"/>
              <a:t> (π.χ. εβδομαδιαία καλαθάκια).</a:t>
            </a:r>
          </a:p>
          <a:p>
            <a:pPr lvl="0"/>
            <a:r>
              <a:rPr lang="el-GR" sz="1600" dirty="0"/>
              <a:t>Δράσεις “</a:t>
            </a:r>
            <a:r>
              <a:rPr lang="el-GR" sz="1600" dirty="0" err="1"/>
              <a:t>pick</a:t>
            </a:r>
            <a:r>
              <a:rPr lang="el-GR" sz="1600" dirty="0"/>
              <a:t> </a:t>
            </a:r>
            <a:r>
              <a:rPr lang="el-GR" sz="1600" dirty="0" err="1"/>
              <a:t>your</a:t>
            </a:r>
            <a:r>
              <a:rPr lang="el-GR" sz="1600" dirty="0"/>
              <a:t> </a:t>
            </a:r>
            <a:r>
              <a:rPr lang="el-GR" sz="1600" dirty="0" err="1"/>
              <a:t>own</a:t>
            </a:r>
            <a:r>
              <a:rPr lang="el-GR" sz="1600" dirty="0"/>
              <a:t>”: ο επισκέπτης μαζεύει μόνος του και πληρώνει.</a:t>
            </a:r>
          </a:p>
          <a:p>
            <a:pPr marL="0" indent="0">
              <a:buNone/>
            </a:pPr>
            <a:r>
              <a:rPr lang="el-GR" sz="1600" dirty="0"/>
              <a:t>Αυξάνει την </a:t>
            </a:r>
            <a:r>
              <a:rPr lang="el-GR" sz="1600" b="1" dirty="0"/>
              <a:t>κοινωνική επαφή</a:t>
            </a:r>
            <a:r>
              <a:rPr lang="el-GR" sz="1600" dirty="0"/>
              <a:t> με τους καταναλωτές και τα </a:t>
            </a:r>
            <a:r>
              <a:rPr lang="el-GR" sz="1600" b="1" dirty="0"/>
              <a:t>περιθώρια κέρδους</a:t>
            </a:r>
            <a:r>
              <a:rPr lang="el-G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754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1F8916EC-914D-3EDE-5B59-2739E1500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01010BB8-0D19-724E-A435-1D65897AC4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8920" y="1801368"/>
            <a:ext cx="5597080" cy="428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indent="0">
              <a:buNone/>
            </a:pPr>
            <a:r>
              <a:rPr lang="el-GR" sz="6000" dirty="0">
                <a:solidFill>
                  <a:schemeClr val="accent6"/>
                </a:solidFill>
              </a:rPr>
              <a:t>Η βιωσιμότητα έρχεται </a:t>
            </a:r>
            <a:r>
              <a:rPr lang="el-GR" sz="6000" dirty="0"/>
              <a:t>μέσα από </a:t>
            </a:r>
            <a:r>
              <a:rPr lang="el-GR" sz="6000" b="1" dirty="0"/>
              <a:t>πολλαπλές ροές εισοδήματος</a:t>
            </a:r>
            <a:r>
              <a:rPr lang="el-GR" sz="6000" dirty="0"/>
              <a:t>, δηλαδή από:</a:t>
            </a:r>
          </a:p>
          <a:p>
            <a:pPr marL="514350" lvl="0" indent="-514350">
              <a:buFont typeface="+mj-lt"/>
              <a:buAutoNum type="arabicPeriod"/>
            </a:pPr>
            <a:r>
              <a:rPr lang="el-GR" sz="6000" b="1" dirty="0"/>
              <a:t>Αγροτική παραγωγή</a:t>
            </a:r>
            <a:r>
              <a:rPr lang="el-GR" sz="6000" dirty="0"/>
              <a:t>: πώληση προϊόντων.</a:t>
            </a:r>
          </a:p>
          <a:p>
            <a:pPr marL="514350" lvl="0" indent="-514350">
              <a:buFont typeface="+mj-lt"/>
              <a:buAutoNum type="arabicPeriod"/>
            </a:pPr>
            <a:r>
              <a:rPr lang="el-GR" sz="6000" b="1" dirty="0"/>
              <a:t>Υπηρεσίες</a:t>
            </a:r>
            <a:r>
              <a:rPr lang="el-GR" sz="6000" dirty="0"/>
              <a:t>: π.χ. κοινωνική υποστήριξη, εκπαιδευτικά προγράμματα.</a:t>
            </a:r>
          </a:p>
          <a:p>
            <a:pPr marL="514350" lvl="0" indent="-514350">
              <a:buFont typeface="+mj-lt"/>
              <a:buAutoNum type="arabicPeriod"/>
            </a:pPr>
            <a:r>
              <a:rPr lang="el-GR" sz="6000" b="1" dirty="0" err="1"/>
              <a:t>Αγροτουρισμός</a:t>
            </a:r>
            <a:r>
              <a:rPr lang="el-GR" sz="6000" dirty="0"/>
              <a:t>: διαμονή, ξεναγήσεις, δράσεις εμπειρίας.</a:t>
            </a:r>
          </a:p>
          <a:p>
            <a:pPr marL="514350" lvl="0" indent="-514350">
              <a:buFont typeface="+mj-lt"/>
              <a:buAutoNum type="arabicPeriod"/>
            </a:pPr>
            <a:r>
              <a:rPr lang="el-GR" sz="6000" b="1" dirty="0"/>
              <a:t>Χρηματοδοτήσεις / δωρεές</a:t>
            </a:r>
            <a:r>
              <a:rPr lang="el-GR" sz="6000" dirty="0"/>
              <a:t>: θεσμικές ή ατομικές.</a:t>
            </a:r>
          </a:p>
          <a:p>
            <a:pPr marL="514350" lvl="0" indent="-514350">
              <a:buFont typeface="+mj-lt"/>
              <a:buAutoNum type="arabicPeriod"/>
            </a:pPr>
            <a:r>
              <a:rPr lang="el-GR" sz="6000" b="1" dirty="0"/>
              <a:t>Πώληση κοινωνικής αξίας</a:t>
            </a:r>
            <a:r>
              <a:rPr lang="el-GR" sz="6000" dirty="0"/>
              <a:t>: </a:t>
            </a:r>
            <a:r>
              <a:rPr lang="el-GR" sz="6000" dirty="0" err="1"/>
              <a:t>CSR</a:t>
            </a:r>
            <a:r>
              <a:rPr lang="el-GR" sz="6000" dirty="0"/>
              <a:t> συνεργασίες, «κοινωνικά προϊόντα».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5A30FF7-C8A9-EF9A-DEDA-B9BA8178CC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dirty="0"/>
              <a:t>Διαφοροποίηση Εσόδων (</a:t>
            </a:r>
            <a:r>
              <a:rPr lang="en-US" sz="4000" dirty="0"/>
              <a:t>Income Diversification)</a:t>
            </a:r>
            <a:endParaRPr lang="el-GR" altLang="el-GR" sz="4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67B65E-4EC5-57B7-30A3-8971F3FAAE6F}"/>
              </a:ext>
            </a:extLst>
          </p:cNvPr>
          <p:cNvSpPr txBox="1"/>
          <p:nvPr/>
        </p:nvSpPr>
        <p:spPr>
          <a:xfrm>
            <a:off x="6678956" y="1964030"/>
            <a:ext cx="50933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📊 </a:t>
            </a:r>
            <a:r>
              <a:rPr lang="en-US" sz="1600" b="1" dirty="0"/>
              <a:t>Example of Revenues:</a:t>
            </a:r>
            <a:br>
              <a:rPr lang="en-US" sz="1600" dirty="0"/>
            </a:br>
            <a:r>
              <a:rPr lang="en-US" sz="1600" dirty="0"/>
              <a:t>📌 The more diversified the model, the less vulnerable it is to disruptions in income streams.</a:t>
            </a:r>
            <a:endParaRPr kumimoji="0" lang="el-GR" altLang="el-G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2ED757-067B-0D2A-BEEF-331C921DB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663658"/>
              </p:ext>
            </p:extLst>
          </p:nvPr>
        </p:nvGraphicFramePr>
        <p:xfrm>
          <a:off x="6678957" y="2997200"/>
          <a:ext cx="5266266" cy="26694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8475">
                  <a:extLst>
                    <a:ext uri="{9D8B030D-6E8A-4147-A177-3AD203B41FA5}">
                      <a16:colId xmlns:a16="http://schemas.microsoft.com/office/drawing/2014/main" val="3374536994"/>
                    </a:ext>
                  </a:extLst>
                </a:gridCol>
                <a:gridCol w="1595580">
                  <a:extLst>
                    <a:ext uri="{9D8B030D-6E8A-4147-A177-3AD203B41FA5}">
                      <a16:colId xmlns:a16="http://schemas.microsoft.com/office/drawing/2014/main" val="3882065132"/>
                    </a:ext>
                  </a:extLst>
                </a:gridCol>
                <a:gridCol w="1902211">
                  <a:extLst>
                    <a:ext uri="{9D8B030D-6E8A-4147-A177-3AD203B41FA5}">
                      <a16:colId xmlns:a16="http://schemas.microsoft.com/office/drawing/2014/main" val="3576098918"/>
                    </a:ext>
                  </a:extLst>
                </a:gridCol>
              </a:tblGrid>
              <a:tr h="4861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Πηγή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Revenue Percentage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Features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86105663"/>
                  </a:ext>
                </a:extLst>
              </a:tr>
              <a:tr h="612752">
                <a:tc>
                  <a:txBody>
                    <a:bodyPr/>
                    <a:lstStyle/>
                    <a:p>
                      <a:r>
                        <a:rPr lang="el-GR" sz="1200" dirty="0"/>
                        <a:t>Πώληση λαχανικών</a:t>
                      </a:r>
                      <a:endParaRPr lang="nb-NO" sz="1200" dirty="0"/>
                    </a:p>
                    <a:p>
                      <a:endParaRPr lang="nb-NO" sz="12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40%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l-GR" sz="1200" dirty="0"/>
                        <a:t>Σταθερή ροή από τοπική αγορά</a:t>
                      </a:r>
                      <a:endParaRPr lang="en-US" sz="1200" dirty="0"/>
                    </a:p>
                    <a:p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96493843"/>
                  </a:ext>
                </a:extLst>
              </a:tr>
              <a:tr h="612752">
                <a:tc>
                  <a:txBody>
                    <a:bodyPr/>
                    <a:lstStyle/>
                    <a:p>
                      <a:r>
                        <a:rPr lang="el-GR" sz="1200" dirty="0"/>
                        <a:t>Εκπαιδευτικά προγράμματα</a:t>
                      </a:r>
                      <a:endParaRPr lang="en-US" sz="12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25%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l-GR" sz="1200" dirty="0"/>
                        <a:t>Με σχολεία και ιδρύματα</a:t>
                      </a:r>
                      <a:endParaRPr lang="en-US" sz="12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57226220"/>
                  </a:ext>
                </a:extLst>
              </a:tr>
              <a:tr h="3993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 err="1">
                          <a:effectLst/>
                        </a:rPr>
                        <a:t>LEADER</a:t>
                      </a:r>
                      <a:r>
                        <a:rPr lang="el-GR" sz="1400" kern="0" dirty="0">
                          <a:effectLst/>
                        </a:rPr>
                        <a:t>  </a:t>
                      </a:r>
                      <a:r>
                        <a:rPr lang="el-GR" sz="1200" dirty="0"/>
                        <a:t>Επιδότηση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20%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l-GR" sz="1200" dirty="0"/>
                        <a:t>Ανάπτυξη </a:t>
                      </a:r>
                      <a:r>
                        <a:rPr lang="el-GR" sz="1200" dirty="0" err="1"/>
                        <a:t>υποδμών</a:t>
                      </a:r>
                      <a:endParaRPr lang="fr-FR" sz="12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87983253"/>
                  </a:ext>
                </a:extLst>
              </a:tr>
              <a:tr h="558453">
                <a:tc>
                  <a:txBody>
                    <a:bodyPr/>
                    <a:lstStyle/>
                    <a:p>
                      <a:r>
                        <a:rPr lang="el-GR" sz="1200" dirty="0"/>
                        <a:t>Δωρεές/Εράνους</a:t>
                      </a:r>
                      <a:endParaRPr lang="en-US" sz="12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>
                          <a:effectLst/>
                        </a:rPr>
                        <a:t>15%</a:t>
                      </a:r>
                      <a:endParaRPr lang="el-G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l-GR" sz="1200" dirty="0"/>
                        <a:t>Καμπάνιες κοινότητας</a:t>
                      </a:r>
                      <a:endParaRPr lang="en-US" sz="12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71686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194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6D0FE9E-6099-C8F0-6C3F-10517DB65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4505B16B-F77D-F1E0-261D-6017BDEF27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1502229"/>
            <a:ext cx="10363200" cy="460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r>
              <a:rPr lang="el-GR" dirty="0"/>
              <a:t>Συγκριτική ανάλυση:</a:t>
            </a:r>
          </a:p>
          <a:p>
            <a:r>
              <a:rPr lang="el-GR" b="1" dirty="0"/>
              <a:t>Ολλανδία</a:t>
            </a:r>
            <a:r>
              <a:rPr lang="el-GR" dirty="0"/>
              <a:t>: Δίκτυο &gt;1200 κοινωνικών </a:t>
            </a:r>
            <a:r>
              <a:rPr lang="el-GR" dirty="0" err="1"/>
              <a:t>φαρμών</a:t>
            </a:r>
            <a:r>
              <a:rPr lang="el-GR" dirty="0"/>
              <a:t>, ισχυρή θεσμική υποστήριξη</a:t>
            </a:r>
          </a:p>
          <a:p>
            <a:r>
              <a:rPr lang="el-GR" b="1" dirty="0"/>
              <a:t>Ιρλανδία</a:t>
            </a:r>
            <a:r>
              <a:rPr lang="el-GR" dirty="0"/>
              <a:t>: </a:t>
            </a:r>
            <a:r>
              <a:rPr lang="el-GR" dirty="0" err="1"/>
              <a:t>Kerry</a:t>
            </a:r>
            <a:r>
              <a:rPr lang="el-GR" dirty="0"/>
              <a:t> Social Farming – μοντέλο συνεργασίας με τοπικές υπηρεσίες</a:t>
            </a:r>
          </a:p>
          <a:p>
            <a:r>
              <a:rPr lang="el-GR" b="1" dirty="0"/>
              <a:t>Ιταλία</a:t>
            </a:r>
            <a:r>
              <a:rPr lang="el-GR" dirty="0"/>
              <a:t>: Νομοθετημένη κοινωνική γεωργία από το 2015, συνδυασμός </a:t>
            </a:r>
            <a:r>
              <a:rPr lang="el-GR" dirty="0" err="1"/>
              <a:t>αγροτουρισμού</a:t>
            </a:r>
            <a:r>
              <a:rPr lang="el-GR" dirty="0"/>
              <a:t> και εκπαίδευσης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7454742C-8BA5-E18F-E621-7E65C90460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b="1" dirty="0"/>
              <a:t>Διεθνείς Τάσεις στην Κοινωνική Γεωργία</a:t>
            </a:r>
            <a:endParaRPr lang="el-GR" altLang="el-GR" sz="40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541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34D3861-BC9B-F71E-9D08-F1A6B25C2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F26AA6A1-2561-E5CB-9B44-25F3EC127B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2231135"/>
            <a:ext cx="10732878" cy="3875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r>
              <a:rPr lang="el-GR" dirty="0"/>
              <a:t>Προσεγγίσεις από χώρες με επιτυχημένα μοντέλα:</a:t>
            </a:r>
          </a:p>
          <a:p>
            <a:r>
              <a:rPr lang="el-GR" b="1" dirty="0"/>
              <a:t>Ολλανδία:</a:t>
            </a:r>
            <a:r>
              <a:rPr lang="el-GR" dirty="0"/>
              <a:t> </a:t>
            </a:r>
            <a:r>
              <a:rPr lang="el-GR" dirty="0" err="1"/>
              <a:t>Cooperative</a:t>
            </a:r>
            <a:r>
              <a:rPr lang="el-GR" dirty="0"/>
              <a:t> </a:t>
            </a:r>
            <a:r>
              <a:rPr lang="el-GR" dirty="0" err="1"/>
              <a:t>Agriculture</a:t>
            </a:r>
            <a:endParaRPr lang="el-GR" dirty="0"/>
          </a:p>
          <a:p>
            <a:r>
              <a:rPr lang="el-GR" b="1" dirty="0"/>
              <a:t>Ιταλία:</a:t>
            </a:r>
            <a:r>
              <a:rPr lang="el-GR" dirty="0"/>
              <a:t> Κοινωνική γεωργία με νομικό πλαίσιο</a:t>
            </a:r>
          </a:p>
          <a:p>
            <a:r>
              <a:rPr lang="el-GR" b="1" dirty="0"/>
              <a:t>Ιρλανδία, Βέλγιο</a:t>
            </a:r>
            <a:r>
              <a:rPr lang="el-GR" dirty="0"/>
              <a:t>: </a:t>
            </a:r>
            <a:r>
              <a:rPr lang="el-GR" dirty="0" err="1"/>
              <a:t>FarmElder</a:t>
            </a:r>
            <a:r>
              <a:rPr lang="el-GR" dirty="0"/>
              <a:t>, </a:t>
            </a:r>
            <a:r>
              <a:rPr lang="el-GR" dirty="0" err="1"/>
              <a:t>CSA</a:t>
            </a:r>
            <a:r>
              <a:rPr lang="el-GR" dirty="0"/>
              <a:t>, </a:t>
            </a:r>
            <a:r>
              <a:rPr lang="el-GR" dirty="0" err="1"/>
              <a:t>CISOMA</a:t>
            </a:r>
            <a:endParaRPr lang="el-GR" dirty="0"/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86573614-63D1-4B74-9EB4-A0065FDE10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b="1" dirty="0"/>
              <a:t>Καλές Πρακτικές &amp; Ευρωπαϊκό Πλαίσιο</a:t>
            </a:r>
            <a:endParaRPr lang="el-GR" altLang="el-GR" sz="40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0399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0D190BD-0A7B-84FB-870C-E5B4E1E9A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681CBC2E-8995-AE2B-C7F6-3594062FEA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9690" y="1734094"/>
            <a:ext cx="10705446" cy="437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indent="0">
              <a:buNone/>
            </a:pPr>
            <a:r>
              <a:rPr lang="el-GR" sz="4400" dirty="0">
                <a:solidFill>
                  <a:schemeClr val="accent6"/>
                </a:solidFill>
              </a:rPr>
              <a:t>Μια κοινωνική φάρμα:</a:t>
            </a:r>
          </a:p>
          <a:p>
            <a:pPr lvl="0"/>
            <a:r>
              <a:rPr lang="el-GR" sz="4400" dirty="0"/>
              <a:t>Παράγει και πουλάει βιολογικά λαχανικά.</a:t>
            </a:r>
          </a:p>
          <a:p>
            <a:pPr lvl="0"/>
            <a:r>
              <a:rPr lang="el-GR" sz="4400" dirty="0"/>
              <a:t>Υποδέχεται σχολεία και τουρίστες (</a:t>
            </a:r>
            <a:r>
              <a:rPr lang="el-GR" sz="4400" dirty="0" err="1"/>
              <a:t>αγροτουρισμός</a:t>
            </a:r>
            <a:r>
              <a:rPr lang="el-GR" sz="4400" dirty="0"/>
              <a:t>).</a:t>
            </a:r>
          </a:p>
          <a:p>
            <a:pPr lvl="0"/>
            <a:r>
              <a:rPr lang="el-GR" sz="4400" dirty="0"/>
              <a:t>Εκπαιδεύει άτομα με νοητικές δυσκολίες και τα εντάσσει στη γεωργία.</a:t>
            </a:r>
          </a:p>
          <a:p>
            <a:pPr lvl="0"/>
            <a:r>
              <a:rPr lang="el-GR" sz="4400" dirty="0"/>
              <a:t>Συνεργάζεται με </a:t>
            </a:r>
            <a:r>
              <a:rPr lang="el-GR" sz="4400" dirty="0" err="1"/>
              <a:t>ΜΚΟ</a:t>
            </a:r>
            <a:r>
              <a:rPr lang="el-GR" sz="4400" dirty="0"/>
              <a:t> και χρηματοδοτείται μέσω </a:t>
            </a:r>
            <a:r>
              <a:rPr lang="el-GR" sz="4400" dirty="0" err="1"/>
              <a:t>LEADER</a:t>
            </a:r>
            <a:r>
              <a:rPr lang="el-GR" sz="4400" dirty="0"/>
              <a:t> και Erasmus+.</a:t>
            </a:r>
          </a:p>
          <a:p>
            <a:pPr marL="0" indent="0">
              <a:buNone/>
            </a:pPr>
            <a:endParaRPr lang="el-GR" sz="4400" dirty="0"/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l-GR" sz="4400" dirty="0"/>
              <a:t>Αυτό το μοντέλο εξασφαλίζει βιωσιμότητα, κοινωνική επίδραση και αξιοποίηση όλων των δυνατοτήτων του χώρου, των ανθρώπων και του οράματος της επιχείρησης.</a:t>
            </a:r>
          </a:p>
          <a:p>
            <a:pPr marL="114300" indent="0">
              <a:lnSpc>
                <a:spcPct val="170000"/>
              </a:lnSpc>
              <a:buNone/>
            </a:pPr>
            <a:endParaRPr lang="en-US" sz="4400" dirty="0"/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70DA5261-29C4-F8D0-BBDD-91D5600312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b="1" dirty="0"/>
              <a:t>Παράδειγμα Ολοκληρωμένου Μοντέλου</a:t>
            </a:r>
            <a:endParaRPr lang="el-GR" altLang="el-GR" sz="4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321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6322635-24E4-2ED7-7FA9-016CAB865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007AFDA-9400-FC73-4181-A5BFE61B4C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1502229"/>
            <a:ext cx="10363200" cy="460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l-GR" dirty="0">
                <a:solidFill>
                  <a:schemeClr val="accent6"/>
                </a:solidFill>
              </a:rPr>
              <a:t>Παράδειγμα βιώσιμου υβριδικού μοντέλου:</a:t>
            </a:r>
          </a:p>
          <a:p>
            <a:r>
              <a:rPr lang="el-GR" dirty="0"/>
              <a:t>Παράγει βιολογικά λαχανικά και ελαιόλαδο</a:t>
            </a:r>
          </a:p>
          <a:p>
            <a:r>
              <a:rPr lang="el-GR" dirty="0"/>
              <a:t>Οργανώνει εκπαιδευτικά προγράμματα για μαθητές</a:t>
            </a:r>
          </a:p>
          <a:p>
            <a:r>
              <a:rPr lang="el-GR" dirty="0"/>
              <a:t>Συνεργάζεται με </a:t>
            </a:r>
            <a:r>
              <a:rPr lang="el-GR" dirty="0" err="1"/>
              <a:t>ΜΚΟ</a:t>
            </a:r>
            <a:r>
              <a:rPr lang="el-GR" dirty="0"/>
              <a:t> για ένταξη ευάλωτων ομάδων</a:t>
            </a:r>
          </a:p>
          <a:p>
            <a:r>
              <a:rPr lang="el-GR" dirty="0"/>
              <a:t>Χρηματοδότηση από </a:t>
            </a:r>
            <a:r>
              <a:rPr lang="el-GR" dirty="0" err="1"/>
              <a:t>LEADER</a:t>
            </a:r>
            <a:r>
              <a:rPr lang="el-GR" dirty="0"/>
              <a:t> και Erasmus+</a:t>
            </a:r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B2414E63-616B-C404-0B63-0C63F96147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dirty="0" err="1"/>
              <a:t>Case</a:t>
            </a:r>
            <a:r>
              <a:rPr lang="el-GR" sz="4000" dirty="0"/>
              <a:t> </a:t>
            </a:r>
            <a:r>
              <a:rPr lang="el-GR" sz="4000" dirty="0" err="1"/>
              <a:t>Study</a:t>
            </a:r>
            <a:r>
              <a:rPr lang="el-GR" sz="4000" dirty="0"/>
              <a:t> – Κοινωνική Φάρμα στην Ελλάδα</a:t>
            </a:r>
            <a:endParaRPr lang="el-GR" altLang="el-GR" sz="4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997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612213A-2650-FA37-C65A-F4C3B6C0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2BC91172-1203-90A3-4A7D-D5F189243C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1502229"/>
            <a:ext cx="10363200" cy="460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r>
              <a:rPr lang="el-GR" sz="6600" dirty="0">
                <a:solidFill>
                  <a:schemeClr val="accent6"/>
                </a:solidFill>
              </a:rPr>
              <a:t>Από την ιδέα στην πραγματικότητα:</a:t>
            </a:r>
          </a:p>
          <a:p>
            <a:r>
              <a:rPr lang="el-GR" sz="6600" dirty="0"/>
              <a:t>1. Έρευνα τοπικών αναγκών και δυνατοτήτων</a:t>
            </a:r>
          </a:p>
          <a:p>
            <a:r>
              <a:rPr lang="el-GR" sz="6600" dirty="0"/>
              <a:t>2. Δημιουργία </a:t>
            </a:r>
            <a:r>
              <a:rPr lang="el-GR" sz="6600" dirty="0" err="1"/>
              <a:t>Business</a:t>
            </a:r>
            <a:r>
              <a:rPr lang="el-GR" sz="6600" dirty="0"/>
              <a:t> </a:t>
            </a:r>
            <a:r>
              <a:rPr lang="el-GR" sz="6600" dirty="0" err="1"/>
              <a:t>Model</a:t>
            </a:r>
            <a:r>
              <a:rPr lang="el-GR" sz="6600" dirty="0"/>
              <a:t> </a:t>
            </a:r>
            <a:r>
              <a:rPr lang="el-GR" sz="6600" dirty="0" err="1"/>
              <a:t>Canvas</a:t>
            </a:r>
            <a:endParaRPr lang="el-GR" sz="6600" dirty="0"/>
          </a:p>
          <a:p>
            <a:r>
              <a:rPr lang="el-GR" sz="6600" dirty="0"/>
              <a:t>3. Εύρεση και διασφάλιση χρηματοδότησης</a:t>
            </a:r>
          </a:p>
          <a:p>
            <a:r>
              <a:rPr lang="el-GR" sz="6600" dirty="0"/>
              <a:t>4. Δημιουργία στρατηγικών συνεργασιών</a:t>
            </a:r>
          </a:p>
          <a:p>
            <a:r>
              <a:rPr lang="el-GR" sz="6600" dirty="0"/>
              <a:t>5. Εκπαίδευση προσωπικού και ωφελούμενων</a:t>
            </a:r>
          </a:p>
          <a:p>
            <a:r>
              <a:rPr lang="el-GR" sz="6600" dirty="0"/>
              <a:t>6. Πιλοτική εφαρμογή και αξιολόγηση</a:t>
            </a:r>
          </a:p>
          <a:p>
            <a:r>
              <a:rPr lang="el-GR" sz="6600" dirty="0"/>
              <a:t>7. Κλιμάκωση και βελτίωση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E7400F40-B316-8CB7-DBEF-F0FEA2C960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b="1" dirty="0"/>
              <a:t>Οδηγός Υλοποίησης Κοινωνικής Φάρμας</a:t>
            </a:r>
            <a:endParaRPr lang="el-GR" altLang="el-GR" sz="40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9311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FA6BFCF-3D23-127A-AFB2-DF53DFBBE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FB122492-2689-C9F7-AFE6-F8BE515C9F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3600" y="1251856"/>
            <a:ext cx="10244667" cy="4911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indent="0">
              <a:buNone/>
            </a:pPr>
            <a:r>
              <a:rPr lang="el-GR" sz="6400" dirty="0">
                <a:solidFill>
                  <a:schemeClr val="accent6"/>
                </a:solidFill>
              </a:rPr>
              <a:t>Η επιτυχημένη κοινωνική φάρμα </a:t>
            </a:r>
            <a:r>
              <a:rPr lang="el-GR" sz="6400" b="1" dirty="0">
                <a:solidFill>
                  <a:schemeClr val="accent6"/>
                </a:solidFill>
              </a:rPr>
              <a:t>δεν “ζει” από επιδοτήσεις</a:t>
            </a:r>
            <a:r>
              <a:rPr lang="el-GR" sz="6400" dirty="0">
                <a:solidFill>
                  <a:schemeClr val="accent6"/>
                </a:solidFill>
              </a:rPr>
              <a:t>, αλλά </a:t>
            </a:r>
            <a:r>
              <a:rPr lang="el-GR" sz="6400" b="1" dirty="0">
                <a:solidFill>
                  <a:schemeClr val="accent6"/>
                </a:solidFill>
              </a:rPr>
              <a:t>επιβιώνει και αναπτύσσεται</a:t>
            </a:r>
            <a:r>
              <a:rPr lang="el-GR" sz="6400" dirty="0">
                <a:solidFill>
                  <a:schemeClr val="accent6"/>
                </a:solidFill>
              </a:rPr>
              <a:t> μέσα από:</a:t>
            </a:r>
          </a:p>
          <a:p>
            <a:pPr lvl="0"/>
            <a:r>
              <a:rPr lang="el-GR" sz="6400" dirty="0"/>
              <a:t>Στρατηγική σκέψη,</a:t>
            </a:r>
          </a:p>
          <a:p>
            <a:pPr lvl="0"/>
            <a:r>
              <a:rPr lang="el-GR" sz="6400" dirty="0"/>
              <a:t>Εξισορρόπηση οικονομικών και κοινωνικών στόχων,</a:t>
            </a:r>
          </a:p>
          <a:p>
            <a:pPr lvl="0"/>
            <a:r>
              <a:rPr lang="el-GR" sz="6400" dirty="0"/>
              <a:t>Δίκτυο συνεργασιών για πόρους και έσοδα,</a:t>
            </a:r>
          </a:p>
          <a:p>
            <a:pPr lvl="0"/>
            <a:r>
              <a:rPr lang="el-GR" sz="6400" dirty="0"/>
              <a:t>Συνεχή προσαρμογή του οικονομικού της μοντέλου.</a:t>
            </a:r>
          </a:p>
          <a:p>
            <a:pPr lvl="0"/>
            <a:endParaRPr lang="el-GR" sz="6400" dirty="0"/>
          </a:p>
          <a:p>
            <a:pPr marL="0" indent="0">
              <a:buNone/>
            </a:pPr>
            <a:r>
              <a:rPr lang="el-GR" sz="6400" dirty="0">
                <a:solidFill>
                  <a:schemeClr val="accent6"/>
                </a:solidFill>
              </a:rPr>
              <a:t>💬 </a:t>
            </a:r>
            <a:r>
              <a:rPr lang="el-GR" sz="6400" b="1" dirty="0">
                <a:solidFill>
                  <a:schemeClr val="accent6"/>
                </a:solidFill>
              </a:rPr>
              <a:t>Η κοινωνική γεωργία χρειάζεται “καρδιά”, αλλά και “κοστολόγηση” για να αντέξει.</a:t>
            </a:r>
            <a:endParaRPr lang="el-GR" sz="6400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l-GR" sz="6400" dirty="0"/>
              <a:t>Η οικονομική σταθερότητα και η ανθεκτικότητα μιας κοινωνικής γεωργικής επιχείρησης εξαρτάται από δύο παραμέτρους:</a:t>
            </a:r>
          </a:p>
          <a:p>
            <a:pPr marL="514350" lvl="0" indent="-514350">
              <a:buFont typeface="+mj-lt"/>
              <a:buAutoNum type="arabicPeriod"/>
            </a:pPr>
            <a:r>
              <a:rPr lang="el-GR" sz="6400" b="1" dirty="0"/>
              <a:t>Ενεργή πρόσβαση σε ποικιλία χρηματοδοτικών εργαλείων</a:t>
            </a:r>
            <a:r>
              <a:rPr lang="el-GR" sz="6400" dirty="0"/>
              <a:t>, με προετοιμασία, στρατηγική και συνεργασίες.</a:t>
            </a:r>
          </a:p>
          <a:p>
            <a:pPr marL="514350" lvl="0" indent="-514350">
              <a:buFont typeface="+mj-lt"/>
              <a:buAutoNum type="arabicPeriod"/>
            </a:pPr>
            <a:r>
              <a:rPr lang="el-GR" sz="6400" b="1" dirty="0"/>
              <a:t>Δημιουργική διαφοροποίηση των πηγών εσόδων</a:t>
            </a:r>
            <a:r>
              <a:rPr lang="el-GR" sz="6400" dirty="0"/>
              <a:t>, ώστε να μετατραπεί η φάρμα σε </a:t>
            </a:r>
            <a:r>
              <a:rPr lang="el-GR" sz="6400" dirty="0" err="1"/>
              <a:t>πολυλειτουργικό</a:t>
            </a:r>
            <a:r>
              <a:rPr lang="el-GR" sz="6400" dirty="0"/>
              <a:t> κοινωνικό και επιχειρηματικό κόμβο.</a:t>
            </a:r>
          </a:p>
          <a:p>
            <a:pPr marL="0" lvl="0" indent="0">
              <a:buNone/>
            </a:pPr>
            <a:endParaRPr lang="el-GR" sz="6400" dirty="0"/>
          </a:p>
          <a:p>
            <a:pPr marL="0" indent="0">
              <a:buNone/>
            </a:pPr>
            <a:r>
              <a:rPr lang="el-GR" sz="6400" dirty="0"/>
              <a:t>Η σύνδεση αυτών των παραμέτρων με το επιχειρηματικό μοντέλο (όπως αυτό αποτυπώνεται στο </a:t>
            </a:r>
            <a:r>
              <a:rPr lang="el-GR" sz="6400" dirty="0" err="1"/>
              <a:t>BMC</a:t>
            </a:r>
            <a:r>
              <a:rPr lang="el-GR" sz="6400" dirty="0"/>
              <a:t>) είναι κρίσιμη για τον μετασχηματισμό μιας καλής ιδέας σε μια </a:t>
            </a:r>
            <a:r>
              <a:rPr lang="el-GR" sz="6400" b="1" dirty="0"/>
              <a:t>βιώσιμη κοινωνική επιχείρηση με ουσιαστική επίδραση</a:t>
            </a:r>
            <a:r>
              <a:rPr lang="el-GR" sz="6400" dirty="0"/>
              <a:t>.</a:t>
            </a:r>
          </a:p>
          <a:p>
            <a:pPr marL="114300" indent="0">
              <a:buNone/>
            </a:pPr>
            <a:endParaRPr lang="en-US" sz="6000"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1A893A3-F3CB-5B6D-6C0B-1ADD0CCD1C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999067"/>
            <a:ext cx="9154289" cy="252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b="1" dirty="0"/>
              <a:t>🔚 Συμπεράσματα</a:t>
            </a:r>
            <a:br>
              <a:rPr lang="el-GR" sz="4000" dirty="0"/>
            </a:br>
            <a:endParaRPr lang="el-GR" altLang="el-GR" sz="4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456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2989</Words>
  <Application>Microsoft Office PowerPoint</Application>
  <PresentationFormat>Ευρεία οθόνη</PresentationFormat>
  <Paragraphs>378</Paragraphs>
  <Slides>33</Slides>
  <Notes>33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34" baseType="lpstr">
      <vt:lpstr>Office Theme</vt:lpstr>
      <vt:lpstr>Παρουσίαση του PowerPoint</vt:lpstr>
      <vt:lpstr>Κεφάλαιο 2 – Επιχειρηματικά Μοντέλα και Κοινωνική Γεωργία</vt:lpstr>
      <vt:lpstr>Παρουσίαση του PowerPoint</vt:lpstr>
      <vt:lpstr>Τι είναι ένα Επιχειρηματικό Μοντέλο;</vt:lpstr>
      <vt:lpstr>Business Model Canvas – Κοινωνική Γεωργία</vt:lpstr>
      <vt:lpstr>Βιωσιμότητα και Υβριδικό Μοντέλο </vt:lpstr>
      <vt:lpstr>Εργαλεία Οικονομικής Διαχείρισης</vt:lpstr>
      <vt:lpstr>Αξιολόγηση: SROI, SWOT, AHP</vt:lpstr>
      <vt:lpstr>SROI – Κοινωνική Απόδοση της Επένδυσης</vt:lpstr>
      <vt:lpstr>SWOT Ανάλυση – Κοινωνική Γεωργία(1/2)</vt:lpstr>
      <vt:lpstr>Παράδειγμα (Κοινωνική Γεωργία) 2/2</vt:lpstr>
      <vt:lpstr>AHP – Αναλυτική Ιεραρχική Διαδικασία</vt:lpstr>
      <vt:lpstr>Στατιστικά – ΕΕ &amp; Κοινωνική Γεωργία</vt:lpstr>
      <vt:lpstr>Drivers &amp; Barriers στην Κοινωνική Γεωργία</vt:lpstr>
      <vt:lpstr>Accessing Funding</vt:lpstr>
      <vt:lpstr>Πηγές Χρηματοδότησης στην Πράξη:</vt:lpstr>
      <vt:lpstr>Practical Funding Sources:</vt:lpstr>
      <vt:lpstr>🌿 Τι είναι το LEADER;</vt:lpstr>
      <vt:lpstr>🌿 What is the LEADER tool?</vt:lpstr>
      <vt:lpstr>Πού να απευθυνθεί κάποιος στην Αχαΐα για το πρόγραμμα LEADER;</vt:lpstr>
      <vt:lpstr>Διαχειριστική Ευρωπαϊκών Προγραμμάτων – Πάτρα (ΔΙΑΧΕΙΡΙΣΤΙΚΗ ΕΥΡΩΠΑΪΚΩΝ ΠΡΟΓΡΑΜΜΑΤΩΝ ΔΥΤΙΚΗΣ ΕΛΛΑΔΑΣ)</vt:lpstr>
      <vt:lpstr>Τι είναι το ΕΠΑνΕΚ;</vt:lpstr>
      <vt:lpstr>🏡  Σύνδεση με Κοινωνική Γεωργία</vt:lpstr>
      <vt:lpstr>Τι απαιτεί η επιτυχής ένταξη σε προγράμματα; </vt:lpstr>
      <vt:lpstr>Διαφοροποίηση Πηγών Εισοδήματος (Diversifying Income Sources) </vt:lpstr>
      <vt:lpstr>Ενδεικτικοί Τρόποι Διαφοροποίησης:</vt:lpstr>
      <vt:lpstr>Διαφοροποίηση Εσόδων (Income Diversification)</vt:lpstr>
      <vt:lpstr>Διεθνείς Τάσεις στην Κοινωνική Γεωργία</vt:lpstr>
      <vt:lpstr>Καλές Πρακτικές &amp; Ευρωπαϊκό Πλαίσιο</vt:lpstr>
      <vt:lpstr>Παράδειγμα Ολοκληρωμένου Μοντέλου</vt:lpstr>
      <vt:lpstr>Case Study – Κοινωνική Φάρμα στην Ελλάδα</vt:lpstr>
      <vt:lpstr>Οδηγός Υλοποίησης Κοινωνικής Φάρμας</vt:lpstr>
      <vt:lpstr>🔚 Συμπεράσματα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Tele Icce</dc:creator>
  <cp:lastModifiedBy>Tmima Mitroou</cp:lastModifiedBy>
  <cp:revision>15</cp:revision>
  <dcterms:modified xsi:type="dcterms:W3CDTF">2025-12-19T08:34:58Z</dcterms:modified>
</cp:coreProperties>
</file>