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5" r:id="rId29"/>
    <p:sldId id="286" r:id="rId30"/>
    <p:sldId id="287" r:id="rId31"/>
    <p:sldId id="288" r:id="rId32"/>
    <p:sldId id="289" r:id="rId3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050" autoAdjust="0"/>
  </p:normalViewPr>
  <p:slideViewPr>
    <p:cSldViewPr snapToGrid="0">
      <p:cViewPr varScale="1">
        <p:scale>
          <a:sx n="77" d="100"/>
          <a:sy n="77" d="100"/>
        </p:scale>
        <p:origin x="88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9A348C4D-5E6C-9AF6-0FEE-A6568E753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9AAE4BA3-6050-A6D4-6E8F-CAB71A3B95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F256538A-8608-717C-1C92-AF2621548DC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00946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0375BB0A-A7E9-CC7E-62E2-33274D744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A2334187-E908-24A5-351D-78E5882345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7A2EFC1C-6121-C71E-5963-6179DA2DC0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417943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29B209A8-F11A-F2A3-24E3-1EF90138C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54235EDF-049B-40C8-8F06-801235E5BA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9CB6EDEA-EA80-8AD9-EB07-2F80D7A0DE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922413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40835AD9-5AF5-1905-4067-E6BAAACE8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2DED9ECD-F66D-17EA-957D-9F1D670F152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7C29473F-5E2D-4216-052A-505A54C9EE9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445419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2A33469E-3861-4385-7E19-796313B04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93C25F22-91E3-B3B0-939F-A23AFE0BA2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C5830396-2471-B8FD-961E-105060DE128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94285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EB359B7E-A676-3EAC-8C85-6AC84F1B6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5BE9FC00-E596-0508-F147-07DCFA64AF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B9573553-4918-2155-5BA0-D0E71204E3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381925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B8F01B33-A60E-BDEE-492C-ED1DE7E30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B7B5E0B1-0154-56D4-F5D5-CFC9AC35E80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CA0BEF27-79FD-2565-7F1F-105BEB3E7D8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506403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0D69514F-8C99-3FBD-6267-6E4DDCABC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05C608FE-6DF6-15EB-D5F6-5B10703FAB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48F45654-1F7A-99DE-0FDD-D650CAF7116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16046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88B80C5A-3F62-FAB7-11B8-E6AB861EC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1E8CC1C3-A080-D594-4126-4A66E80915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96DDC92B-AFC1-80E0-24EF-77689EC6E78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024137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0CE03949-5490-F6E4-D67A-1B8A0EB21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6DFACCD4-AC9A-58D2-632E-F1148F903CD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B767234B-A5B0-2335-3E5E-6A38E944E6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351649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9ED0F4A3-557A-A809-6680-7D85351BD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96A072D3-BECF-2D31-AD1F-AF1C66DCF3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6B24B7CC-D8A5-76F0-2B69-F2DB1A1FF0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972473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D9246773-CE62-9147-4C05-21925F9C4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9D9C3725-F560-89E3-CE22-C5D2FB56FC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AEB9674C-34FE-EA9C-85A7-DCFA18BD39E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97896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797B0AAD-4F37-20F6-2B34-7E84454E8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AF9CF03C-2D2B-A7D0-CB9E-7D242C19330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977A1F17-40B4-FA6B-61F5-F95D9B70EE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242060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7C1C518E-32F1-C053-30AC-44C806A4D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05339CF0-0438-A7E7-64C7-8D33252D2E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9660E9F7-5097-29FD-DA4F-1905E23778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463696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AAE67B6C-761E-A62B-3547-A54480051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21AB3ABD-C154-8ABD-FD02-5C348B4350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18249720-3BDF-CAE5-727B-94F750CC6B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948807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CC94EA45-E3B1-D235-ABCC-873554198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6C865A66-1021-7686-E3B3-FA76AC70D55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BF87397C-A711-DA90-903D-DF1B83CAD0D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836382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4A0E4BC5-F113-CAC5-E4BF-64DC2C1D8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5245E5E0-9AE6-8A29-304A-7940C40A2EC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50F06E64-9C2F-B217-3AC7-8A2C53B8AF3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125900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C97B7CE5-6514-8632-2534-BC982E6F4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926C6249-673D-42B7-0E20-B5FF39AC3F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D3C4EC5E-10EE-42EE-F530-FD79433AA8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625664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6A7D6F11-F30D-14EF-DB96-2E372EA71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D0103611-348B-1CB3-983C-247D6F3167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76549490-0CB6-A360-AC09-06364FB830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678358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7017A794-A578-466A-4771-297F769CD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75F0107C-5785-97F6-86E9-E9B629A278F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D63E1F05-96DA-459A-3F6F-433C13CE822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832386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B36B5539-93AF-7EC4-49A3-19A050788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8C4C929D-42B2-B1DF-1944-93A69CA50B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8683D797-5BD7-BBE8-0A8B-BE55A4A2BD6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407215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60088116-C92B-6907-E852-41C4EF8EA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67B73897-C1D0-B6F9-0BE8-CFDB54D798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4BE076E8-8C76-0B43-089A-61ABA6A0AC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413761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EEB5183D-C3E1-88D8-ADAB-F63437B6B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4A0E7D8F-66AC-6386-4BB9-2B1AD1D5FD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519D9620-4A3F-3C13-D6BF-A84357A34B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415162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C3D5EF10-AB08-6235-172E-31DDF99BE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9AB8F754-7A04-288F-8527-33DCAAF38C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19C1FFC0-66FD-0D1A-EBA4-37FD214BD0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630683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4FB77C2A-125D-1BCF-44DF-88128FD2C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8AE91611-09B2-BA32-F7BA-39DBCA9BC2F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FFB38DC2-9D76-8889-C76F-B1CAE5698F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4134876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DCF8F3F4-CAC2-D209-39CA-4E276EE1A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C73A2C58-70B8-54C5-FAE6-24F05B375D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B0D32196-12DE-7577-8FC0-7ED6C94D7F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8366758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2B8EB7A5-0FBD-F2CC-51B8-BFBB0FD22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949822AA-5998-13FC-D0ED-4F9A76EDF1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23DD968C-E0F8-2E77-D179-77108159FC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20587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BDD2B7A5-FED2-09AC-F068-602A37BCA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41407F2F-6356-6A7B-37B9-14222F020A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AB72F3B4-0805-2841-067A-CBD8CF4B237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8759176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8190A971-4938-0C03-6C90-1F1989527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E0C91F56-729C-C987-504D-C0F3BBE6C11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475A4A4E-2D29-2935-906B-95003C3FF9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31106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youtube.com/watch?v=RMuyqUcWYzY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4"/>
          <p:cNvSpPr txBox="1">
            <a:spLocks noGrp="1"/>
          </p:cNvSpPr>
          <p:nvPr>
            <p:ph type="ctrTitle"/>
          </p:nvPr>
        </p:nvSpPr>
        <p:spPr>
          <a:xfrm>
            <a:off x="1524000" y="2004106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lvl="0"/>
            <a:r>
              <a:rPr lang="el-GR" dirty="0"/>
              <a:t>ΕΝΟΤΗΤΑ 4: ΕΠΙΚΟΙΝΩΝΙΑ, ΠΡΟΩΘΗΣΗ ΚΑΙ ΣΥΝΕΡΓΑΣΙΑ ΜΕ ΤΑ ΜΕΣΑ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>
            <a:spLocks noGrp="1"/>
          </p:cNvSpPr>
          <p:nvPr>
            <p:ph type="body" idx="1"/>
          </p:nvPr>
        </p:nvSpPr>
        <p:spPr>
          <a:xfrm>
            <a:off x="719328" y="1773936"/>
            <a:ext cx="10984992" cy="3589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r>
              <a:rPr lang="el-GR" sz="2400" dirty="0"/>
              <a:t>Η κοινωνική γεωργία δεν είναι απλώς γεωργία με κοινωνική ευαισθησία. Είναι ένα μοντέλο κοινωνικής καινοτομίας, και κάθε κοινωνική καινοτομία πρέπει να “μιλήσει” — δηλαδή να επικοινωνήσει το γιατί, το πώς και το ποιοι.</a:t>
            </a:r>
          </a:p>
          <a:p>
            <a:endParaRPr lang="el-GR" sz="2400" dirty="0"/>
          </a:p>
          <a:p>
            <a:r>
              <a:rPr lang="el-GR" sz="2400" dirty="0"/>
              <a:t>Εδώ η επικοινωνία δεν είναι διακόσμηση ή μετάδοση πληροφορίας. Είναι:</a:t>
            </a:r>
          </a:p>
          <a:p>
            <a:endParaRPr lang="el-GR" sz="2400" dirty="0"/>
          </a:p>
          <a:p>
            <a:pPr lvl="0"/>
            <a:r>
              <a:rPr lang="el-GR" sz="2400" dirty="0"/>
              <a:t>Μηχανισμός σύνδεσης με την κοινότητα.</a:t>
            </a:r>
          </a:p>
          <a:p>
            <a:pPr lvl="0"/>
            <a:r>
              <a:rPr lang="el-GR" sz="2400" dirty="0"/>
              <a:t>Μοχλός ορατότητας και αναγνώρισης.</a:t>
            </a:r>
          </a:p>
          <a:p>
            <a:pPr lvl="0"/>
            <a:r>
              <a:rPr lang="el-GR" sz="2400" dirty="0"/>
              <a:t>Εργαλείο αλλαγής κοινωνικών στάσεων.</a:t>
            </a:r>
          </a:p>
          <a:p>
            <a:pPr lvl="0"/>
            <a:r>
              <a:rPr lang="el-GR" sz="2400" dirty="0"/>
              <a:t>Δίαυλος προσέλκυσης χρηματοδοτών, καταναλωτών και εταίρων.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82C215-17EC-3F71-8A01-215E3325FBCC}"/>
              </a:ext>
            </a:extLst>
          </p:cNvPr>
          <p:cNvSpPr txBox="1"/>
          <p:nvPr/>
        </p:nvSpPr>
        <p:spPr>
          <a:xfrm>
            <a:off x="2663190" y="388429"/>
            <a:ext cx="916000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400" b="1" dirty="0"/>
              <a:t>Η επικοινωνία ως στρατηγική κοινωνικής επιρροής και βιωσιμότητας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A667F74C-6947-443D-ED31-D7324BD6F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60267D3-2A6F-E947-50CE-1E61FF509438}"/>
              </a:ext>
            </a:extLst>
          </p:cNvPr>
          <p:cNvSpPr txBox="1"/>
          <p:nvPr/>
        </p:nvSpPr>
        <p:spPr>
          <a:xfrm>
            <a:off x="3047999" y="373260"/>
            <a:ext cx="742405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200" b="1" dirty="0"/>
              <a:t>Τι είναι Μάρκετινγκ για μια Κοινωνική Φάρμα;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7ACA613-7138-69F6-6AB9-83171AC8100E}"/>
              </a:ext>
            </a:extLst>
          </p:cNvPr>
          <p:cNvSpPr txBox="1">
            <a:spLocks/>
          </p:cNvSpPr>
          <p:nvPr/>
        </p:nvSpPr>
        <p:spPr>
          <a:xfrm>
            <a:off x="457199" y="1458686"/>
            <a:ext cx="11183113" cy="466747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l-GR" b="1" dirty="0"/>
              <a:t>Περισσότερο από Πώληση: Είναι η καλλιέργεια σχέσης με την κοινότητα.</a:t>
            </a:r>
          </a:p>
          <a:p>
            <a:r>
              <a:rPr lang="el-GR" dirty="0"/>
              <a:t>Συνδυάζει: </a:t>
            </a:r>
            <a:r>
              <a:rPr lang="el-GR" b="1" dirty="0"/>
              <a:t>Ορατότητα, Αξιοπιστία, Εμπιστοσύνη, Κοινωνική Ευθύνη</a:t>
            </a:r>
            <a:r>
              <a:rPr lang="el-GR" dirty="0"/>
              <a:t>.</a:t>
            </a:r>
          </a:p>
          <a:p>
            <a:endParaRPr lang="en-US" dirty="0"/>
          </a:p>
          <a:p>
            <a:pPr>
              <a:buFont typeface="Arial"/>
              <a:buNone/>
            </a:pPr>
            <a:r>
              <a:rPr lang="el-GR" dirty="0">
                <a:ea typeface="+mn-lt"/>
                <a:cs typeface="+mn-lt"/>
              </a:rPr>
              <a:t>Διπλός Σκοπός</a:t>
            </a:r>
            <a:r>
              <a:rPr lang="en-US" dirty="0">
                <a:ea typeface="+mn-lt"/>
                <a:cs typeface="+mn-lt"/>
              </a:rPr>
              <a:t>:</a:t>
            </a:r>
            <a:endParaRPr lang="en-US" dirty="0"/>
          </a:p>
          <a:p>
            <a:r>
              <a:rPr lang="el-GR" b="1" dirty="0">
                <a:ea typeface="+mn-lt"/>
                <a:cs typeface="+mn-lt"/>
              </a:rPr>
              <a:t>Οικονομικός</a:t>
            </a:r>
            <a:r>
              <a:rPr lang="en-US" dirty="0">
                <a:ea typeface="+mn-lt"/>
                <a:cs typeface="+mn-lt"/>
              </a:rPr>
              <a:t>(</a:t>
            </a:r>
            <a:r>
              <a:rPr lang="el-GR" dirty="0"/>
              <a:t>π.χ. πώληση προϊόντων</a:t>
            </a:r>
            <a:r>
              <a:rPr lang="en-US" dirty="0">
                <a:ea typeface="+mn-lt"/>
                <a:cs typeface="+mn-lt"/>
              </a:rPr>
              <a:t>)</a:t>
            </a:r>
            <a:endParaRPr lang="en-US" dirty="0"/>
          </a:p>
          <a:p>
            <a:r>
              <a:rPr lang="el-GR" b="1" dirty="0">
                <a:ea typeface="+mn-lt"/>
                <a:cs typeface="+mn-lt"/>
              </a:rPr>
              <a:t>Κοινωνικός</a:t>
            </a:r>
            <a:r>
              <a:rPr lang="en-US" dirty="0">
                <a:ea typeface="+mn-lt"/>
                <a:cs typeface="+mn-lt"/>
              </a:rPr>
              <a:t> (</a:t>
            </a:r>
            <a:r>
              <a:rPr lang="el-GR" dirty="0"/>
              <a:t>π.χ. ενδυνάμωση ευάλωτων ομάδων, βιώσιμη ανάπτυξη</a:t>
            </a:r>
            <a:r>
              <a:rPr lang="en-US" dirty="0">
                <a:ea typeface="+mn-lt"/>
                <a:cs typeface="+mn-lt"/>
              </a:rPr>
              <a:t>)</a:t>
            </a:r>
            <a:endParaRPr lang="en-US" dirty="0"/>
          </a:p>
          <a:p>
            <a:pPr marL="0" indent="0">
              <a:buFont typeface="Arial"/>
              <a:buNone/>
            </a:pPr>
            <a:endParaRPr lang="en-US" dirty="0"/>
          </a:p>
          <a:p>
            <a:pPr marL="0" indent="0">
              <a:buFont typeface="Arial"/>
              <a:buNone/>
            </a:pPr>
            <a:endParaRPr lang="en-US" dirty="0"/>
          </a:p>
        </p:txBody>
      </p:sp>
      <p:pic>
        <p:nvPicPr>
          <p:cNvPr id="5" name="Picture 4" descr="A person digging in the dirt&#10;&#10;AI-generated content may be incorrect.">
            <a:extLst>
              <a:ext uri="{FF2B5EF4-FFF2-40B4-BE49-F238E27FC236}">
                <a16:creationId xmlns:a16="http://schemas.microsoft.com/office/drawing/2014/main" id="{20AFC495-52BF-365A-C45D-7D1D18C6E9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1" y="3160146"/>
            <a:ext cx="3197678" cy="116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588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9E378882-FFB1-99C6-C304-33B6F2A89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B0DAE5-A5D0-F9E0-E1F2-88A3FD5F79E8}"/>
              </a:ext>
            </a:extLst>
          </p:cNvPr>
          <p:cNvSpPr txBox="1"/>
          <p:nvPr/>
        </p:nvSpPr>
        <p:spPr>
          <a:xfrm>
            <a:off x="2884713" y="601860"/>
            <a:ext cx="834934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200" b="1" dirty="0"/>
              <a:t>Στόχοι του Marketing στην Κοινωνική Γεωργία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EF38CA7-1730-1875-974C-07CDB74F8CD1}"/>
              </a:ext>
            </a:extLst>
          </p:cNvPr>
          <p:cNvSpPr txBox="1">
            <a:spLocks/>
          </p:cNvSpPr>
          <p:nvPr/>
        </p:nvSpPr>
        <p:spPr>
          <a:xfrm>
            <a:off x="1711220" y="1948978"/>
            <a:ext cx="9522837" cy="3473413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vert="horz" wrap="square" lIns="91440" tIns="45720" rIns="9144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buNone/>
            </a:pPr>
            <a:r>
              <a:rPr lang="el-GR" sz="2400" b="1" dirty="0">
                <a:ea typeface="+mn-lt"/>
                <a:cs typeface="+mn-lt"/>
              </a:rPr>
              <a:t>Η κοινωνική γεωργία συνδυάζει την αγροτική παραγωγή με κοινωνικούς σκοπούς, όπως η ένταξη ευάλωτων ομάδων, η τοπική ανάπτυξη και η προστασία του περιβάλλοντος.</a:t>
            </a:r>
            <a:br>
              <a:rPr lang="el-GR" sz="2400" b="1" dirty="0">
                <a:ea typeface="+mn-lt"/>
                <a:cs typeface="+mn-lt"/>
              </a:rPr>
            </a:br>
            <a:r>
              <a:rPr lang="el-GR" sz="2400" b="1" dirty="0">
                <a:ea typeface="+mn-lt"/>
                <a:cs typeface="+mn-lt"/>
              </a:rPr>
              <a:t> </a:t>
            </a:r>
          </a:p>
          <a:p>
            <a:pPr marL="0" indent="0">
              <a:buNone/>
            </a:pPr>
            <a:r>
              <a:rPr lang="el-GR" sz="2400" b="1" dirty="0">
                <a:ea typeface="+mn-lt"/>
                <a:cs typeface="+mn-lt"/>
              </a:rPr>
              <a:t>Ο ρόλος του marketing εδώ δεν περιορίζεται στην απλή προώθηση προϊόντων ή υπηρεσιών· στοχεύει στην επικοινωνία μιας αξίας που περιλαμβάνει κοινωνικά, περιβαλλοντικά και οικονομικά οφέλη.</a:t>
            </a:r>
            <a:endParaRPr lang="el-GR" sz="2400" b="1" dirty="0"/>
          </a:p>
          <a:p>
            <a:pPr marL="0" indent="0" algn="ctr">
              <a:buFont typeface="Arial"/>
              <a:buNone/>
            </a:pPr>
            <a:endParaRPr lang="el-GR" sz="1600" dirty="0"/>
          </a:p>
        </p:txBody>
      </p:sp>
    </p:spTree>
    <p:extLst>
      <p:ext uri="{BB962C8B-B14F-4D97-AF65-F5344CB8AC3E}">
        <p14:creationId xmlns:p14="http://schemas.microsoft.com/office/powerpoint/2010/main" val="2062505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1E490F05-9282-BA9D-5D84-0616B5AD8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3746BA-D5C4-D9C5-1C58-CBFC50A0DE21}"/>
              </a:ext>
            </a:extLst>
          </p:cNvPr>
          <p:cNvSpPr txBox="1"/>
          <p:nvPr/>
        </p:nvSpPr>
        <p:spPr>
          <a:xfrm>
            <a:off x="2862943" y="424543"/>
            <a:ext cx="9220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200" dirty="0"/>
              <a:t>Στόχοι του Marketing στην Κοινωνική Γεωργία 1/4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A149FA-C861-CF9E-2686-65A1B735E737}"/>
              </a:ext>
            </a:extLst>
          </p:cNvPr>
          <p:cNvSpPr txBox="1">
            <a:spLocks/>
          </p:cNvSpPr>
          <p:nvPr/>
        </p:nvSpPr>
        <p:spPr>
          <a:xfrm>
            <a:off x="892627" y="1602879"/>
            <a:ext cx="4895487" cy="3807321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vert="horz" wrap="square" lIns="91440" tIns="45720" rIns="91440" bIns="45720" rtlCol="0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buNone/>
            </a:pPr>
            <a:r>
              <a:rPr lang="el-GR" sz="2400" dirty="0"/>
              <a:t>1. </a:t>
            </a:r>
            <a:r>
              <a:rPr lang="el-GR" sz="2400" b="1" dirty="0"/>
              <a:t>Ανάδειξη της Κοινωνικής Αποστολής</a:t>
            </a:r>
            <a:endParaRPr lang="el-GR" sz="2400" dirty="0"/>
          </a:p>
          <a:p>
            <a:pPr marL="0" indent="0">
              <a:buNone/>
            </a:pPr>
            <a:r>
              <a:rPr lang="el-GR" sz="1800" b="1" dirty="0">
                <a:ea typeface="+mn-lt"/>
                <a:cs typeface="+mn-lt"/>
              </a:rPr>
              <a:t>Στόχος:</a:t>
            </a:r>
            <a:r>
              <a:rPr lang="el-GR" sz="1800" dirty="0">
                <a:ea typeface="+mn-lt"/>
                <a:cs typeface="+mn-lt"/>
              </a:rPr>
              <a:t> Να γίνει σαφές το κοινωνικό μήνυμα πίσω από την παραγωγή.</a:t>
            </a:r>
            <a:endParaRPr lang="el-GR" sz="3200" dirty="0"/>
          </a:p>
          <a:p>
            <a:pPr marL="0" indent="0">
              <a:buNone/>
            </a:pPr>
            <a:r>
              <a:rPr lang="el-GR" sz="1800" b="1" dirty="0">
                <a:ea typeface="+mn-lt"/>
                <a:cs typeface="+mn-lt"/>
              </a:rPr>
              <a:t>Πώς επιτυγχάνεται:</a:t>
            </a:r>
            <a:endParaRPr lang="el-GR" sz="3200" dirty="0"/>
          </a:p>
          <a:p>
            <a:pPr marL="1028700" lvl="1"/>
            <a:r>
              <a:rPr lang="el-GR" sz="1800" dirty="0">
                <a:ea typeface="+mn-lt"/>
                <a:cs typeface="+mn-lt"/>
              </a:rPr>
              <a:t>Χρήση αφηγήσεων (</a:t>
            </a:r>
            <a:r>
              <a:rPr lang="el-GR" sz="1800" dirty="0" err="1">
                <a:ea typeface="+mn-lt"/>
                <a:cs typeface="+mn-lt"/>
              </a:rPr>
              <a:t>storytelling</a:t>
            </a:r>
            <a:r>
              <a:rPr lang="el-GR" sz="1800" dirty="0">
                <a:ea typeface="+mn-lt"/>
                <a:cs typeface="+mn-lt"/>
              </a:rPr>
              <a:t>) που παρουσιάζουν τον κοινωνικό αντίκτυπο.</a:t>
            </a:r>
            <a:endParaRPr lang="el-GR" sz="2800" dirty="0"/>
          </a:p>
          <a:p>
            <a:pPr marL="1028700" lvl="1"/>
            <a:r>
              <a:rPr lang="el-GR" sz="1800" dirty="0">
                <a:ea typeface="+mn-lt"/>
                <a:cs typeface="+mn-lt"/>
              </a:rPr>
              <a:t>Προβολή των ανθρώπων που συμμετέχουν (π.χ. άτομα από ευάλωτες ομάδες).</a:t>
            </a:r>
            <a:endParaRPr lang="el-GR" sz="2800" dirty="0"/>
          </a:p>
          <a:p>
            <a:pPr marL="0" indent="0">
              <a:buNone/>
            </a:pPr>
            <a:r>
              <a:rPr lang="el-GR" sz="1800" b="1" dirty="0">
                <a:ea typeface="+mn-lt"/>
                <a:cs typeface="+mn-lt"/>
              </a:rPr>
              <a:t>Παράδειγμα:</a:t>
            </a:r>
            <a:r>
              <a:rPr lang="el-GR" sz="1800" dirty="0">
                <a:ea typeface="+mn-lt"/>
                <a:cs typeface="+mn-lt"/>
              </a:rPr>
              <a:t> Μια φάρμα που απασχολεί άτομα με αναπηρία επικοινωνεί όχι μόνο το προϊόν, αλλά και το γεγονός ότι κάθε αγορά στηρίζει την ένταξή τους στην εργασία.</a:t>
            </a:r>
            <a:endParaRPr lang="el-GR" sz="3200" dirty="0">
              <a:ea typeface="+mn-lt"/>
              <a:cs typeface="+mn-lt"/>
            </a:endParaRPr>
          </a:p>
          <a:p>
            <a:pPr marL="0" indent="0">
              <a:buFont typeface="Arial"/>
              <a:buNone/>
            </a:pPr>
            <a:endParaRPr lang="el-GR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A5EC7D-F19C-1EE3-9C32-F707FB461783}"/>
              </a:ext>
            </a:extLst>
          </p:cNvPr>
          <p:cNvSpPr txBox="1"/>
          <p:nvPr/>
        </p:nvSpPr>
        <p:spPr>
          <a:xfrm>
            <a:off x="6403889" y="1689965"/>
            <a:ext cx="5058768" cy="357020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b="1" dirty="0">
                <a:ea typeface="+mn-lt"/>
                <a:cs typeface="+mn-lt"/>
              </a:rPr>
              <a:t>2.</a:t>
            </a:r>
            <a:r>
              <a:rPr lang="en-US" b="1" dirty="0"/>
              <a:t> </a:t>
            </a:r>
            <a:r>
              <a:rPr lang="en-US" sz="1600" b="1" dirty="0" err="1"/>
              <a:t>Δι</a:t>
            </a:r>
            <a:r>
              <a:rPr lang="en-US" sz="1600" b="1" dirty="0"/>
              <a:t>αφοροποίηση από την Παραδοσιακή Αγορά</a:t>
            </a:r>
          </a:p>
          <a:p>
            <a:endParaRPr lang="en-US" sz="1600" b="1" dirty="0"/>
          </a:p>
          <a:p>
            <a:r>
              <a:rPr lang="en-US" sz="1600" b="1" dirty="0" err="1"/>
              <a:t>Στόχος</a:t>
            </a:r>
            <a:r>
              <a:rPr lang="en-US" sz="1600" b="1" dirty="0"/>
              <a:t>:</a:t>
            </a:r>
            <a:r>
              <a:rPr lang="en-US" sz="1600" dirty="0"/>
              <a:t> Να ανα</a:t>
            </a:r>
            <a:r>
              <a:rPr lang="en-US" sz="1600" dirty="0" err="1"/>
              <a:t>δειχθούν</a:t>
            </a:r>
            <a:r>
              <a:rPr lang="en-US" sz="1600" dirty="0"/>
              <a:t> τα χαρα</a:t>
            </a:r>
            <a:r>
              <a:rPr lang="en-US" sz="1600" dirty="0" err="1"/>
              <a:t>κτηριστικά</a:t>
            </a:r>
            <a:r>
              <a:rPr lang="en-US" sz="1600" dirty="0"/>
              <a:t> π</a:t>
            </a:r>
            <a:r>
              <a:rPr lang="en-US" sz="1600" dirty="0" err="1"/>
              <a:t>ου</a:t>
            </a:r>
            <a:r>
              <a:rPr lang="en-US" sz="1600" dirty="0"/>
              <a:t> </a:t>
            </a:r>
            <a:r>
              <a:rPr lang="en-US" sz="1600" dirty="0" err="1"/>
              <a:t>κάνουν</a:t>
            </a:r>
            <a:r>
              <a:rPr lang="en-US" sz="1600" dirty="0"/>
              <a:t> τα π</a:t>
            </a:r>
            <a:r>
              <a:rPr lang="en-US" sz="1600" dirty="0" err="1"/>
              <a:t>ροϊόντ</a:t>
            </a:r>
            <a:r>
              <a:rPr lang="en-US" sz="1600" dirty="0"/>
              <a:t>α ή τις υπηρεσίες μοναδικά.</a:t>
            </a:r>
            <a:endParaRPr lang="en-US" sz="1600" dirty="0">
              <a:ea typeface="Calibri"/>
              <a:cs typeface="Calibri"/>
            </a:endParaRPr>
          </a:p>
          <a:p>
            <a:endParaRPr lang="en-US" sz="1600" dirty="0"/>
          </a:p>
          <a:p>
            <a:r>
              <a:rPr lang="en-US" sz="1600" b="1" dirty="0" err="1"/>
              <a:t>Πώς</a:t>
            </a:r>
            <a:r>
              <a:rPr lang="en-US" sz="1600" b="1" dirty="0"/>
              <a:t> επ</a:t>
            </a:r>
            <a:r>
              <a:rPr lang="en-US" sz="1600" b="1" dirty="0" err="1"/>
              <a:t>ιτυγχάνετ</a:t>
            </a:r>
            <a:r>
              <a:rPr lang="en-US" sz="1600" b="1" dirty="0"/>
              <a:t>αι:</a:t>
            </a:r>
            <a:endParaRPr lang="en-US" sz="1600" b="1" dirty="0">
              <a:ea typeface="Calibri"/>
              <a:cs typeface="Calibri"/>
            </a:endParaRPr>
          </a:p>
          <a:p>
            <a:pPr marL="228600" lvl="1" indent="-228600">
              <a:buFont typeface=""/>
              <a:buChar char="•"/>
            </a:pPr>
            <a:r>
              <a:rPr lang="en-US" sz="1600" dirty="0"/>
              <a:t>Επ</a:t>
            </a:r>
            <a:r>
              <a:rPr lang="en-US" sz="1600" dirty="0" err="1"/>
              <a:t>ισήμ</a:t>
            </a:r>
            <a:r>
              <a:rPr lang="en-US" sz="1600" dirty="0"/>
              <a:t>ανση τοπικής, βιολογικής ή παραδοσιακής παραγωγής.</a:t>
            </a:r>
            <a:endParaRPr lang="en-US" sz="1600" dirty="0">
              <a:ea typeface="Calibri"/>
              <a:cs typeface="Calibri"/>
            </a:endParaRPr>
          </a:p>
          <a:p>
            <a:pPr marL="228600" lvl="1" indent="-228600">
              <a:buFont typeface=""/>
              <a:buChar char="•"/>
            </a:pPr>
            <a:r>
              <a:rPr lang="en-US" sz="1600" dirty="0" err="1"/>
              <a:t>Χρήση</a:t>
            </a:r>
            <a:r>
              <a:rPr lang="en-US" sz="1600" dirty="0"/>
              <a:t> π</a:t>
            </a:r>
            <a:r>
              <a:rPr lang="en-US" sz="1600" dirty="0" err="1"/>
              <a:t>ιστο</a:t>
            </a:r>
            <a:r>
              <a:rPr lang="en-US" sz="1600" dirty="0"/>
              <a:t>ποιήσεων (π.χ. Fair Trade, Organic, Social Enterprise Mark).</a:t>
            </a:r>
            <a:endParaRPr lang="en-US" sz="1600" dirty="0">
              <a:ea typeface="Calibri"/>
              <a:cs typeface="Calibri"/>
            </a:endParaRPr>
          </a:p>
          <a:p>
            <a:pPr marL="0" lvl="1"/>
            <a:endParaRPr lang="en-US" sz="1600" dirty="0">
              <a:ea typeface="Calibri"/>
              <a:cs typeface="Calibri"/>
            </a:endParaRPr>
          </a:p>
          <a:p>
            <a:r>
              <a:rPr lang="en-US" sz="1600" b="1" dirty="0"/>
              <a:t>Πα</a:t>
            </a:r>
            <a:r>
              <a:rPr lang="en-US" sz="1600" b="1" dirty="0" err="1"/>
              <a:t>ράδειγμ</a:t>
            </a:r>
            <a:r>
              <a:rPr lang="en-US" sz="1600" b="1" dirty="0"/>
              <a:t>α:</a:t>
            </a:r>
            <a:r>
              <a:rPr lang="en-US" sz="1600" dirty="0"/>
              <a:t> Μαρμελάδες που παράγονται χειροποίητα σε μικρές ποσότητες με τοπικές ποικιλίες φρούτων</a:t>
            </a:r>
            <a:endParaRPr lang="en-US" sz="1600" b="1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3567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36518172-02EB-F022-6A59-2C7D1472C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31C45D8-BC0D-6716-C602-9F00393B021B}"/>
              </a:ext>
            </a:extLst>
          </p:cNvPr>
          <p:cNvSpPr txBox="1"/>
          <p:nvPr/>
        </p:nvSpPr>
        <p:spPr>
          <a:xfrm>
            <a:off x="2862943" y="424543"/>
            <a:ext cx="9220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200" dirty="0"/>
              <a:t>Στόχοι του Marketing στην Κοινωνική Γεωργία 2/4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D89F2EA-C492-58CC-4070-D1F25DD398FD}"/>
              </a:ext>
            </a:extLst>
          </p:cNvPr>
          <p:cNvSpPr txBox="1">
            <a:spLocks/>
          </p:cNvSpPr>
          <p:nvPr/>
        </p:nvSpPr>
        <p:spPr>
          <a:xfrm>
            <a:off x="718457" y="1817984"/>
            <a:ext cx="5181600" cy="3939539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vert="horz" wrap="square" lIns="91440" tIns="45720" rIns="91440" bIns="45720" rtlCol="0" anchor="t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buNone/>
            </a:pPr>
            <a:r>
              <a:rPr lang="el-GR" sz="3100" b="1" dirty="0">
                <a:latin typeface="+mj-lt"/>
                <a:ea typeface="+mn-lt"/>
                <a:cs typeface="+mn-lt"/>
              </a:rPr>
              <a:t>3. </a:t>
            </a:r>
            <a:r>
              <a:rPr lang="el-GR" sz="3100" b="1" dirty="0"/>
              <a:t>Ενίσχυση Εμπιστοσύνης και Διαφάνειας</a:t>
            </a:r>
            <a:endParaRPr lang="el-GR" sz="3100" dirty="0"/>
          </a:p>
          <a:p>
            <a:pPr marL="0" indent="0">
              <a:buNone/>
            </a:pPr>
            <a:r>
              <a:rPr lang="el-GR" sz="2300" b="1" dirty="0">
                <a:ea typeface="+mn-lt"/>
                <a:cs typeface="+mn-lt"/>
              </a:rPr>
              <a:t>Στόχος:</a:t>
            </a:r>
            <a:r>
              <a:rPr lang="el-GR" sz="2300" dirty="0">
                <a:ea typeface="+mn-lt"/>
                <a:cs typeface="+mn-lt"/>
              </a:rPr>
              <a:t> Δημιουργία μακροχρόνιας σχέσης εμπιστοσύνης με τους καταναλωτές.</a:t>
            </a:r>
          </a:p>
          <a:p>
            <a:pPr marL="0" indent="0">
              <a:buNone/>
            </a:pPr>
            <a:endParaRPr lang="el-GR" sz="23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l-GR" sz="2300" b="1" dirty="0">
                <a:ea typeface="+mn-lt"/>
                <a:cs typeface="+mn-lt"/>
              </a:rPr>
              <a:t>Πώς επιτυγχάνεται:</a:t>
            </a:r>
            <a:endParaRPr lang="el-GR" sz="2300" dirty="0">
              <a:ea typeface="+mn-lt"/>
              <a:cs typeface="+mn-lt"/>
            </a:endParaRPr>
          </a:p>
          <a:p>
            <a:pPr marL="1028700" lvl="1"/>
            <a:r>
              <a:rPr lang="el-GR" sz="2300" dirty="0">
                <a:ea typeface="+mn-lt"/>
                <a:cs typeface="+mn-lt"/>
              </a:rPr>
              <a:t>Παροχή πλήρους πληροφόρησης για την προέλευση των προϊόντων.</a:t>
            </a:r>
          </a:p>
          <a:p>
            <a:pPr marL="1028700" lvl="1"/>
            <a:r>
              <a:rPr lang="el-GR" sz="2300" dirty="0">
                <a:ea typeface="+mn-lt"/>
                <a:cs typeface="+mn-lt"/>
              </a:rPr>
              <a:t>Διοργάνωση επισκέψεων στον χώρο παραγωγής.</a:t>
            </a:r>
          </a:p>
          <a:p>
            <a:pPr marL="1028700" lvl="1"/>
            <a:endParaRPr lang="el-GR" sz="23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l-GR" sz="2300" b="1" dirty="0">
                <a:ea typeface="+mn-lt"/>
                <a:cs typeface="+mn-lt"/>
              </a:rPr>
              <a:t>Παράδειγμα:</a:t>
            </a:r>
            <a:r>
              <a:rPr lang="el-GR" sz="2300" dirty="0">
                <a:ea typeface="+mn-lt"/>
                <a:cs typeface="+mn-lt"/>
              </a:rPr>
              <a:t> Ανοιχτές ημέρες στη φάρμα όπου οι καταναλωτές βλέπουν τη διαδικασία παραγωγής.</a:t>
            </a:r>
          </a:p>
          <a:p>
            <a:pPr>
              <a:buFont typeface="Arial"/>
              <a:buNone/>
            </a:pPr>
            <a:endParaRPr lang="el-GR" sz="2300" b="1" dirty="0">
              <a:ea typeface="+mn-lt"/>
              <a:cs typeface="+mn-lt"/>
            </a:endParaRPr>
          </a:p>
          <a:p>
            <a:pPr marL="0" indent="0">
              <a:buFont typeface="Arial"/>
              <a:buNone/>
            </a:pPr>
            <a:endParaRPr lang="el-GR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CC7ECC-FB5D-66B4-C679-D9AB41005697}"/>
              </a:ext>
            </a:extLst>
          </p:cNvPr>
          <p:cNvSpPr txBox="1"/>
          <p:nvPr/>
        </p:nvSpPr>
        <p:spPr>
          <a:xfrm>
            <a:off x="6291943" y="1817984"/>
            <a:ext cx="5181600" cy="393954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ea typeface="+mn-lt"/>
                <a:cs typeface="+mn-lt"/>
              </a:rPr>
              <a:t>4. </a:t>
            </a:r>
            <a:r>
              <a:rPr lang="en-US" sz="2400" b="1" dirty="0" err="1"/>
              <a:t>Δημιουργί</a:t>
            </a:r>
            <a:r>
              <a:rPr lang="en-US" sz="2400" b="1" dirty="0"/>
              <a:t>α Σταθερής Ζήτησης</a:t>
            </a:r>
            <a:endParaRPr lang="el-GR" sz="2400" dirty="0"/>
          </a:p>
          <a:p>
            <a:endParaRPr lang="en-US" b="1" dirty="0">
              <a:ea typeface="+mn-lt"/>
              <a:cs typeface="+mn-lt"/>
            </a:endParaRPr>
          </a:p>
          <a:p>
            <a:r>
              <a:rPr lang="en-US" sz="1800" b="1" dirty="0" err="1">
                <a:ea typeface="+mn-lt"/>
                <a:cs typeface="+mn-lt"/>
              </a:rPr>
              <a:t>Στόχος</a:t>
            </a:r>
            <a:r>
              <a:rPr lang="en-US" sz="1800" b="1" dirty="0">
                <a:ea typeface="+mn-lt"/>
                <a:cs typeface="+mn-lt"/>
              </a:rPr>
              <a:t>: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Δι</a:t>
            </a:r>
            <a:r>
              <a:rPr lang="en-US" sz="1800" dirty="0">
                <a:ea typeface="+mn-lt"/>
                <a:cs typeface="+mn-lt"/>
              </a:rPr>
              <a:t>ασφάλιση οικονομικής βιωσιμότητας του εγχειρήματος.</a:t>
            </a:r>
            <a:endParaRPr lang="en-US" sz="1800" dirty="0"/>
          </a:p>
          <a:p>
            <a:endParaRPr lang="en-US" sz="1800" b="1" dirty="0">
              <a:ea typeface="+mn-lt"/>
              <a:cs typeface="+mn-lt"/>
            </a:endParaRPr>
          </a:p>
          <a:p>
            <a:r>
              <a:rPr lang="en-US" sz="1800" b="1" dirty="0" err="1">
                <a:ea typeface="+mn-lt"/>
                <a:cs typeface="+mn-lt"/>
              </a:rPr>
              <a:t>Πώς</a:t>
            </a:r>
            <a:r>
              <a:rPr lang="en-US" sz="1800" b="1" dirty="0">
                <a:ea typeface="+mn-lt"/>
                <a:cs typeface="+mn-lt"/>
              </a:rPr>
              <a:t> επ</a:t>
            </a:r>
            <a:r>
              <a:rPr lang="en-US" sz="1800" b="1" dirty="0" err="1">
                <a:ea typeface="+mn-lt"/>
                <a:cs typeface="+mn-lt"/>
              </a:rPr>
              <a:t>ιτυγχάνετ</a:t>
            </a:r>
            <a:r>
              <a:rPr lang="en-US" sz="1800" b="1" dirty="0">
                <a:ea typeface="+mn-lt"/>
                <a:cs typeface="+mn-lt"/>
              </a:rPr>
              <a:t>αι:</a:t>
            </a:r>
            <a:endParaRPr lang="en-US" sz="1800" dirty="0">
              <a:ea typeface="+mn-lt"/>
              <a:cs typeface="+mn-lt"/>
            </a:endParaRPr>
          </a:p>
          <a:p>
            <a:pPr marL="742950" lvl="1" indent="-285750">
              <a:buFont typeface="Arial"/>
              <a:buChar char="•"/>
            </a:pPr>
            <a:r>
              <a:rPr lang="en-US" sz="1800" dirty="0" err="1">
                <a:ea typeface="+mn-lt"/>
                <a:cs typeface="+mn-lt"/>
              </a:rPr>
              <a:t>Συμ</a:t>
            </a:r>
            <a:r>
              <a:rPr lang="en-US" sz="1800" dirty="0">
                <a:ea typeface="+mn-lt"/>
                <a:cs typeface="+mn-lt"/>
              </a:rPr>
              <a:t>βάσεις με τοπικά καταστήματα, εστιατόρια ή σχολεία.</a:t>
            </a:r>
          </a:p>
          <a:p>
            <a:pPr marL="742950" lvl="1" indent="-285750">
              <a:buFont typeface="Arial"/>
              <a:buChar char="•"/>
            </a:pPr>
            <a:r>
              <a:rPr lang="en-US" sz="1800" dirty="0" err="1">
                <a:ea typeface="+mn-lt"/>
                <a:cs typeface="+mn-lt"/>
              </a:rPr>
              <a:t>Δημιουργί</a:t>
            </a:r>
            <a:r>
              <a:rPr lang="en-US" sz="1800" dirty="0">
                <a:ea typeface="+mn-lt"/>
                <a:cs typeface="+mn-lt"/>
              </a:rPr>
              <a:t>α συνδρομητικών υπηρεσιών (π.χ. εβ</a:t>
            </a:r>
            <a:r>
              <a:rPr lang="en-US" sz="1800" dirty="0" err="1">
                <a:ea typeface="+mn-lt"/>
                <a:cs typeface="+mn-lt"/>
              </a:rPr>
              <a:t>δομ</a:t>
            </a:r>
            <a:r>
              <a:rPr lang="en-US" sz="1800" dirty="0">
                <a:ea typeface="+mn-lt"/>
                <a:cs typeface="+mn-lt"/>
              </a:rPr>
              <a:t>αδιαία καλάθια).</a:t>
            </a:r>
          </a:p>
          <a:p>
            <a:endParaRPr lang="en-US" sz="1800" b="1" dirty="0">
              <a:ea typeface="+mn-lt"/>
              <a:cs typeface="+mn-lt"/>
            </a:endParaRPr>
          </a:p>
          <a:p>
            <a:r>
              <a:rPr lang="en-US" sz="1800" b="1" dirty="0">
                <a:ea typeface="+mn-lt"/>
                <a:cs typeface="+mn-lt"/>
              </a:rPr>
              <a:t>Πα</a:t>
            </a:r>
            <a:r>
              <a:rPr lang="en-US" sz="1800" b="1" dirty="0" err="1">
                <a:ea typeface="+mn-lt"/>
                <a:cs typeface="+mn-lt"/>
              </a:rPr>
              <a:t>ράδειγμ</a:t>
            </a:r>
            <a:r>
              <a:rPr lang="en-US" sz="1800" b="1" dirty="0">
                <a:ea typeface="+mn-lt"/>
                <a:cs typeface="+mn-lt"/>
              </a:rPr>
              <a:t>α:</a:t>
            </a:r>
            <a:r>
              <a:rPr lang="en-US" sz="1800" dirty="0">
                <a:ea typeface="+mn-lt"/>
                <a:cs typeface="+mn-lt"/>
              </a:rPr>
              <a:t> Πρόγραμμα "Καλάθι της εβδομάδας" με φρέσκα λαχανικά για μέλη.</a:t>
            </a:r>
            <a:endParaRPr lang="en-US" sz="1800" dirty="0"/>
          </a:p>
          <a:p>
            <a:endParaRPr lang="en-US" b="1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4037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7E4EA446-B714-32C7-01DF-35712B25B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D56A298-3418-21C2-03E6-C764419FF738}"/>
              </a:ext>
            </a:extLst>
          </p:cNvPr>
          <p:cNvSpPr txBox="1"/>
          <p:nvPr/>
        </p:nvSpPr>
        <p:spPr>
          <a:xfrm>
            <a:off x="2971800" y="381000"/>
            <a:ext cx="92202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200" b="1" dirty="0"/>
              <a:t>Στόχοι του Marketing στην Κοινωνική Γεωργία 3/4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CF1BCF1-621B-6AB9-C709-0FA256FE1C6F}"/>
              </a:ext>
            </a:extLst>
          </p:cNvPr>
          <p:cNvSpPr txBox="1">
            <a:spLocks/>
          </p:cNvSpPr>
          <p:nvPr/>
        </p:nvSpPr>
        <p:spPr>
          <a:xfrm>
            <a:off x="457199" y="1853385"/>
            <a:ext cx="5170716" cy="369331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vert="horz" wrap="square" lIns="91440" tIns="45720" rIns="91440" bIns="45720" rtlCol="0" anchor="t" anchorCtr="0">
            <a:normAutofit fontScale="7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buNone/>
            </a:pPr>
            <a:r>
              <a:rPr lang="el-GR" sz="2200" b="1" dirty="0">
                <a:latin typeface="+mn-lt"/>
                <a:ea typeface="+mn-lt"/>
                <a:cs typeface="+mn-lt"/>
              </a:rPr>
              <a:t>5. </a:t>
            </a:r>
            <a:r>
              <a:rPr lang="el-GR" dirty="0"/>
              <a:t>. </a:t>
            </a:r>
            <a:r>
              <a:rPr lang="el-GR" b="1" dirty="0"/>
              <a:t>Εκπαίδευση και Ευαισθητοποίηση του Κοινού</a:t>
            </a:r>
            <a:endParaRPr lang="el-GR" dirty="0"/>
          </a:p>
          <a:p>
            <a:pPr marL="0" indent="0">
              <a:buNone/>
            </a:pPr>
            <a:r>
              <a:rPr lang="el-GR" b="1" dirty="0">
                <a:ea typeface="+mn-lt"/>
                <a:cs typeface="+mn-lt"/>
              </a:rPr>
              <a:t>Στόχος:</a:t>
            </a:r>
            <a:r>
              <a:rPr lang="el-GR" dirty="0">
                <a:ea typeface="+mn-lt"/>
                <a:cs typeface="+mn-lt"/>
              </a:rPr>
              <a:t> Ενημέρωση για τα κοινωνικά και περιβαλλοντικά οφέλη της κοινωνικής γεωργίας.</a:t>
            </a:r>
          </a:p>
          <a:p>
            <a:pPr marL="0" indent="0">
              <a:buNone/>
            </a:pPr>
            <a:r>
              <a:rPr lang="el-GR" b="1" dirty="0">
                <a:ea typeface="+mn-lt"/>
                <a:cs typeface="+mn-lt"/>
              </a:rPr>
              <a:t>Πώς επιτυγχάνεται:</a:t>
            </a:r>
            <a:endParaRPr lang="el-GR" dirty="0">
              <a:ea typeface="+mn-lt"/>
              <a:cs typeface="+mn-lt"/>
            </a:endParaRPr>
          </a:p>
          <a:p>
            <a:pPr marL="1028700" lvl="1"/>
            <a:r>
              <a:rPr lang="el-GR" sz="3200" dirty="0">
                <a:ea typeface="+mn-lt"/>
                <a:cs typeface="+mn-lt"/>
              </a:rPr>
              <a:t>Εκπαιδευτικά εργαστήρια για σχολεία και κοινότητες.</a:t>
            </a:r>
          </a:p>
          <a:p>
            <a:pPr marL="1028700" lvl="1"/>
            <a:r>
              <a:rPr lang="el-GR" sz="3200" dirty="0">
                <a:ea typeface="+mn-lt"/>
                <a:cs typeface="+mn-lt"/>
              </a:rPr>
              <a:t>Συμμετοχή σε τοπικές εκθέσεις και φεστιβάλ.</a:t>
            </a:r>
          </a:p>
          <a:p>
            <a:pPr marL="0" indent="0">
              <a:buNone/>
            </a:pPr>
            <a:r>
              <a:rPr lang="el-GR" b="1" dirty="0">
                <a:ea typeface="+mn-lt"/>
                <a:cs typeface="+mn-lt"/>
              </a:rPr>
              <a:t>Παράδειγμα:</a:t>
            </a:r>
            <a:r>
              <a:rPr lang="el-GR" dirty="0">
                <a:ea typeface="+mn-lt"/>
                <a:cs typeface="+mn-lt"/>
              </a:rPr>
              <a:t> Οργάνωση "Ημέρας Βιοποικιλότητας" με ξεναγήσεις και </a:t>
            </a:r>
            <a:r>
              <a:rPr lang="el-GR" dirty="0" err="1">
                <a:ea typeface="+mn-lt"/>
                <a:cs typeface="+mn-lt"/>
              </a:rPr>
              <a:t>γευσιγνωσίες</a:t>
            </a:r>
            <a:r>
              <a:rPr lang="el-GR" dirty="0">
                <a:ea typeface="+mn-lt"/>
                <a:cs typeface="+mn-lt"/>
              </a:rPr>
              <a:t>.</a:t>
            </a:r>
          </a:p>
          <a:p>
            <a:pPr>
              <a:buNone/>
            </a:pPr>
            <a:endParaRPr lang="el-GR" b="1" dirty="0">
              <a:ea typeface="+mn-lt"/>
              <a:cs typeface="+mn-lt"/>
            </a:endParaRPr>
          </a:p>
          <a:p>
            <a:pPr>
              <a:buFont typeface="Arial"/>
              <a:buNone/>
            </a:pPr>
            <a:endParaRPr lang="el-GR" b="1" dirty="0">
              <a:ea typeface="+mn-lt"/>
              <a:cs typeface="+mn-lt"/>
            </a:endParaRPr>
          </a:p>
          <a:p>
            <a:pPr>
              <a:buFont typeface="Arial"/>
              <a:buNone/>
            </a:pPr>
            <a:endParaRPr lang="el-GR" sz="2000" b="1" dirty="0">
              <a:ea typeface="+mn-lt"/>
              <a:cs typeface="+mn-lt"/>
            </a:endParaRPr>
          </a:p>
          <a:p>
            <a:pPr marL="0" indent="0">
              <a:buFont typeface="Arial"/>
              <a:buNone/>
            </a:pPr>
            <a:endParaRPr lang="el-GR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29AA4F-E229-B82F-5A93-F3F9143A3033}"/>
              </a:ext>
            </a:extLst>
          </p:cNvPr>
          <p:cNvSpPr txBox="1"/>
          <p:nvPr/>
        </p:nvSpPr>
        <p:spPr>
          <a:xfrm>
            <a:off x="6204856" y="1853385"/>
            <a:ext cx="5170716" cy="363176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ea typeface="Calibri"/>
                <a:cs typeface="Calibri"/>
              </a:rPr>
              <a:t>6. </a:t>
            </a:r>
            <a:r>
              <a:rPr lang="en-US" sz="2400" b="1" dirty="0" err="1"/>
              <a:t>Δικτύωση</a:t>
            </a:r>
            <a:r>
              <a:rPr lang="en-US" sz="2400" b="1" dirty="0"/>
              <a:t> και </a:t>
            </a:r>
            <a:r>
              <a:rPr lang="en-US" sz="2400" b="1" dirty="0" err="1"/>
              <a:t>Συνεργ</a:t>
            </a:r>
            <a:r>
              <a:rPr lang="en-US" sz="2400" b="1" dirty="0"/>
              <a:t>ασίες</a:t>
            </a:r>
            <a:endParaRPr lang="el-GR" sz="2400" dirty="0"/>
          </a:p>
          <a:p>
            <a:endParaRPr lang="en-US" sz="1600" b="1" dirty="0">
              <a:ea typeface="+mn-lt"/>
              <a:cs typeface="+mn-lt"/>
            </a:endParaRPr>
          </a:p>
          <a:p>
            <a:r>
              <a:rPr lang="en-US" sz="1600" b="1" dirty="0" err="1">
                <a:ea typeface="+mn-lt"/>
                <a:cs typeface="+mn-lt"/>
              </a:rPr>
              <a:t>Στόχος</a:t>
            </a:r>
            <a:r>
              <a:rPr lang="en-US" sz="1600" b="1" dirty="0">
                <a:ea typeface="+mn-lt"/>
                <a:cs typeface="+mn-lt"/>
              </a:rPr>
              <a:t>: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Ενίσχυση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της</a:t>
            </a:r>
            <a:r>
              <a:rPr lang="en-US" sz="1600" dirty="0">
                <a:ea typeface="+mn-lt"/>
                <a:cs typeface="+mn-lt"/>
              </a:rPr>
              <a:t> απ</a:t>
            </a:r>
            <a:r>
              <a:rPr lang="en-US" sz="1600" dirty="0" err="1">
                <a:ea typeface="+mn-lt"/>
                <a:cs typeface="+mn-lt"/>
              </a:rPr>
              <a:t>ήχησης</a:t>
            </a:r>
            <a:r>
              <a:rPr lang="en-US" sz="1600" dirty="0">
                <a:ea typeface="+mn-lt"/>
                <a:cs typeface="+mn-lt"/>
              </a:rPr>
              <a:t> και π</a:t>
            </a:r>
            <a:r>
              <a:rPr lang="en-US" sz="1600" dirty="0" err="1">
                <a:ea typeface="+mn-lt"/>
                <a:cs typeface="+mn-lt"/>
              </a:rPr>
              <a:t>ρόσ</a:t>
            </a:r>
            <a:r>
              <a:rPr lang="en-US" sz="1600" dirty="0">
                <a:ea typeface="+mn-lt"/>
                <a:cs typeface="+mn-lt"/>
              </a:rPr>
              <a:t>βαση σε νέες αγορές.</a:t>
            </a:r>
            <a:endParaRPr lang="en-US" sz="1600" dirty="0"/>
          </a:p>
          <a:p>
            <a:endParaRPr lang="en-US" sz="1600" b="1" dirty="0">
              <a:ea typeface="+mn-lt"/>
              <a:cs typeface="+mn-lt"/>
            </a:endParaRPr>
          </a:p>
          <a:p>
            <a:r>
              <a:rPr lang="en-US" sz="1600" b="1" dirty="0" err="1">
                <a:ea typeface="+mn-lt"/>
                <a:cs typeface="+mn-lt"/>
              </a:rPr>
              <a:t>Πώς</a:t>
            </a:r>
            <a:r>
              <a:rPr lang="en-US" sz="1600" b="1" dirty="0">
                <a:ea typeface="+mn-lt"/>
                <a:cs typeface="+mn-lt"/>
              </a:rPr>
              <a:t> επ</a:t>
            </a:r>
            <a:r>
              <a:rPr lang="en-US" sz="1600" b="1" dirty="0" err="1">
                <a:ea typeface="+mn-lt"/>
                <a:cs typeface="+mn-lt"/>
              </a:rPr>
              <a:t>ιτυγχάνετ</a:t>
            </a:r>
            <a:r>
              <a:rPr lang="en-US" sz="1600" b="1" dirty="0">
                <a:ea typeface="+mn-lt"/>
                <a:cs typeface="+mn-lt"/>
              </a:rPr>
              <a:t>αι:</a:t>
            </a:r>
            <a:endParaRPr lang="en-US" sz="1600" dirty="0">
              <a:ea typeface="+mn-lt"/>
              <a:cs typeface="+mn-lt"/>
            </a:endParaRPr>
          </a:p>
          <a:p>
            <a:pPr marL="742950" lvl="1" indent="-285750">
              <a:buFont typeface="Arial"/>
              <a:buChar char="•"/>
            </a:pPr>
            <a:r>
              <a:rPr lang="en-US" sz="1600" dirty="0" err="1">
                <a:ea typeface="+mn-lt"/>
                <a:cs typeface="+mn-lt"/>
              </a:rPr>
              <a:t>Συνεργ</a:t>
            </a:r>
            <a:r>
              <a:rPr lang="en-US" sz="1600" dirty="0">
                <a:ea typeface="+mn-lt"/>
                <a:cs typeface="+mn-lt"/>
              </a:rPr>
              <a:t>ασία με άλλες κοινωνικές επιχειρήσεις, ΜΚΟ, τοπικούς φορείς.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 err="1">
                <a:ea typeface="+mn-lt"/>
                <a:cs typeface="+mn-lt"/>
              </a:rPr>
              <a:t>Δημιουργί</a:t>
            </a:r>
            <a:r>
              <a:rPr lang="en-US" sz="1600" dirty="0">
                <a:ea typeface="+mn-lt"/>
                <a:cs typeface="+mn-lt"/>
              </a:rPr>
              <a:t>α κοινοπραξιών για συλλογική προώθηση.</a:t>
            </a:r>
          </a:p>
          <a:p>
            <a:endParaRPr lang="en-US" sz="1600" b="1" dirty="0">
              <a:ea typeface="+mn-lt"/>
              <a:cs typeface="+mn-lt"/>
            </a:endParaRPr>
          </a:p>
          <a:p>
            <a:r>
              <a:rPr lang="en-US" sz="1600" b="1" dirty="0">
                <a:ea typeface="+mn-lt"/>
                <a:cs typeface="+mn-lt"/>
              </a:rPr>
              <a:t>Πα</a:t>
            </a:r>
            <a:r>
              <a:rPr lang="en-US" sz="1600" b="1" dirty="0" err="1">
                <a:ea typeface="+mn-lt"/>
                <a:cs typeface="+mn-lt"/>
              </a:rPr>
              <a:t>ράδειγμ</a:t>
            </a:r>
            <a:r>
              <a:rPr lang="en-US" sz="1600" b="1" dirty="0">
                <a:ea typeface="+mn-lt"/>
                <a:cs typeface="+mn-lt"/>
              </a:rPr>
              <a:t>α:</a:t>
            </a:r>
            <a:r>
              <a:rPr lang="en-US" sz="1600" dirty="0">
                <a:ea typeface="+mn-lt"/>
                <a:cs typeface="+mn-lt"/>
              </a:rPr>
              <a:t> Συλλογική αγορά για κοινωνικά προϊόντα σε μια πόλη.</a:t>
            </a:r>
            <a:endParaRPr lang="en-US" sz="1600" dirty="0"/>
          </a:p>
          <a:p>
            <a:endParaRPr lang="en-US" b="1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90818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B3A8EDF1-E4A2-D5CA-A38E-75F0368FE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26761E8-676F-C929-3DD6-28654827AB65}"/>
              </a:ext>
            </a:extLst>
          </p:cNvPr>
          <p:cNvSpPr txBox="1"/>
          <p:nvPr/>
        </p:nvSpPr>
        <p:spPr>
          <a:xfrm>
            <a:off x="2506133" y="381000"/>
            <a:ext cx="968586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200" b="1" dirty="0"/>
              <a:t>Στόχοι του Marketing στην Κοινωνική Γεωργία 4/4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C8320B9-4DED-A171-7EE9-46D0DD77998F}"/>
              </a:ext>
            </a:extLst>
          </p:cNvPr>
          <p:cNvSpPr txBox="1">
            <a:spLocks/>
          </p:cNvSpPr>
          <p:nvPr/>
        </p:nvSpPr>
        <p:spPr>
          <a:xfrm>
            <a:off x="2280267" y="1608666"/>
            <a:ext cx="8641733" cy="448733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vert="horz" wrap="square" lIns="91440" tIns="45720" rIns="91440" bIns="4572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buNone/>
            </a:pPr>
            <a:r>
              <a:rPr lang="el-GR" sz="2400" b="1" dirty="0">
                <a:ea typeface="+mn-lt"/>
                <a:cs typeface="+mn-lt"/>
              </a:rPr>
              <a:t>7. </a:t>
            </a:r>
            <a:r>
              <a:rPr lang="el-GR" sz="2400" b="1" dirty="0"/>
              <a:t>Αύξηση Κοινωνικού Αντίκτυπου</a:t>
            </a:r>
            <a:endParaRPr lang="el-GR" sz="2400" dirty="0"/>
          </a:p>
          <a:p>
            <a:r>
              <a:rPr lang="el-GR" sz="2000" b="1" dirty="0">
                <a:ea typeface="+mn-lt"/>
                <a:cs typeface="+mn-lt"/>
              </a:rPr>
              <a:t>Στόχος:</a:t>
            </a:r>
            <a:r>
              <a:rPr lang="el-GR" sz="2000" dirty="0">
                <a:ea typeface="+mn-lt"/>
                <a:cs typeface="+mn-lt"/>
              </a:rPr>
              <a:t> Όχι μόνο πωλήσεις, αλλά βελτίωση της ζωής των </a:t>
            </a:r>
            <a:r>
              <a:rPr lang="el-GR" sz="2000" dirty="0" err="1">
                <a:ea typeface="+mn-lt"/>
                <a:cs typeface="+mn-lt"/>
              </a:rPr>
              <a:t>ωφελουμένων</a:t>
            </a:r>
            <a:r>
              <a:rPr lang="el-GR" sz="2000" dirty="0">
                <a:ea typeface="+mn-lt"/>
                <a:cs typeface="+mn-lt"/>
              </a:rPr>
              <a:t>.</a:t>
            </a:r>
          </a:p>
          <a:p>
            <a:r>
              <a:rPr lang="el-GR" sz="2000" b="1" dirty="0">
                <a:ea typeface="+mn-lt"/>
                <a:cs typeface="+mn-lt"/>
              </a:rPr>
              <a:t>Πώς επιτυγχάνεται:</a:t>
            </a:r>
            <a:endParaRPr lang="el-GR" sz="2000" dirty="0">
              <a:ea typeface="+mn-lt"/>
              <a:cs typeface="+mn-lt"/>
            </a:endParaRPr>
          </a:p>
          <a:p>
            <a:pPr marL="1028700" lvl="1"/>
            <a:r>
              <a:rPr lang="el-GR" sz="2000" dirty="0">
                <a:ea typeface="+mn-lt"/>
                <a:cs typeface="+mn-lt"/>
              </a:rPr>
              <a:t>Μέτρηση και προβολή κοινωνικών αποτελεσμάτων (Social </a:t>
            </a:r>
            <a:r>
              <a:rPr lang="el-GR" sz="2000" dirty="0" err="1">
                <a:ea typeface="+mn-lt"/>
                <a:cs typeface="+mn-lt"/>
              </a:rPr>
              <a:t>Impact</a:t>
            </a:r>
            <a:r>
              <a:rPr lang="el-GR" sz="2000" dirty="0">
                <a:ea typeface="+mn-lt"/>
                <a:cs typeface="+mn-lt"/>
              </a:rPr>
              <a:t> Reports).</a:t>
            </a:r>
            <a:endParaRPr lang="el-GR" sz="1800" dirty="0"/>
          </a:p>
          <a:p>
            <a:pPr marL="1028700" lvl="1"/>
            <a:r>
              <a:rPr lang="el-GR" sz="2000" dirty="0">
                <a:ea typeface="+mn-lt"/>
                <a:cs typeface="+mn-lt"/>
              </a:rPr>
              <a:t>Χρήση των κερδών για την επέκταση κοινωνικών δράσεων.</a:t>
            </a:r>
            <a:endParaRPr lang="el-GR" sz="1800" dirty="0">
              <a:ea typeface="+mn-lt"/>
              <a:cs typeface="+mn-lt"/>
            </a:endParaRPr>
          </a:p>
          <a:p>
            <a:r>
              <a:rPr lang="el-GR" sz="2000" b="1" dirty="0">
                <a:ea typeface="+mn-lt"/>
                <a:cs typeface="+mn-lt"/>
              </a:rPr>
              <a:t>Παράδειγμα:</a:t>
            </a:r>
            <a:r>
              <a:rPr lang="el-GR" sz="2000" dirty="0">
                <a:ea typeface="+mn-lt"/>
                <a:cs typeface="+mn-lt"/>
              </a:rPr>
              <a:t> Αναφορά ότι 70% των κερδών </a:t>
            </a:r>
            <a:r>
              <a:rPr lang="el-GR" sz="2000" dirty="0" err="1">
                <a:ea typeface="+mn-lt"/>
                <a:cs typeface="+mn-lt"/>
              </a:rPr>
              <a:t>επανεπενδύεται</a:t>
            </a:r>
            <a:r>
              <a:rPr lang="el-GR" sz="2000" dirty="0">
                <a:ea typeface="+mn-lt"/>
                <a:cs typeface="+mn-lt"/>
              </a:rPr>
              <a:t> σε προγράμματα κατάρτισης.</a:t>
            </a:r>
          </a:p>
          <a:p>
            <a:pPr>
              <a:buFont typeface="Arial"/>
              <a:buNone/>
            </a:pPr>
            <a:endParaRPr lang="el-GR" sz="2000" b="1" dirty="0">
              <a:ea typeface="+mn-lt"/>
              <a:cs typeface="+mn-lt"/>
            </a:endParaRPr>
          </a:p>
          <a:p>
            <a:pPr>
              <a:buFont typeface="Arial"/>
              <a:buNone/>
            </a:pPr>
            <a:endParaRPr lang="el-GR" sz="2000" b="1" dirty="0">
              <a:ea typeface="+mn-lt"/>
              <a:cs typeface="+mn-lt"/>
            </a:endParaRPr>
          </a:p>
          <a:p>
            <a:pPr>
              <a:buFont typeface="Arial"/>
              <a:buNone/>
            </a:pPr>
            <a:endParaRPr lang="el-GR" sz="1400" b="1" dirty="0">
              <a:ea typeface="+mn-lt"/>
              <a:cs typeface="+mn-lt"/>
            </a:endParaRPr>
          </a:p>
          <a:p>
            <a:pPr marL="0" indent="0">
              <a:buFont typeface="Arial"/>
              <a:buNone/>
            </a:pPr>
            <a:endParaRPr lang="el-GR" sz="1100" dirty="0"/>
          </a:p>
        </p:txBody>
      </p:sp>
    </p:spTree>
    <p:extLst>
      <p:ext uri="{BB962C8B-B14F-4D97-AF65-F5344CB8AC3E}">
        <p14:creationId xmlns:p14="http://schemas.microsoft.com/office/powerpoint/2010/main" val="31036885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43E9DBAF-1141-F8B3-12C9-6B5C420D4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diagram of marketing objectives&#10;&#10;AI-generated content may be incorrect.">
            <a:extLst>
              <a:ext uri="{FF2B5EF4-FFF2-40B4-BE49-F238E27FC236}">
                <a16:creationId xmlns:a16="http://schemas.microsoft.com/office/drawing/2014/main" id="{4D672E23-9D69-18B9-3BD7-2D692F3EEE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8657" y="1223264"/>
            <a:ext cx="7429501" cy="49271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4B1513-2702-8124-02C7-6AACFCC23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5907" y="181040"/>
            <a:ext cx="7556625" cy="1364428"/>
          </a:xfr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just" defTabSz="914400">
              <a:lnSpc>
                <a:spcPct val="90000"/>
              </a:lnSpc>
            </a:pPr>
            <a:r>
              <a:rPr lang="en-US" sz="1700" b="1" u="sng" kern="1200" dirty="0" err="1">
                <a:latin typeface="+mj-lt"/>
                <a:ea typeface="+mj-ea"/>
                <a:cs typeface="+mj-cs"/>
              </a:rPr>
              <a:t>Δι</a:t>
            </a:r>
            <a:r>
              <a:rPr lang="en-US" sz="1700" b="1" u="sng" kern="1200" dirty="0">
                <a:latin typeface="+mj-lt"/>
                <a:ea typeface="+mj-ea"/>
                <a:cs typeface="+mj-cs"/>
              </a:rPr>
              <a:t>αγραμματικός χάρτης που δείχνει οπτικά τους βασικούς στόχους marketing στην κοινωνική γεωργία, συνδεδεμένους με τον κεντρικό σκοπό.</a:t>
            </a:r>
            <a:endParaRPr lang="en-US" sz="1700" b="1" u="sng" kern="1200" dirty="0">
              <a:latin typeface="+mj-lt"/>
              <a:ea typeface="Calibri"/>
              <a:cs typeface="Calibri"/>
            </a:endParaRPr>
          </a:p>
        </p:txBody>
      </p:sp>
      <p:pic>
        <p:nvPicPr>
          <p:cNvPr id="3" name="Εικόνα 2" descr="Εικόνα που περιέχει κείμενο, διάγραμμα, στιγμιότυπο οθόνης, κύκλος&#10;&#10;Το περιεχόμενο που δημιουργείται από ΑΙ μπορεί να μην είναι σωστό.">
            <a:extLst>
              <a:ext uri="{FF2B5EF4-FFF2-40B4-BE49-F238E27FC236}">
                <a16:creationId xmlns:a16="http://schemas.microsoft.com/office/drawing/2014/main" id="{699E6EE5-5856-9E3D-2F2D-9243681A7B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1533" y="1545468"/>
            <a:ext cx="7556625" cy="460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366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6F0DFC5B-454C-3293-91AD-9294C5EF0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2A4748B-0DDD-B537-A9F1-2EA68915B94A}"/>
              </a:ext>
            </a:extLst>
          </p:cNvPr>
          <p:cNvSpPr txBox="1"/>
          <p:nvPr/>
        </p:nvSpPr>
        <p:spPr>
          <a:xfrm>
            <a:off x="457199" y="2044005"/>
            <a:ext cx="348343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 err="1">
                <a:ea typeface="+mj-lt"/>
                <a:cs typeface="+mj-lt"/>
              </a:rPr>
              <a:t>Προτεινόμενοι</a:t>
            </a:r>
            <a:r>
              <a:rPr lang="en-US" sz="3200" b="1" dirty="0">
                <a:ea typeface="+mj-lt"/>
                <a:cs typeface="+mj-lt"/>
              </a:rPr>
              <a:t> </a:t>
            </a:r>
            <a:r>
              <a:rPr lang="en-US" sz="3200" b="1" dirty="0" err="1">
                <a:ea typeface="+mj-lt"/>
                <a:cs typeface="+mj-lt"/>
              </a:rPr>
              <a:t>Δείκτες</a:t>
            </a:r>
            <a:r>
              <a:rPr lang="en-US" sz="3200" b="1" dirty="0">
                <a:ea typeface="+mj-lt"/>
                <a:cs typeface="+mj-lt"/>
              </a:rPr>
              <a:t> </a:t>
            </a:r>
            <a:r>
              <a:rPr lang="en-US" sz="3200" b="1" dirty="0" err="1">
                <a:ea typeface="+mj-lt"/>
                <a:cs typeface="+mj-lt"/>
              </a:rPr>
              <a:t>Μέτρησης</a:t>
            </a:r>
            <a:r>
              <a:rPr lang="en-US" sz="3200" b="1" dirty="0">
                <a:ea typeface="+mj-lt"/>
                <a:cs typeface="+mj-lt"/>
              </a:rPr>
              <a:t> </a:t>
            </a:r>
            <a:r>
              <a:rPr lang="en-US" sz="3200" b="1" dirty="0" err="1">
                <a:ea typeface="+mj-lt"/>
                <a:cs typeface="+mj-lt"/>
              </a:rPr>
              <a:t>Στόχων</a:t>
            </a:r>
            <a:r>
              <a:rPr lang="en-US" sz="3200" b="1" dirty="0">
                <a:ea typeface="+mj-lt"/>
                <a:cs typeface="+mj-lt"/>
              </a:rPr>
              <a:t> (</a:t>
            </a:r>
            <a:r>
              <a:rPr lang="en-US" sz="3200" b="1" dirty="0" err="1">
                <a:ea typeface="+mj-lt"/>
                <a:cs typeface="+mj-lt"/>
              </a:rPr>
              <a:t>KPIs</a:t>
            </a:r>
            <a:r>
              <a:rPr lang="en-US" sz="3200" b="1" dirty="0">
                <a:ea typeface="+mj-lt"/>
                <a:cs typeface="+mj-lt"/>
              </a:rPr>
              <a:t>)</a:t>
            </a:r>
            <a:endParaRPr lang="el-GR" sz="3200" b="1" dirty="0"/>
          </a:p>
        </p:txBody>
      </p:sp>
      <p:graphicFrame>
        <p:nvGraphicFramePr>
          <p:cNvPr id="5" name="Πίνακας 4">
            <a:extLst>
              <a:ext uri="{FF2B5EF4-FFF2-40B4-BE49-F238E27FC236}">
                <a16:creationId xmlns:a16="http://schemas.microsoft.com/office/drawing/2014/main" id="{8AF346DD-267F-EF4B-9F8B-198376A96C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9774193"/>
              </p:ext>
            </p:extLst>
          </p:nvPr>
        </p:nvGraphicFramePr>
        <p:xfrm>
          <a:off x="4318000" y="0"/>
          <a:ext cx="7128933" cy="6349719"/>
        </p:xfrm>
        <a:graphic>
          <a:graphicData uri="http://schemas.openxmlformats.org/drawingml/2006/table">
            <a:tbl>
              <a:tblPr bandRow="1">
                <a:tableStyleId>{1FECB4D8-DB02-4DC6-A0A2-4F2EBAE1DC90}</a:tableStyleId>
              </a:tblPr>
              <a:tblGrid>
                <a:gridCol w="3551085">
                  <a:extLst>
                    <a:ext uri="{9D8B030D-6E8A-4147-A177-3AD203B41FA5}">
                      <a16:colId xmlns:a16="http://schemas.microsoft.com/office/drawing/2014/main" val="2781577606"/>
                    </a:ext>
                  </a:extLst>
                </a:gridCol>
                <a:gridCol w="3577848">
                  <a:extLst>
                    <a:ext uri="{9D8B030D-6E8A-4147-A177-3AD203B41FA5}">
                      <a16:colId xmlns:a16="http://schemas.microsoft.com/office/drawing/2014/main" val="1859733651"/>
                    </a:ext>
                  </a:extLst>
                </a:gridCol>
              </a:tblGrid>
              <a:tr h="374407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b="1" dirty="0"/>
                        <a:t>Στόχος</a:t>
                      </a:r>
                    </a:p>
                  </a:txBody>
                  <a:tcPr marL="93096" marR="93096" marT="46549" marB="4654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800" b="1" dirty="0"/>
                        <a:t>Ενδεικτικός Δείκτης</a:t>
                      </a:r>
                    </a:p>
                  </a:txBody>
                  <a:tcPr marL="93096" marR="93096" marT="46549" marB="4654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819628"/>
                  </a:ext>
                </a:extLst>
              </a:tr>
              <a:tr h="9334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800" b="1" dirty="0"/>
                        <a:t>Ανάδειξη κοινωνικής αποστολής</a:t>
                      </a:r>
                    </a:p>
                    <a:p>
                      <a:pPr lvl="0">
                        <a:buNone/>
                      </a:pPr>
                      <a:endParaRPr lang="el-GR" sz="1800" dirty="0"/>
                    </a:p>
                  </a:txBody>
                  <a:tcPr marL="93097" marR="93097" marT="46549" marB="4654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800" b="1" dirty="0"/>
                        <a:t>Ποσοστό καμπανιών με κοινωνικό μήνυμα</a:t>
                      </a:r>
                    </a:p>
                    <a:p>
                      <a:pPr lvl="0">
                        <a:buNone/>
                      </a:pPr>
                      <a:endParaRPr lang="el-GR" sz="1800" dirty="0"/>
                    </a:p>
                  </a:txBody>
                  <a:tcPr marL="93097" marR="93097" marT="46549" marB="4654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735049"/>
                  </a:ext>
                </a:extLst>
              </a:tr>
              <a:tr h="9334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800" b="1" dirty="0"/>
                        <a:t>Διαφοροποίηση</a:t>
                      </a:r>
                    </a:p>
                    <a:p>
                      <a:pPr lvl="0">
                        <a:buNone/>
                      </a:pPr>
                      <a:endParaRPr lang="el-GR" sz="1800" dirty="0"/>
                    </a:p>
                  </a:txBody>
                  <a:tcPr marL="93097" marR="93097" marT="46549" marB="4654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800" b="1" dirty="0"/>
                        <a:t>Αριθμός πιστοποιήσεων/ετικετών</a:t>
                      </a:r>
                    </a:p>
                    <a:p>
                      <a:pPr lvl="0">
                        <a:buNone/>
                      </a:pPr>
                      <a:endParaRPr lang="el-GR" sz="1800" dirty="0"/>
                    </a:p>
                  </a:txBody>
                  <a:tcPr marL="93097" marR="93097" marT="46549" marB="4654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405160"/>
                  </a:ext>
                </a:extLst>
              </a:tr>
              <a:tr h="9334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800" b="1" dirty="0"/>
                        <a:t>Εμπιστοσύνη</a:t>
                      </a:r>
                    </a:p>
                  </a:txBody>
                  <a:tcPr marL="93097" marR="93097" marT="46549" marB="4654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800" b="1" dirty="0"/>
                        <a:t>Βαθμολογία ικανοποίησης πελατών</a:t>
                      </a:r>
                    </a:p>
                    <a:p>
                      <a:pPr lvl="0">
                        <a:buNone/>
                      </a:pPr>
                      <a:endParaRPr lang="el-GR" sz="1800" dirty="0"/>
                    </a:p>
                  </a:txBody>
                  <a:tcPr marL="93097" marR="93097" marT="46549" marB="4654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344306"/>
                  </a:ext>
                </a:extLst>
              </a:tr>
              <a:tr h="9334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800" b="1" dirty="0"/>
                        <a:t>Σταθερή ζήτηση</a:t>
                      </a:r>
                    </a:p>
                    <a:p>
                      <a:pPr lvl="0">
                        <a:buNone/>
                      </a:pPr>
                      <a:endParaRPr lang="el-GR" sz="1800" dirty="0"/>
                    </a:p>
                  </a:txBody>
                  <a:tcPr marL="93097" marR="93097" marT="46549" marB="4654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800" b="1" dirty="0"/>
                        <a:t>Επαναλαμβανόμενες πωλήσεις ανά μήνα</a:t>
                      </a:r>
                    </a:p>
                    <a:p>
                      <a:pPr lvl="0">
                        <a:buNone/>
                      </a:pPr>
                      <a:endParaRPr lang="el-GR" sz="1800" dirty="0"/>
                    </a:p>
                  </a:txBody>
                  <a:tcPr marL="93097" marR="93097" marT="46549" marB="4654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3242333"/>
                  </a:ext>
                </a:extLst>
              </a:tr>
              <a:tr h="9334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800" b="1" dirty="0"/>
                        <a:t>Εκπαίδευση κοινού</a:t>
                      </a:r>
                    </a:p>
                    <a:p>
                      <a:pPr lvl="0">
                        <a:buNone/>
                      </a:pPr>
                      <a:endParaRPr lang="el-GR" sz="1800" dirty="0"/>
                    </a:p>
                  </a:txBody>
                  <a:tcPr marL="93097" marR="93097" marT="46549" marB="4654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800" b="1" dirty="0"/>
                        <a:t>Συμμετοχή σε δράσεις ευαισθητοποίησης</a:t>
                      </a:r>
                    </a:p>
                    <a:p>
                      <a:pPr lvl="0">
                        <a:buNone/>
                      </a:pPr>
                      <a:endParaRPr lang="el-GR" sz="1800" dirty="0"/>
                    </a:p>
                  </a:txBody>
                  <a:tcPr marL="93097" marR="93097" marT="46549" marB="4654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613774"/>
                  </a:ext>
                </a:extLst>
              </a:tr>
              <a:tr h="653946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b="1" dirty="0"/>
                        <a:t>Δικτύωση</a:t>
                      </a:r>
                    </a:p>
                  </a:txBody>
                  <a:tcPr marL="93097" marR="93097" marT="46549" marB="4654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800" b="1" dirty="0"/>
                        <a:t>Νέες συνεργασίες ανά έτος</a:t>
                      </a:r>
                    </a:p>
                    <a:p>
                      <a:pPr lvl="0">
                        <a:buNone/>
                      </a:pPr>
                      <a:endParaRPr lang="el-GR" sz="1800" dirty="0"/>
                    </a:p>
                  </a:txBody>
                  <a:tcPr marL="93097" marR="93097" marT="46549" marB="4654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3363238"/>
                  </a:ext>
                </a:extLst>
              </a:tr>
              <a:tr h="65394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800" b="1" dirty="0"/>
                        <a:t>Κοινωνικός αντίκτυπος</a:t>
                      </a:r>
                    </a:p>
                    <a:p>
                      <a:pPr lvl="0">
                        <a:buNone/>
                      </a:pPr>
                      <a:endParaRPr lang="el-GR" sz="1800" dirty="0"/>
                    </a:p>
                  </a:txBody>
                  <a:tcPr marL="93097" marR="93097" marT="46549" marB="4654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800" b="1" dirty="0"/>
                        <a:t>Αριθμός ωφελούμενων</a:t>
                      </a:r>
                    </a:p>
                    <a:p>
                      <a:pPr lvl="0">
                        <a:buNone/>
                      </a:pPr>
                      <a:endParaRPr lang="el-GR" sz="1800" dirty="0"/>
                    </a:p>
                  </a:txBody>
                  <a:tcPr marL="93097" marR="93097" marT="46549" marB="4654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1899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8357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585BF6F8-6E82-7D6D-D514-D022065FF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936FC5D-A3A9-C608-6DC7-3EA9607BDA48}"/>
              </a:ext>
            </a:extLst>
          </p:cNvPr>
          <p:cNvSpPr txBox="1"/>
          <p:nvPr/>
        </p:nvSpPr>
        <p:spPr>
          <a:xfrm>
            <a:off x="2797627" y="292425"/>
            <a:ext cx="843643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b="1" dirty="0"/>
              <a:t>Το Marketing </a:t>
            </a:r>
            <a:r>
              <a:rPr lang="el-GR" sz="3600" b="1" dirty="0" err="1"/>
              <a:t>Mix</a:t>
            </a:r>
            <a:r>
              <a:rPr lang="el-GR" sz="3600" b="1" dirty="0"/>
              <a:t> στην Κοινωνική Γεωργία (</a:t>
            </a:r>
            <a:r>
              <a:rPr lang="el-GR" sz="3600" b="1" dirty="0" err="1"/>
              <a:t>4Ps</a:t>
            </a:r>
            <a:r>
              <a:rPr lang="el-GR" sz="3600" b="1" dirty="0"/>
              <a:t>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D5AF5D2-6FDC-FF63-F1F3-9D736C17A7AF}"/>
              </a:ext>
            </a:extLst>
          </p:cNvPr>
          <p:cNvSpPr txBox="1">
            <a:spLocks/>
          </p:cNvSpPr>
          <p:nvPr/>
        </p:nvSpPr>
        <p:spPr>
          <a:xfrm>
            <a:off x="413657" y="1948543"/>
            <a:ext cx="8229600" cy="32765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l-GR" b="1" dirty="0" err="1"/>
              <a:t>Product</a:t>
            </a:r>
            <a:r>
              <a:rPr lang="el-GR" dirty="0"/>
              <a:t>: Όχι μόνο αγροτικά προϊόντα, αλλά και κοινωνικές υπηρεσίες.</a:t>
            </a:r>
          </a:p>
          <a:p>
            <a:r>
              <a:rPr lang="el-GR" b="1" dirty="0" err="1"/>
              <a:t>Price</a:t>
            </a:r>
            <a:r>
              <a:rPr lang="el-GR" dirty="0"/>
              <a:t>: Τίμημα + αξία κοινωνικής προσφοράς.</a:t>
            </a:r>
          </a:p>
          <a:p>
            <a:r>
              <a:rPr lang="el-GR" b="1" dirty="0" err="1"/>
              <a:t>Place</a:t>
            </a:r>
            <a:r>
              <a:rPr lang="el-GR" dirty="0"/>
              <a:t>: Τοπικές αγορές, e-</a:t>
            </a:r>
            <a:r>
              <a:rPr lang="el-GR" dirty="0" err="1"/>
              <a:t>shop</a:t>
            </a:r>
            <a:r>
              <a:rPr lang="el-GR" dirty="0"/>
              <a:t>, συνεργατικά σημεία.</a:t>
            </a:r>
          </a:p>
          <a:p>
            <a:r>
              <a:rPr lang="el-GR" b="1" dirty="0" err="1"/>
              <a:t>Promotion</a:t>
            </a:r>
            <a:r>
              <a:rPr lang="el-GR" b="1" dirty="0"/>
              <a:t>: </a:t>
            </a:r>
            <a:r>
              <a:rPr lang="el-GR" b="1" dirty="0" err="1"/>
              <a:t>Storytelling</a:t>
            </a:r>
            <a:r>
              <a:rPr lang="el-GR" dirty="0"/>
              <a:t>, εκδηλώσεις, τοπικά δίκτυα.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682992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8747FEDE-EB3C-93F6-B123-2D7B42F5B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C77790-DAC7-3435-E365-5D6212F410CF}"/>
              </a:ext>
            </a:extLst>
          </p:cNvPr>
          <p:cNvSpPr txBox="1"/>
          <p:nvPr/>
        </p:nvSpPr>
        <p:spPr>
          <a:xfrm>
            <a:off x="2797627" y="292425"/>
            <a:ext cx="843643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b="1" dirty="0"/>
              <a:t>Το </a:t>
            </a:r>
            <a:r>
              <a:rPr lang="af-ZA" sz="3600" b="1" dirty="0"/>
              <a:t>Marketing Mix </a:t>
            </a:r>
            <a:r>
              <a:rPr lang="el-GR" sz="3600" b="1" dirty="0"/>
              <a:t>στην Κοινωνική Γεωργία (4</a:t>
            </a:r>
            <a:r>
              <a:rPr lang="af-ZA" sz="3600" b="1" dirty="0"/>
              <a:t>Ps)</a:t>
            </a:r>
            <a:endParaRPr lang="el-GR" sz="36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38FA50-CE50-450D-239C-1E4B0EA570AA}"/>
              </a:ext>
            </a:extLst>
          </p:cNvPr>
          <p:cNvSpPr txBox="1"/>
          <p:nvPr/>
        </p:nvSpPr>
        <p:spPr>
          <a:xfrm>
            <a:off x="478971" y="2015775"/>
            <a:ext cx="543197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f-ZA" sz="2400" b="1" dirty="0"/>
              <a:t>Product</a:t>
            </a:r>
            <a:r>
              <a:rPr lang="af-ZA" sz="2400" dirty="0"/>
              <a:t>: </a:t>
            </a:r>
            <a:r>
              <a:rPr lang="el-GR" sz="2400" dirty="0"/>
              <a:t>Όχι μόνο αγροτικά προϊόντα, αλλά και κοινωνικές υπηρεσίες.</a:t>
            </a:r>
          </a:p>
          <a:p>
            <a:r>
              <a:rPr lang="af-ZA" sz="2400" b="1" dirty="0"/>
              <a:t>Price</a:t>
            </a:r>
            <a:r>
              <a:rPr lang="af-ZA" sz="2400" dirty="0"/>
              <a:t>: </a:t>
            </a:r>
            <a:r>
              <a:rPr lang="el-GR" sz="2400" dirty="0"/>
              <a:t>Τίμημα + αξία κοινωνικής προσφοράς.</a:t>
            </a:r>
            <a:endParaRPr lang="el-GR" sz="2400" dirty="0">
              <a:ea typeface="Calibri"/>
              <a:cs typeface="Calibri"/>
            </a:endParaRPr>
          </a:p>
          <a:p>
            <a:r>
              <a:rPr lang="af-ZA" sz="2400" b="1" dirty="0"/>
              <a:t>Place</a:t>
            </a:r>
            <a:r>
              <a:rPr lang="af-ZA" sz="2400" dirty="0"/>
              <a:t>: </a:t>
            </a:r>
            <a:r>
              <a:rPr lang="el-GR" sz="2400" dirty="0"/>
              <a:t>Τοπικές αγορές, </a:t>
            </a:r>
            <a:r>
              <a:rPr lang="af-ZA" sz="2400" dirty="0"/>
              <a:t>e-shop, </a:t>
            </a:r>
            <a:r>
              <a:rPr lang="el-GR" sz="2400" dirty="0"/>
              <a:t>συνεργατικά σημεία.</a:t>
            </a:r>
            <a:endParaRPr lang="el-GR" sz="2400" dirty="0">
              <a:ea typeface="Calibri"/>
              <a:cs typeface="Calibri"/>
            </a:endParaRPr>
          </a:p>
          <a:p>
            <a:r>
              <a:rPr lang="af-ZA" sz="2400" b="1" dirty="0"/>
              <a:t>Promotion</a:t>
            </a:r>
            <a:r>
              <a:rPr lang="af-ZA" sz="2400" dirty="0"/>
              <a:t>: Storytelling, </a:t>
            </a:r>
            <a:r>
              <a:rPr lang="el-GR" sz="2400" dirty="0"/>
              <a:t>εκδηλώσεις, τοπικά δίκτυα.</a:t>
            </a:r>
            <a:endParaRPr lang="el-GR" sz="2400" dirty="0">
              <a:ea typeface="Calibri"/>
              <a:cs typeface="Calibri"/>
            </a:endParaRPr>
          </a:p>
        </p:txBody>
      </p:sp>
      <p:pic>
        <p:nvPicPr>
          <p:cNvPr id="5" name="Εικόνα 3" descr="4Ps Model of marketing mix infographic presenation template with icons ...">
            <a:extLst>
              <a:ext uri="{FF2B5EF4-FFF2-40B4-BE49-F238E27FC236}">
                <a16:creationId xmlns:a16="http://schemas.microsoft.com/office/drawing/2014/main" id="{E6FF782E-4C84-89C6-D81A-2B157F20EC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8514" y="1306299"/>
            <a:ext cx="4465939" cy="4465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4060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A95268C1-B2B5-A3F7-C4B4-6A3F93CCB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diagram of a marketing mix&#10;&#10;AI-generated content may be incorrect.">
            <a:extLst>
              <a:ext uri="{FF2B5EF4-FFF2-40B4-BE49-F238E27FC236}">
                <a16:creationId xmlns:a16="http://schemas.microsoft.com/office/drawing/2014/main" id="{A1FF2866-0A6E-ACB0-A370-4EDE3A7821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0280" y="112088"/>
            <a:ext cx="8185671" cy="6187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7744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D77809AE-468B-7A35-78FF-B578C9541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2173495-3E99-6E56-470D-31B1A15E9927}"/>
              </a:ext>
            </a:extLst>
          </p:cNvPr>
          <p:cNvSpPr txBox="1"/>
          <p:nvPr/>
        </p:nvSpPr>
        <p:spPr>
          <a:xfrm>
            <a:off x="3048000" y="0"/>
            <a:ext cx="829733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b="1" dirty="0"/>
              <a:t>4.1 ΤΟ ΑΦΗΓΗΜΑ ΩΣ ΣΤΡΑΤΗΓΙΚΟ ΕΡΓΑΛΕΙΟ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285B752-D932-68C5-61E6-9089F056558D}"/>
              </a:ext>
            </a:extLst>
          </p:cNvPr>
          <p:cNvSpPr txBox="1">
            <a:spLocks/>
          </p:cNvSpPr>
          <p:nvPr/>
        </p:nvSpPr>
        <p:spPr>
          <a:xfrm>
            <a:off x="283968" y="1298051"/>
            <a:ext cx="6410746" cy="484834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 fontScale="2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buNone/>
            </a:pPr>
            <a:r>
              <a:rPr lang="el-GR" sz="7200" dirty="0">
                <a:latin typeface="+mn-lt"/>
                <a:ea typeface="+mn-lt"/>
                <a:cs typeface="+mn-lt"/>
              </a:rPr>
              <a:t>✔ </a:t>
            </a:r>
            <a:r>
              <a:rPr lang="el-GR" sz="7200" b="1" dirty="0"/>
              <a:t>Τι είναι το αφήγημα;</a:t>
            </a:r>
            <a:endParaRPr lang="el-GR" sz="8800" dirty="0"/>
          </a:p>
          <a:p>
            <a:r>
              <a:rPr lang="el-GR" sz="7200" dirty="0"/>
              <a:t>Πολύ απλά: </a:t>
            </a:r>
            <a:r>
              <a:rPr lang="el-GR" sz="7200" b="1" dirty="0"/>
              <a:t>η ιστορία που λες για σένα</a:t>
            </a:r>
            <a:r>
              <a:rPr lang="el-GR" sz="7200" dirty="0"/>
              <a:t>.</a:t>
            </a:r>
          </a:p>
          <a:p>
            <a:r>
              <a:rPr lang="el-GR" sz="7200" dirty="0"/>
              <a:t>Όμως στην κοινωνική οικονομία, η ιστορία σου δεν είναι ιδιωτική. Είναι </a:t>
            </a:r>
            <a:r>
              <a:rPr lang="el-GR" sz="7200" b="1" dirty="0"/>
              <a:t>κοινόχρηστο αγαθό</a:t>
            </a:r>
            <a:r>
              <a:rPr lang="el-GR" sz="7200" dirty="0"/>
              <a:t>, γιατί επηρεάζει:</a:t>
            </a:r>
          </a:p>
          <a:p>
            <a:pPr lvl="0"/>
            <a:r>
              <a:rPr lang="el-GR" sz="7200" dirty="0"/>
              <a:t>Πώς σε βλέπει η κοινωνία.</a:t>
            </a:r>
          </a:p>
          <a:p>
            <a:pPr lvl="0"/>
            <a:r>
              <a:rPr lang="el-GR" sz="7200" dirty="0"/>
              <a:t>Αν σε εμπιστεύονται οι χρηματοδότες.</a:t>
            </a:r>
          </a:p>
          <a:p>
            <a:pPr lvl="0"/>
            <a:r>
              <a:rPr lang="el-GR" sz="7200" dirty="0"/>
              <a:t>Αν θέλουν οι νέοι να συμμετάσχουν.</a:t>
            </a:r>
          </a:p>
          <a:p>
            <a:pPr lvl="0"/>
            <a:r>
              <a:rPr lang="el-GR" sz="7200" dirty="0"/>
              <a:t>Αν αισθάνεται κάποιος «μέρος της λύσης» όταν αγοράζει από εσένα.</a:t>
            </a:r>
          </a:p>
          <a:p>
            <a:pPr lvl="0"/>
            <a:endParaRPr lang="el-GR" sz="7200" dirty="0"/>
          </a:p>
          <a:p>
            <a:pPr marL="0" indent="0">
              <a:buNone/>
            </a:pPr>
            <a:r>
              <a:rPr lang="el-GR" sz="7200" dirty="0">
                <a:latin typeface="+mn-lt"/>
                <a:ea typeface="+mn-lt"/>
                <a:cs typeface="+mn-lt"/>
              </a:rPr>
              <a:t>✔ </a:t>
            </a:r>
            <a:r>
              <a:rPr lang="el-GR" sz="7200" b="1" dirty="0"/>
              <a:t>Τι ΔΕΝ είναι αφήγημα:</a:t>
            </a:r>
            <a:endParaRPr lang="el-GR" sz="7200" dirty="0"/>
          </a:p>
          <a:p>
            <a:pPr lvl="0"/>
            <a:r>
              <a:rPr lang="el-GR" sz="7200" dirty="0"/>
              <a:t>Δεν είναι μια ωραία διαφήμιση.</a:t>
            </a:r>
          </a:p>
          <a:p>
            <a:pPr lvl="0"/>
            <a:r>
              <a:rPr lang="el-GR" sz="7200" dirty="0"/>
              <a:t>Δεν είναι ένα τυπικό δελτίο τύπου.</a:t>
            </a:r>
          </a:p>
          <a:p>
            <a:pPr lvl="0"/>
            <a:r>
              <a:rPr lang="el-GR" sz="7200" dirty="0"/>
              <a:t>Δεν είναι “κάνουμε φάρμα και κοινωνική ένταξη”.</a:t>
            </a:r>
          </a:p>
          <a:p>
            <a:br>
              <a:rPr lang="en-US" sz="7200" dirty="0"/>
            </a:br>
            <a:endParaRPr lang="en-US" sz="7200" dirty="0"/>
          </a:p>
          <a:p>
            <a:pPr marL="0" indent="0">
              <a:buFont typeface="Arial"/>
              <a:buNone/>
            </a:pPr>
            <a:endParaRPr lang="el-GR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5DDA28-39A8-9914-C050-467EC4BE9E4F}"/>
              </a:ext>
            </a:extLst>
          </p:cNvPr>
          <p:cNvSpPr txBox="1"/>
          <p:nvPr/>
        </p:nvSpPr>
        <p:spPr>
          <a:xfrm>
            <a:off x="6694716" y="1642533"/>
            <a:ext cx="4921552" cy="3831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l-GR" sz="1800" dirty="0">
                <a:ea typeface="+mn-lt"/>
                <a:cs typeface="+mn-lt"/>
              </a:rPr>
              <a:t>✔ </a:t>
            </a:r>
            <a:r>
              <a:rPr lang="el-GR" sz="1800" b="1" dirty="0"/>
              <a:t>Τι κάνει ένα αφήγημα ισχυρό;</a:t>
            </a:r>
            <a:endParaRPr lang="el-GR" sz="1800" dirty="0"/>
          </a:p>
          <a:p>
            <a:pPr lvl="0">
              <a:lnSpc>
                <a:spcPct val="90000"/>
              </a:lnSpc>
            </a:pPr>
            <a:r>
              <a:rPr lang="el-GR" sz="1800" b="1" dirty="0"/>
              <a:t>Εκκινεί από το “γιατί” κάνεις κάτι.</a:t>
            </a:r>
            <a:br>
              <a:rPr lang="el-GR" sz="1800" dirty="0"/>
            </a:br>
            <a:r>
              <a:rPr lang="el-GR" sz="1800" dirty="0"/>
              <a:t>Οι άνθρωποι δεν εμπνέονται από το “τι κάνεις”, αλλά από το “γιατί το κάνεις” (βλ. </a:t>
            </a:r>
            <a:r>
              <a:rPr lang="af-ZA" sz="1800" dirty="0"/>
              <a:t>Simon Sinek – </a:t>
            </a:r>
            <a:r>
              <a:rPr lang="af-ZA" sz="1800" i="1" dirty="0"/>
              <a:t>Start with Why</a:t>
            </a:r>
            <a:r>
              <a:rPr lang="af-ZA" sz="1800" dirty="0"/>
              <a:t>).</a:t>
            </a:r>
            <a:endParaRPr lang="af-ZA" sz="1800" dirty="0">
              <a:ea typeface="Calibri"/>
              <a:cs typeface="Calibri"/>
            </a:endParaRPr>
          </a:p>
          <a:p>
            <a:pPr lvl="0">
              <a:lnSpc>
                <a:spcPct val="90000"/>
              </a:lnSpc>
            </a:pPr>
            <a:r>
              <a:rPr lang="el-GR" sz="1800" b="1" dirty="0"/>
              <a:t>Έχει πραγματικούς ανθρώπους.</a:t>
            </a:r>
            <a:br>
              <a:rPr lang="el-GR" sz="1800" dirty="0"/>
            </a:br>
            <a:r>
              <a:rPr lang="el-GR" sz="1800" dirty="0"/>
              <a:t>Ποιοι άλλαξαν μέσα από τη δράση σου; Τι πέρασαν; Τι κέρδισαν;</a:t>
            </a:r>
          </a:p>
          <a:p>
            <a:pPr lvl="0">
              <a:lnSpc>
                <a:spcPct val="90000"/>
              </a:lnSpc>
            </a:pPr>
            <a:r>
              <a:rPr lang="el-GR" sz="1800" b="1" dirty="0"/>
              <a:t>Δείχνει την αλλαγή.</a:t>
            </a:r>
            <a:br>
              <a:rPr lang="el-GR" sz="1800" dirty="0"/>
            </a:br>
            <a:r>
              <a:rPr lang="el-GR" sz="1800" dirty="0"/>
              <a:t>Από την ανάγκη → στην ενδυνάμωση → στο αποτέλεσμα.</a:t>
            </a:r>
          </a:p>
          <a:p>
            <a:pPr lvl="0">
              <a:lnSpc>
                <a:spcPct val="90000"/>
              </a:lnSpc>
            </a:pPr>
            <a:r>
              <a:rPr lang="el-GR" sz="1800" b="1" dirty="0"/>
              <a:t>Είναι ζωντανό.</a:t>
            </a:r>
            <a:br>
              <a:rPr lang="el-GR" sz="1800" dirty="0"/>
            </a:br>
            <a:r>
              <a:rPr lang="el-GR" sz="1800" dirty="0"/>
              <a:t>Δεν σταματά σε μια καμπάνια. Ανανεώνεται, εξελίσσεται, παρακολουθεί τη ζωή της φάρμας.</a:t>
            </a:r>
          </a:p>
        </p:txBody>
      </p:sp>
    </p:spTree>
    <p:extLst>
      <p:ext uri="{BB962C8B-B14F-4D97-AF65-F5344CB8AC3E}">
        <p14:creationId xmlns:p14="http://schemas.microsoft.com/office/powerpoint/2010/main" val="4694637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B582CE01-AAF5-45DA-4C45-2D13E6A80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A4EAE7-297E-6820-C4DB-D6ACD2A5E524}"/>
              </a:ext>
            </a:extLst>
          </p:cNvPr>
          <p:cNvSpPr txBox="1"/>
          <p:nvPr/>
        </p:nvSpPr>
        <p:spPr>
          <a:xfrm>
            <a:off x="2873829" y="293915"/>
            <a:ext cx="918754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b="1" dirty="0"/>
              <a:t>ΑΦΗΓΗΜΑΤΙΚΗ ΕΠΙΚΟΙΝΩΝΙΑ – </a:t>
            </a:r>
            <a:r>
              <a:rPr lang="el-GR" sz="3600" b="1" dirty="0" err="1"/>
              <a:t>STORYTELLING</a:t>
            </a:r>
            <a:endParaRPr lang="el-GR" sz="3600" b="1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63BEC1E-C68F-1ACC-47CF-9C0999E3984B}"/>
              </a:ext>
            </a:extLst>
          </p:cNvPr>
          <p:cNvSpPr txBox="1">
            <a:spLocks/>
          </p:cNvSpPr>
          <p:nvPr/>
        </p:nvSpPr>
        <p:spPr>
          <a:xfrm>
            <a:off x="152399" y="1611087"/>
            <a:ext cx="5159829" cy="468085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 fontScale="92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buNone/>
            </a:pPr>
            <a:r>
              <a:rPr lang="el-GR" sz="2200" dirty="0">
                <a:ea typeface="+mn-lt"/>
                <a:cs typeface="+mn-lt"/>
              </a:rPr>
              <a:t>✔ </a:t>
            </a:r>
            <a:r>
              <a:rPr lang="el-GR" sz="2400" b="1" dirty="0"/>
              <a:t>✔ Θεωρητικό υπόβαθρο</a:t>
            </a:r>
            <a:endParaRPr lang="el-GR" sz="2400" dirty="0"/>
          </a:p>
          <a:p>
            <a:r>
              <a:rPr lang="el-GR" sz="2400" dirty="0"/>
              <a:t>Η αφήγηση λειτουργεί μέσω της </a:t>
            </a:r>
            <a:r>
              <a:rPr lang="el-GR" sz="2400" b="1" dirty="0"/>
              <a:t>αρχαίας ανθρώπινης ανάγκης για νόημα</a:t>
            </a:r>
            <a:r>
              <a:rPr lang="el-GR" sz="2400" dirty="0"/>
              <a:t>. Από τους μύθους ως τα </a:t>
            </a:r>
            <a:r>
              <a:rPr lang="el-GR" sz="2400" dirty="0" err="1"/>
              <a:t>social</a:t>
            </a:r>
            <a:r>
              <a:rPr lang="el-GR" sz="2400" dirty="0"/>
              <a:t> </a:t>
            </a:r>
            <a:r>
              <a:rPr lang="el-GR" sz="2400" dirty="0" err="1"/>
              <a:t>media</a:t>
            </a:r>
            <a:r>
              <a:rPr lang="el-GR" sz="2400" dirty="0"/>
              <a:t>, οι ιστορίες μας δένουν.</a:t>
            </a:r>
          </a:p>
          <a:p>
            <a:r>
              <a:rPr lang="el-GR" sz="2400" dirty="0"/>
              <a:t>Στην κοινωνική γεωργία, οι ιστορίες:</a:t>
            </a:r>
          </a:p>
          <a:p>
            <a:pPr lvl="0"/>
            <a:r>
              <a:rPr lang="el-GR" sz="2400" b="1" dirty="0"/>
              <a:t>αντιστρατεύονται τα στερεότυπα</a:t>
            </a:r>
            <a:r>
              <a:rPr lang="el-GR" sz="2400" dirty="0"/>
              <a:t> για τις ευάλωτες ομάδες.</a:t>
            </a:r>
          </a:p>
          <a:p>
            <a:pPr lvl="0"/>
            <a:r>
              <a:rPr lang="el-GR" sz="2400" b="1" dirty="0"/>
              <a:t>κτίζουν γέφυρες </a:t>
            </a:r>
            <a:r>
              <a:rPr lang="el-GR" sz="2400" b="1" dirty="0" err="1"/>
              <a:t>ενσυναίσθησης</a:t>
            </a:r>
            <a:r>
              <a:rPr lang="el-GR" sz="2400" dirty="0"/>
              <a:t> με την κοινωνία.</a:t>
            </a:r>
          </a:p>
          <a:p>
            <a:pPr lvl="0"/>
            <a:r>
              <a:rPr lang="el-GR" sz="2400" b="1" dirty="0"/>
              <a:t>μετατρέπουν τους ωφελούμενους σε ήρωες</a:t>
            </a:r>
            <a:r>
              <a:rPr lang="el-GR" sz="2400" dirty="0"/>
              <a:t> της δικής τους διαδρομής.</a:t>
            </a:r>
          </a:p>
          <a:p>
            <a:pPr marL="0" indent="0">
              <a:buFont typeface="Arial"/>
              <a:buNone/>
            </a:pPr>
            <a:endParaRPr lang="el-GR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0AC0A3-9236-7353-137E-C64AAF30A8D9}"/>
              </a:ext>
            </a:extLst>
          </p:cNvPr>
          <p:cNvSpPr txBox="1"/>
          <p:nvPr/>
        </p:nvSpPr>
        <p:spPr>
          <a:xfrm>
            <a:off x="5736771" y="1611087"/>
            <a:ext cx="6096000" cy="407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2000" b="1" kern="0" dirty="0">
                <a:effectLst/>
                <a:latin typeface="Segoe UI Symbol" panose="020B0502040204020203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✔</a:t>
            </a:r>
            <a:r>
              <a:rPr lang="el-GR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Τεχνικές storytelling:</a:t>
            </a:r>
            <a:endParaRPr lang="el-G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B05ED0B-8A2C-D8A3-2D2F-9EA58C8753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1433458"/>
              </p:ext>
            </p:extLst>
          </p:nvPr>
        </p:nvGraphicFramePr>
        <p:xfrm>
          <a:off x="6383867" y="2018571"/>
          <a:ext cx="5448905" cy="48047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17563">
                  <a:extLst>
                    <a:ext uri="{9D8B030D-6E8A-4147-A177-3AD203B41FA5}">
                      <a16:colId xmlns:a16="http://schemas.microsoft.com/office/drawing/2014/main" val="2539050021"/>
                    </a:ext>
                  </a:extLst>
                </a:gridCol>
                <a:gridCol w="1715671">
                  <a:extLst>
                    <a:ext uri="{9D8B030D-6E8A-4147-A177-3AD203B41FA5}">
                      <a16:colId xmlns:a16="http://schemas.microsoft.com/office/drawing/2014/main" val="970566539"/>
                    </a:ext>
                  </a:extLst>
                </a:gridCol>
                <a:gridCol w="1715671">
                  <a:extLst>
                    <a:ext uri="{9D8B030D-6E8A-4147-A177-3AD203B41FA5}">
                      <a16:colId xmlns:a16="http://schemas.microsoft.com/office/drawing/2014/main" val="3260605047"/>
                    </a:ext>
                  </a:extLst>
                </a:gridCol>
              </a:tblGrid>
              <a:tr h="373585"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200" kern="0" dirty="0">
                          <a:effectLst/>
                        </a:rPr>
                        <a:t>Τεχνική</a:t>
                      </a:r>
                      <a:endParaRPr lang="el-GR" dirty="0"/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200" b="1" i="0" u="none" strike="noStrike" kern="0" noProof="0" dirty="0" err="1">
                          <a:effectLst/>
                          <a:latin typeface="Calibri"/>
                        </a:rPr>
                        <a:t>Περιγραφη</a:t>
                      </a:r>
                      <a:endParaRPr lang="el-GR" dirty="0"/>
                    </a:p>
                    <a:p>
                      <a:pPr lvl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200" kern="0" dirty="0">
                        <a:effectLst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200" b="0" i="0" u="none" strike="noStrike" kern="0" noProof="0" dirty="0">
                          <a:effectLst/>
                          <a:latin typeface="Calibri"/>
                        </a:rPr>
                        <a:t>Παράδειγμα</a:t>
                      </a:r>
                      <a:endParaRPr lang="el-GR" dirty="0"/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44501539"/>
                  </a:ext>
                </a:extLst>
              </a:tr>
              <a:tr h="16581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0" dirty="0">
                          <a:effectLst/>
                        </a:rPr>
                        <a:t>Ηρωικό ταξίδι</a:t>
                      </a:r>
                      <a:endParaRPr lang="el-G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400" kern="0" dirty="0">
                        <a:effectLst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b="1" kern="0" dirty="0">
                          <a:effectLst/>
                        </a:rPr>
                        <a:t>Δείχνεις πορεία από δυσκολία → λύση → ενδυνάμωση</a:t>
                      </a:r>
                      <a:endParaRPr lang="el-GR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400" kern="0" dirty="0">
                        <a:effectLst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b="1" kern="0" dirty="0">
                          <a:effectLst/>
                        </a:rPr>
                        <a:t>“Η Κατερίνα, πρώην μακροχρόνια άνεργη, είναι τώρα υπεύθυνη θερμοκηπίου.”</a:t>
                      </a:r>
                      <a:endParaRPr lang="el-GR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400" kern="0" dirty="0">
                        <a:effectLst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42614111"/>
                  </a:ext>
                </a:extLst>
              </a:tr>
              <a:tr h="12133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0" dirty="0">
                          <a:effectLst/>
                        </a:rPr>
                        <a:t>Αφήγηση από πολλαπλές φωνές</a:t>
                      </a:r>
                      <a:endParaRPr lang="el-G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400" kern="0" dirty="0">
                        <a:effectLst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b="1" kern="0" dirty="0">
                          <a:effectLst/>
                        </a:rPr>
                        <a:t>Δίνεις λόγο σε ωφελούμενους, εθελοντές, καταναλωτές</a:t>
                      </a:r>
                      <a:endParaRPr lang="el-GR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400" kern="0" dirty="0">
                        <a:effectLst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b="1" kern="0" dirty="0">
                          <a:effectLst/>
                        </a:rPr>
                        <a:t>Συνέντευξη βίντεο με εργάτη, εκπαιδευτή, τοπικό συνεργάτη.</a:t>
                      </a:r>
                      <a:endParaRPr lang="el-GR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400" kern="0" dirty="0">
                        <a:effectLst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533299443"/>
                  </a:ext>
                </a:extLst>
              </a:tr>
              <a:tr h="14357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0" dirty="0">
                          <a:effectLst/>
                        </a:rPr>
                        <a:t>Οπτική αφήγηση</a:t>
                      </a:r>
                      <a:endParaRPr lang="el-G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400" kern="0" dirty="0">
                        <a:effectLst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b="1" kern="0" dirty="0">
                          <a:effectLst/>
                        </a:rPr>
                        <a:t>Εικόνα &gt; λέξη. Οι εικόνες χτίζουν εμπιστοσύνη και συναισθηματική σύνδεση</a:t>
                      </a:r>
                      <a:endParaRPr lang="el-GR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400" kern="0" dirty="0">
                        <a:effectLst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b="1" kern="0" dirty="0">
                          <a:effectLst/>
                        </a:rPr>
                        <a:t>Φωτογραφία με παιδί και παππού στον λαχανόκηπο – “δύο γενιές που σκάβουν μαζί.”</a:t>
                      </a:r>
                      <a:endParaRPr lang="el-GR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400" kern="0" dirty="0">
                        <a:effectLst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6814016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17866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716F9738-BFE9-C545-0A82-65B79728F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5564440-E794-0B82-E64D-687E5281FC70}"/>
              </a:ext>
            </a:extLst>
          </p:cNvPr>
          <p:cNvSpPr txBox="1"/>
          <p:nvPr/>
        </p:nvSpPr>
        <p:spPr>
          <a:xfrm>
            <a:off x="2873829" y="293915"/>
            <a:ext cx="91875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b="1" dirty="0"/>
              <a:t>4.3 ΣΤΡΑΤΗΓΙΚΗ ΕΠΙΚΟΙΝΩΝΙΑΣ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D91A5-CC86-B2BB-606B-A9E973EBA24A}"/>
              </a:ext>
            </a:extLst>
          </p:cNvPr>
          <p:cNvSpPr txBox="1">
            <a:spLocks/>
          </p:cNvSpPr>
          <p:nvPr/>
        </p:nvSpPr>
        <p:spPr>
          <a:xfrm>
            <a:off x="805542" y="1262743"/>
            <a:ext cx="9035144" cy="4800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 fontScale="5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buNone/>
            </a:pPr>
            <a:r>
              <a:rPr lang="el-GR" dirty="0">
                <a:ea typeface="+mn-lt"/>
                <a:cs typeface="+mn-lt"/>
              </a:rPr>
              <a:t>✔ </a:t>
            </a:r>
            <a:r>
              <a:rPr lang="el-GR" dirty="0"/>
              <a:t>Τι σημαίνει “έχω στρατηγική επικοινωνίας”;</a:t>
            </a:r>
          </a:p>
          <a:p>
            <a:r>
              <a:rPr lang="el-GR" dirty="0"/>
              <a:t>Σημαίνει ότι δεν επικοινωνώ ό,τι τύχει, όπως τύχει, όποτε τύχει, αλλά:</a:t>
            </a:r>
          </a:p>
          <a:p>
            <a:r>
              <a:rPr lang="el-GR" dirty="0"/>
              <a:t>Ξέρω ποιον θέλω να αγγίξω (</a:t>
            </a:r>
            <a:r>
              <a:rPr lang="el-GR" dirty="0" err="1"/>
              <a:t>target</a:t>
            </a:r>
            <a:r>
              <a:rPr lang="el-GR" dirty="0"/>
              <a:t> </a:t>
            </a:r>
            <a:r>
              <a:rPr lang="el-GR" dirty="0" err="1"/>
              <a:t>group</a:t>
            </a:r>
            <a:r>
              <a:rPr lang="el-GR" dirty="0"/>
              <a:t>).</a:t>
            </a:r>
          </a:p>
          <a:p>
            <a:r>
              <a:rPr lang="el-GR" dirty="0"/>
              <a:t>Ξέρω τι θέλω να του πω (μήνυμα).</a:t>
            </a:r>
          </a:p>
          <a:p>
            <a:r>
              <a:rPr lang="el-GR" dirty="0"/>
              <a:t>Ξέρω πώς να του το πω (κανάλι).</a:t>
            </a:r>
          </a:p>
          <a:p>
            <a:r>
              <a:rPr lang="el-GR" dirty="0"/>
              <a:t>Ξέρω τι θέλω να κάνει μετά (στόχος).</a:t>
            </a:r>
          </a:p>
          <a:p>
            <a:pPr indent="0">
              <a:buFont typeface="Arial"/>
              <a:buNone/>
            </a:pPr>
            <a:endParaRPr lang="en-US" dirty="0"/>
          </a:p>
          <a:p>
            <a:pPr>
              <a:buNone/>
            </a:pPr>
            <a:r>
              <a:rPr lang="el-GR" dirty="0">
                <a:ea typeface="+mn-lt"/>
                <a:cs typeface="+mn-lt"/>
              </a:rPr>
              <a:t>✔ </a:t>
            </a:r>
            <a:r>
              <a:rPr lang="el-GR" dirty="0"/>
              <a:t>Τα βασικά ερωτήματα </a:t>
            </a:r>
            <a:r>
              <a:rPr lang="el-GR" b="1" dirty="0">
                <a:ea typeface="+mn-lt"/>
                <a:cs typeface="+mn-lt"/>
              </a:rPr>
              <a:t>:</a:t>
            </a:r>
            <a:endParaRPr lang="el-GR" dirty="0"/>
          </a:p>
          <a:p>
            <a:pPr marL="0" indent="0">
              <a:buNone/>
            </a:pPr>
            <a:r>
              <a:rPr lang="el-GR" dirty="0"/>
              <a:t>Σε ποιον απευθύνομαι;</a:t>
            </a:r>
          </a:p>
          <a:p>
            <a:r>
              <a:rPr lang="el-GR" dirty="0"/>
              <a:t>(γονείς; καταναλωτές; δωρητές; δημόσιο; τοπική κοινότητα;)</a:t>
            </a:r>
          </a:p>
          <a:p>
            <a:pPr marL="0" indent="0">
              <a:buNone/>
            </a:pPr>
            <a:r>
              <a:rPr lang="el-GR" dirty="0"/>
              <a:t>            Ποια αλλαγή θέλω να προκαλέσω;</a:t>
            </a:r>
          </a:p>
          <a:p>
            <a:pPr marL="0" indent="0">
              <a:buNone/>
            </a:pPr>
            <a:r>
              <a:rPr lang="el-GR" dirty="0"/>
              <a:t>              (π.χ. να έρθει κάποιος στη φάρμα, να μας χρηματοδοτήσει, να μιλήσει για μας;)</a:t>
            </a:r>
          </a:p>
          <a:p>
            <a:pPr marL="0" indent="0">
              <a:buNone/>
            </a:pPr>
            <a:r>
              <a:rPr lang="el-GR" dirty="0"/>
              <a:t>              Τι εργαλεία θα χρησιμοποιήσω;</a:t>
            </a:r>
          </a:p>
          <a:p>
            <a:pPr marL="0" indent="0">
              <a:buNone/>
            </a:pPr>
            <a:r>
              <a:rPr lang="el-GR" dirty="0"/>
              <a:t>             (κείμενο; βίντεο; </a:t>
            </a:r>
            <a:r>
              <a:rPr lang="el-GR" dirty="0" err="1"/>
              <a:t>social</a:t>
            </a:r>
            <a:r>
              <a:rPr lang="el-GR" dirty="0"/>
              <a:t> </a:t>
            </a:r>
            <a:r>
              <a:rPr lang="el-GR" dirty="0" err="1"/>
              <a:t>media</a:t>
            </a:r>
            <a:r>
              <a:rPr lang="el-GR" dirty="0"/>
              <a:t>; φυλλάδιο; </a:t>
            </a:r>
            <a:r>
              <a:rPr lang="el-GR" dirty="0" err="1"/>
              <a:t>workshop</a:t>
            </a:r>
            <a:r>
              <a:rPr lang="el-GR" dirty="0"/>
              <a:t>;)</a:t>
            </a:r>
          </a:p>
          <a:p>
            <a:pPr marL="0" indent="0">
              <a:buNone/>
            </a:pPr>
            <a:r>
              <a:rPr lang="el-GR" dirty="0"/>
              <a:t>              Ποια είναι η “φωνή” μου;</a:t>
            </a:r>
          </a:p>
          <a:p>
            <a:pPr marL="0" indent="0">
              <a:buNone/>
            </a:pPr>
            <a:r>
              <a:rPr lang="el-GR" dirty="0"/>
              <a:t>               Θέλω να είμαι σοβαρός; </a:t>
            </a:r>
            <a:r>
              <a:rPr lang="el-GR" dirty="0" err="1"/>
              <a:t>Προσβάσιμος</a:t>
            </a:r>
            <a:r>
              <a:rPr lang="el-GR" dirty="0"/>
              <a:t>; Χιουμοριστικός; </a:t>
            </a:r>
            <a:r>
              <a:rPr lang="el-GR" dirty="0" err="1"/>
              <a:t>Ενσυναίσθητος</a:t>
            </a:r>
            <a:r>
              <a:rPr lang="el-GR" dirty="0"/>
              <a:t>;</a:t>
            </a:r>
          </a:p>
          <a:p>
            <a:pPr marL="0" indent="0">
              <a:buFont typeface="Arial"/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199496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A69BCC3B-44D2-5465-58E7-ECEE7E0AB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EC6C217-7C34-123C-A481-DB65B51F22CD}"/>
              </a:ext>
            </a:extLst>
          </p:cNvPr>
          <p:cNvSpPr txBox="1"/>
          <p:nvPr/>
        </p:nvSpPr>
        <p:spPr>
          <a:xfrm>
            <a:off x="2830286" y="261257"/>
            <a:ext cx="918754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b="1" dirty="0"/>
              <a:t>4.3.1 Ανάλυση Κοινού – Χαρτογράφηση Επικοινωνιακών Προφίλ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7F67D8-1D73-1FF1-F3D2-68D85877F835}"/>
              </a:ext>
            </a:extLst>
          </p:cNvPr>
          <p:cNvSpPr txBox="1">
            <a:spLocks/>
          </p:cNvSpPr>
          <p:nvPr/>
        </p:nvSpPr>
        <p:spPr>
          <a:xfrm>
            <a:off x="544286" y="1461585"/>
            <a:ext cx="9296400" cy="47432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 fontScale="5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buNone/>
            </a:pPr>
            <a:r>
              <a:rPr lang="el-GR" b="1" dirty="0"/>
              <a:t>Τι είναι:</a:t>
            </a:r>
          </a:p>
          <a:p>
            <a:r>
              <a:rPr lang="el-GR" sz="2900" dirty="0"/>
              <a:t>Η συστηματική καταγραφή και κατανόηση των διαφορετικών ομάδων στις οποίες απευθύνεται μια κοινωνική φάρμα.</a:t>
            </a:r>
          </a:p>
          <a:p>
            <a:r>
              <a:rPr lang="el-GR" sz="2900" b="1" dirty="0"/>
              <a:t>Γιατί είναι σημαντικό:</a:t>
            </a:r>
          </a:p>
          <a:p>
            <a:r>
              <a:rPr lang="el-GR" sz="2900" dirty="0"/>
              <a:t>Για να δημιουργηθεί </a:t>
            </a:r>
            <a:r>
              <a:rPr lang="el-GR" sz="2900" b="1" dirty="0" err="1"/>
              <a:t>στοχευμένο</a:t>
            </a:r>
            <a:r>
              <a:rPr lang="el-GR" sz="2900" b="1" dirty="0"/>
              <a:t> μήνυμα</a:t>
            </a:r>
            <a:r>
              <a:rPr lang="el-GR" sz="2900" dirty="0"/>
              <a:t>.</a:t>
            </a:r>
          </a:p>
          <a:p>
            <a:r>
              <a:rPr lang="el-GR" sz="2900" dirty="0"/>
              <a:t>Για να επιλεχθεί </a:t>
            </a:r>
            <a:r>
              <a:rPr lang="el-GR" sz="2900" b="1" dirty="0"/>
              <a:t>κατάλληλο μέσο</a:t>
            </a:r>
            <a:r>
              <a:rPr lang="el-GR" sz="2900" dirty="0"/>
              <a:t> επικοινωνίας.</a:t>
            </a:r>
          </a:p>
          <a:p>
            <a:r>
              <a:rPr lang="el-GR" sz="2900" dirty="0"/>
              <a:t>Για να αυξηθεί η </a:t>
            </a:r>
            <a:r>
              <a:rPr lang="el-GR" sz="2900" b="1" dirty="0"/>
              <a:t>αποτελεσματικότητα της καμπάνιας</a:t>
            </a:r>
            <a:r>
              <a:rPr lang="el-GR" sz="2900" dirty="0"/>
              <a:t>.</a:t>
            </a:r>
          </a:p>
          <a:p>
            <a:endParaRPr lang="el-GR" sz="2900" dirty="0"/>
          </a:p>
          <a:p>
            <a:pPr marL="0" indent="0">
              <a:buNone/>
            </a:pPr>
            <a:r>
              <a:rPr lang="el-GR" sz="2900" b="1" dirty="0"/>
              <a:t>Πρακτική εφαρμογή:</a:t>
            </a:r>
          </a:p>
          <a:p>
            <a:r>
              <a:rPr lang="el-GR" sz="2900" dirty="0"/>
              <a:t>📌 </a:t>
            </a:r>
            <a:r>
              <a:rPr lang="el-GR" sz="2900" b="1" dirty="0" err="1"/>
              <a:t>Buyer</a:t>
            </a:r>
            <a:r>
              <a:rPr lang="el-GR" sz="2900" b="1" dirty="0"/>
              <a:t> </a:t>
            </a:r>
            <a:r>
              <a:rPr lang="el-GR" sz="2900" b="1" dirty="0" err="1"/>
              <a:t>Persona</a:t>
            </a:r>
            <a:r>
              <a:rPr lang="el-GR" sz="2900" b="1" dirty="0"/>
              <a:t> #1</a:t>
            </a:r>
            <a:br>
              <a:rPr lang="el-GR" sz="2900" dirty="0"/>
            </a:br>
            <a:r>
              <a:rPr lang="el-GR" sz="2900" b="1" dirty="0"/>
              <a:t>Όνομα</a:t>
            </a:r>
            <a:r>
              <a:rPr lang="el-GR" sz="2900" dirty="0"/>
              <a:t>: Μαρία, 35 ετών, μητέρα 2 παιδιών</a:t>
            </a:r>
            <a:br>
              <a:rPr lang="el-GR" sz="2900" dirty="0"/>
            </a:br>
            <a:r>
              <a:rPr lang="el-GR" sz="2900" b="1" dirty="0"/>
              <a:t>Αξίες</a:t>
            </a:r>
            <a:r>
              <a:rPr lang="el-GR" sz="2900" dirty="0"/>
              <a:t>: Ασφάλεια τροφής, ηθική παραγωγή</a:t>
            </a:r>
            <a:br>
              <a:rPr lang="el-GR" sz="2900" dirty="0"/>
            </a:br>
            <a:r>
              <a:rPr lang="el-GR" sz="2900" b="1" dirty="0"/>
              <a:t>Μέσο</a:t>
            </a:r>
            <a:r>
              <a:rPr lang="el-GR" sz="2900" dirty="0"/>
              <a:t>: </a:t>
            </a:r>
            <a:r>
              <a:rPr lang="el-GR" sz="2900" dirty="0" err="1"/>
              <a:t>Instagram</a:t>
            </a:r>
            <a:r>
              <a:rPr lang="el-GR" sz="2900" dirty="0"/>
              <a:t>, Facebook</a:t>
            </a:r>
            <a:br>
              <a:rPr lang="el-GR" sz="2900" dirty="0"/>
            </a:br>
            <a:r>
              <a:rPr lang="el-GR" sz="2900" b="1" dirty="0"/>
              <a:t>Μήνυμα</a:t>
            </a:r>
            <a:r>
              <a:rPr lang="el-GR" sz="2900" dirty="0"/>
              <a:t>: «Τα παιδιά μου τρώνε υγιεινά και υποστηρίζουμε κάτι μεγαλύτερο»</a:t>
            </a:r>
          </a:p>
          <a:p>
            <a:r>
              <a:rPr lang="el-GR" sz="2900" dirty="0"/>
              <a:t>📌 </a:t>
            </a:r>
            <a:r>
              <a:rPr lang="el-GR" sz="2900" b="1" dirty="0" err="1"/>
              <a:t>Buyer</a:t>
            </a:r>
            <a:r>
              <a:rPr lang="el-GR" sz="2900" b="1" dirty="0"/>
              <a:t> </a:t>
            </a:r>
            <a:r>
              <a:rPr lang="el-GR" sz="2900" b="1" dirty="0" err="1"/>
              <a:t>Persona</a:t>
            </a:r>
            <a:r>
              <a:rPr lang="el-GR" sz="2900" b="1" dirty="0"/>
              <a:t> #2</a:t>
            </a:r>
            <a:br>
              <a:rPr lang="el-GR" sz="2900" dirty="0"/>
            </a:br>
            <a:r>
              <a:rPr lang="el-GR" sz="2900" b="1" dirty="0"/>
              <a:t>Όνομα</a:t>
            </a:r>
            <a:r>
              <a:rPr lang="el-GR" sz="2900" dirty="0"/>
              <a:t>: Γιάννης, 42 ετών, δάσκαλος</a:t>
            </a:r>
            <a:br>
              <a:rPr lang="el-GR" sz="2900" dirty="0"/>
            </a:br>
            <a:r>
              <a:rPr lang="el-GR" sz="2900" b="1" dirty="0"/>
              <a:t>Αξίες</a:t>
            </a:r>
            <a:r>
              <a:rPr lang="el-GR" sz="2900" dirty="0"/>
              <a:t>: Συμμετοχή, κοινωνική δικαιοσύνη</a:t>
            </a:r>
            <a:br>
              <a:rPr lang="el-GR" sz="2900" dirty="0"/>
            </a:br>
            <a:r>
              <a:rPr lang="el-GR" sz="2900" b="1" dirty="0"/>
              <a:t>Μήνυμα</a:t>
            </a:r>
            <a:r>
              <a:rPr lang="el-GR" sz="2900" dirty="0"/>
              <a:t>: «Οι μαθητές μου μαθαίνουν βιωματικά τι σημαίνει ένταξη»</a:t>
            </a:r>
          </a:p>
          <a:p>
            <a:pPr marL="0" indent="0">
              <a:buFont typeface="Arial"/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666430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8226F911-653D-04D7-FD9E-D6BB55B87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2A4544E-EED5-EEE6-6E36-3704E6426C01}"/>
              </a:ext>
            </a:extLst>
          </p:cNvPr>
          <p:cNvSpPr txBox="1"/>
          <p:nvPr/>
        </p:nvSpPr>
        <p:spPr>
          <a:xfrm>
            <a:off x="2830286" y="261257"/>
            <a:ext cx="91875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b="1" dirty="0">
                <a:ea typeface="+mj-lt"/>
                <a:cs typeface="+mj-lt"/>
              </a:rPr>
              <a:t>4.4 </a:t>
            </a:r>
            <a:r>
              <a:rPr lang="el-GR" sz="3600" b="1" dirty="0" err="1">
                <a:ea typeface="+mj-lt"/>
                <a:cs typeface="+mj-lt"/>
              </a:rPr>
              <a:t>Collaboration</a:t>
            </a:r>
            <a:r>
              <a:rPr lang="el-GR" sz="3600" b="1" dirty="0">
                <a:ea typeface="+mj-lt"/>
                <a:cs typeface="+mj-lt"/>
              </a:rPr>
              <a:t> </a:t>
            </a:r>
            <a:r>
              <a:rPr lang="el-GR" sz="3600" b="1" dirty="0" err="1">
                <a:ea typeface="+mj-lt"/>
                <a:cs typeface="+mj-lt"/>
              </a:rPr>
              <a:t>with</a:t>
            </a:r>
            <a:r>
              <a:rPr lang="el-GR" sz="3600" b="1" dirty="0">
                <a:ea typeface="+mj-lt"/>
                <a:cs typeface="+mj-lt"/>
              </a:rPr>
              <a:t> the </a:t>
            </a:r>
            <a:r>
              <a:rPr lang="el-GR" sz="3600" b="1" dirty="0" err="1">
                <a:ea typeface="+mj-lt"/>
                <a:cs typeface="+mj-lt"/>
              </a:rPr>
              <a:t>Media</a:t>
            </a:r>
            <a:endParaRPr lang="el-GR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DDEE23-FAC0-C64F-547E-073660498185}"/>
              </a:ext>
            </a:extLst>
          </p:cNvPr>
          <p:cNvSpPr txBox="1">
            <a:spLocks/>
          </p:cNvSpPr>
          <p:nvPr/>
        </p:nvSpPr>
        <p:spPr>
          <a:xfrm>
            <a:off x="544286" y="1461585"/>
            <a:ext cx="9296400" cy="456668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buNone/>
            </a:pPr>
            <a:r>
              <a:rPr lang="el-GR" sz="2000" dirty="0">
                <a:ea typeface="+mn-lt"/>
                <a:cs typeface="+mn-lt"/>
              </a:rPr>
              <a:t>✔ </a:t>
            </a:r>
            <a:r>
              <a:rPr lang="el-GR" sz="2000" b="1" dirty="0"/>
              <a:t>✔ Προβλήματα στις παραδοσιακές προσεγγίσεις:</a:t>
            </a:r>
          </a:p>
          <a:p>
            <a:endParaRPr lang="el-GR" sz="2000" dirty="0"/>
          </a:p>
          <a:p>
            <a:pPr lvl="0"/>
            <a:r>
              <a:rPr lang="el-GR" sz="2000" dirty="0"/>
              <a:t>Δελτία Τύπου χωρίς έμπνευση.</a:t>
            </a:r>
          </a:p>
          <a:p>
            <a:pPr lvl="0"/>
            <a:r>
              <a:rPr lang="el-GR" sz="2000" dirty="0"/>
              <a:t>Υπερβολικά τεχνική γλώσσα.</a:t>
            </a:r>
          </a:p>
          <a:p>
            <a:pPr lvl="0"/>
            <a:r>
              <a:rPr lang="el-GR" sz="2000" dirty="0"/>
              <a:t>Έλλειψη εικόνας ή προσωπικής μαρτυρίας.</a:t>
            </a:r>
          </a:p>
          <a:p>
            <a:pPr lvl="0"/>
            <a:endParaRPr lang="el-GR" sz="2000" dirty="0"/>
          </a:p>
          <a:p>
            <a:pPr marL="0" indent="0">
              <a:buNone/>
            </a:pPr>
            <a:r>
              <a:rPr lang="el-GR" sz="2000" b="1" dirty="0"/>
              <a:t>✔ Πρακτικές προτάσεις:</a:t>
            </a:r>
          </a:p>
          <a:p>
            <a:pPr marL="0" indent="0">
              <a:buNone/>
            </a:pPr>
            <a:endParaRPr lang="el-GR" sz="2000" dirty="0"/>
          </a:p>
          <a:p>
            <a:pPr lvl="0"/>
            <a:r>
              <a:rPr lang="el-GR" sz="2000" b="1" dirty="0"/>
              <a:t>Να έχεις πάντα 1-2 ιστορίες “έτοιμες” για τον Τύπο.</a:t>
            </a:r>
            <a:endParaRPr lang="el-GR" sz="2000" dirty="0"/>
          </a:p>
          <a:p>
            <a:pPr lvl="0"/>
            <a:r>
              <a:rPr lang="el-GR" sz="2000" b="1" dirty="0"/>
              <a:t>Μην περιμένεις να σε βρουν. Κάνε </a:t>
            </a:r>
            <a:r>
              <a:rPr lang="el-GR" sz="2000" b="1" dirty="0" err="1"/>
              <a:t>proactive</a:t>
            </a:r>
            <a:r>
              <a:rPr lang="el-GR" sz="2000" b="1" dirty="0"/>
              <a:t> επικοινωνία.</a:t>
            </a:r>
            <a:endParaRPr lang="el-GR" sz="2000" dirty="0"/>
          </a:p>
          <a:p>
            <a:pPr lvl="0"/>
            <a:r>
              <a:rPr lang="el-GR" sz="2000" b="1" dirty="0"/>
              <a:t>Αξιοποίησε ετήσιες παγκόσμιες ημέρες</a:t>
            </a:r>
            <a:r>
              <a:rPr lang="el-GR" sz="2000" dirty="0"/>
              <a:t> (π.χ. Ημέρα Περιβάλλοντος) για κοινές δράσεις με δημοσιογράφους.</a:t>
            </a:r>
          </a:p>
          <a:p>
            <a:r>
              <a:rPr lang="el-GR" sz="2000" b="1" dirty="0"/>
              <a:t>Κάνε τη φάρμα “τόπο γεγονότων”</a:t>
            </a:r>
            <a:r>
              <a:rPr lang="el-GR" sz="2000" dirty="0"/>
              <a:t>: Εκεί που γίνονται τοπικά θέματα.</a:t>
            </a:r>
          </a:p>
        </p:txBody>
      </p:sp>
      <p:pic>
        <p:nvPicPr>
          <p:cNvPr id="6" name="Picture 5" descr="A logo of a tree and a book&#10;&#10;AI-generated content may be incorrect.">
            <a:extLst>
              <a:ext uri="{FF2B5EF4-FFF2-40B4-BE49-F238E27FC236}">
                <a16:creationId xmlns:a16="http://schemas.microsoft.com/office/drawing/2014/main" id="{9225D36F-75E0-14D7-0739-7B5799B447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0136" y="1219200"/>
            <a:ext cx="2990550" cy="199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9118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91BA96B2-A63E-1794-2E95-501C92C46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C47D8F-C75E-0ED1-DE83-05B258A2FE28}"/>
              </a:ext>
            </a:extLst>
          </p:cNvPr>
          <p:cNvSpPr txBox="1"/>
          <p:nvPr/>
        </p:nvSpPr>
        <p:spPr>
          <a:xfrm>
            <a:off x="2841172" y="250372"/>
            <a:ext cx="91875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b="1" dirty="0"/>
              <a:t>4.5 Ψηφιακά Μέσα &amp; Social </a:t>
            </a:r>
            <a:r>
              <a:rPr lang="el-GR" sz="3600" b="1" dirty="0" err="1"/>
              <a:t>Media</a:t>
            </a:r>
            <a:endParaRPr lang="el-GR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68D24-42EF-BB1C-28A9-ECDD1ACB18AC}"/>
              </a:ext>
            </a:extLst>
          </p:cNvPr>
          <p:cNvSpPr txBox="1">
            <a:spLocks/>
          </p:cNvSpPr>
          <p:nvPr/>
        </p:nvSpPr>
        <p:spPr>
          <a:xfrm>
            <a:off x="544286" y="1461585"/>
            <a:ext cx="9296400" cy="47432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buNone/>
            </a:pPr>
            <a:r>
              <a:rPr lang="el-GR" sz="2000" dirty="0">
                <a:ea typeface="+mn-lt"/>
                <a:cs typeface="+mn-lt"/>
              </a:rPr>
              <a:t>✔ </a:t>
            </a:r>
            <a:r>
              <a:rPr lang="el-GR" sz="2000" b="1" dirty="0"/>
              <a:t>Τι να κάνει το </a:t>
            </a:r>
            <a:r>
              <a:rPr lang="el-GR" sz="2000" b="1" dirty="0" err="1"/>
              <a:t>website</a:t>
            </a:r>
            <a:r>
              <a:rPr lang="el-GR" sz="2000" b="1" dirty="0"/>
              <a:t> σου:</a:t>
            </a:r>
            <a:endParaRPr lang="el-GR" sz="2000" dirty="0"/>
          </a:p>
          <a:p>
            <a:pPr lvl="0"/>
            <a:r>
              <a:rPr lang="el-GR" sz="2000" dirty="0"/>
              <a:t>Αφηγείται το ποιοι είστε.</a:t>
            </a:r>
          </a:p>
          <a:p>
            <a:pPr lvl="0"/>
            <a:r>
              <a:rPr lang="el-GR" sz="2000" dirty="0"/>
              <a:t>Δείχνει την κοινωνική αποστολή.</a:t>
            </a:r>
          </a:p>
          <a:p>
            <a:pPr lvl="0"/>
            <a:r>
              <a:rPr lang="el-GR" sz="2000" dirty="0"/>
              <a:t>Προβάλλει πραγματικά παραδείγματα, όχι μόνο προϊόντα.</a:t>
            </a:r>
          </a:p>
          <a:p>
            <a:pPr lvl="0"/>
            <a:r>
              <a:rPr lang="el-GR" sz="2000" dirty="0"/>
              <a:t>Δίνει τρόπο συμμετοχής (συνδρομή, επίσκεψη, αγορά, εθελοντισμός).</a:t>
            </a:r>
          </a:p>
          <a:p>
            <a:pPr lvl="0"/>
            <a:endParaRPr lang="el-GR" sz="2000" dirty="0"/>
          </a:p>
          <a:p>
            <a:pPr marL="0" indent="0">
              <a:buNone/>
            </a:pPr>
            <a:r>
              <a:rPr lang="el-GR" sz="2000" b="1" dirty="0"/>
              <a:t>✔ Social </a:t>
            </a:r>
            <a:r>
              <a:rPr lang="el-GR" sz="2000" b="1" dirty="0" err="1"/>
              <a:t>Media</a:t>
            </a:r>
            <a:r>
              <a:rPr lang="el-GR" sz="2000" b="1" dirty="0"/>
              <a:t> </a:t>
            </a:r>
            <a:r>
              <a:rPr lang="el-GR" sz="2000" b="1" dirty="0" err="1"/>
              <a:t>Tips</a:t>
            </a:r>
            <a:r>
              <a:rPr lang="el-GR" sz="2000" b="1" dirty="0"/>
              <a:t>:</a:t>
            </a:r>
            <a:endParaRPr lang="el-GR" sz="2000" dirty="0"/>
          </a:p>
          <a:p>
            <a:pPr lvl="0"/>
            <a:r>
              <a:rPr lang="el-GR" sz="2000" dirty="0" err="1"/>
              <a:t>Instagram</a:t>
            </a:r>
            <a:r>
              <a:rPr lang="el-GR" sz="2000" dirty="0"/>
              <a:t> για εικόνα, Facebook για κείμενο και κοινότητα, </a:t>
            </a:r>
            <a:r>
              <a:rPr lang="el-GR" sz="2000" dirty="0" err="1"/>
              <a:t>TikTok</a:t>
            </a:r>
            <a:r>
              <a:rPr lang="el-GR" sz="2000" dirty="0"/>
              <a:t> για συναισθηματικά </a:t>
            </a:r>
            <a:r>
              <a:rPr lang="el-GR" sz="2000" dirty="0" err="1"/>
              <a:t>short</a:t>
            </a:r>
            <a:r>
              <a:rPr lang="el-GR" sz="2000" dirty="0"/>
              <a:t> </a:t>
            </a:r>
            <a:r>
              <a:rPr lang="el-GR" sz="2000" dirty="0" err="1"/>
              <a:t>stories</a:t>
            </a:r>
            <a:r>
              <a:rPr lang="el-GR" sz="2000" dirty="0"/>
              <a:t>.</a:t>
            </a:r>
          </a:p>
          <a:p>
            <a:pPr lvl="0"/>
            <a:r>
              <a:rPr lang="el-GR" sz="2000" dirty="0"/>
              <a:t>Αξιοποίησε “στιγμές της καθημερινότητας” – όχι μόνο τις “επίσημες” εκδηλώσεις.</a:t>
            </a:r>
          </a:p>
          <a:p>
            <a:pPr lvl="0"/>
            <a:r>
              <a:rPr lang="el-GR" sz="2000" dirty="0"/>
              <a:t>Δείξε και τις δυσκολίες με ειλικρίνεια. Δημιουργεί αυθεντικότητα.</a:t>
            </a:r>
          </a:p>
        </p:txBody>
      </p:sp>
    </p:spTree>
    <p:extLst>
      <p:ext uri="{BB962C8B-B14F-4D97-AF65-F5344CB8AC3E}">
        <p14:creationId xmlns:p14="http://schemas.microsoft.com/office/powerpoint/2010/main" val="8521555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EEE007CB-8604-9069-B1AF-6ED56A856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46E10C5-0D6F-712F-1462-605DC99800F5}"/>
              </a:ext>
            </a:extLst>
          </p:cNvPr>
          <p:cNvSpPr txBox="1"/>
          <p:nvPr/>
        </p:nvSpPr>
        <p:spPr>
          <a:xfrm>
            <a:off x="2841172" y="250372"/>
            <a:ext cx="918754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b="1" dirty="0"/>
              <a:t>4.5.1 </a:t>
            </a:r>
            <a:r>
              <a:rPr lang="el-GR" sz="3600" b="1" dirty="0" err="1"/>
              <a:t>Διαδραστικά</a:t>
            </a:r>
            <a:r>
              <a:rPr lang="el-GR" sz="3600" b="1" dirty="0"/>
              <a:t> Εργαλεία για Εμπλοκή της Κοινότητας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293F2-3C02-2072-DBD1-6211E78E6CB8}"/>
              </a:ext>
            </a:extLst>
          </p:cNvPr>
          <p:cNvSpPr txBox="1">
            <a:spLocks/>
          </p:cNvSpPr>
          <p:nvPr/>
        </p:nvSpPr>
        <p:spPr>
          <a:xfrm>
            <a:off x="832153" y="1450701"/>
            <a:ext cx="9187542" cy="47432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buNone/>
            </a:pPr>
            <a:r>
              <a:rPr lang="el-GR" sz="2000" b="1" dirty="0"/>
              <a:t>Τι είναι:</a:t>
            </a:r>
          </a:p>
          <a:p>
            <a:r>
              <a:rPr lang="el-GR" sz="2000" dirty="0"/>
              <a:t>Εργαλεία και πρακτικές που ενισχύουν τη </a:t>
            </a:r>
            <a:r>
              <a:rPr lang="el-GR" sz="2000" b="1" dirty="0"/>
              <a:t>συν-δημιουργία περιεχομένου και δράσεων</a:t>
            </a:r>
            <a:r>
              <a:rPr lang="el-GR" sz="2000" dirty="0"/>
              <a:t>.</a:t>
            </a:r>
          </a:p>
          <a:p>
            <a:pPr marL="0" indent="0">
              <a:buNone/>
            </a:pPr>
            <a:endParaRPr lang="el-GR" sz="2000" b="1" dirty="0"/>
          </a:p>
          <a:p>
            <a:pPr marL="0" indent="0">
              <a:buNone/>
            </a:pPr>
            <a:r>
              <a:rPr lang="el-GR" sz="2000" b="1" dirty="0"/>
              <a:t>Πρακτικά παραδείγματα:</a:t>
            </a:r>
          </a:p>
          <a:p>
            <a:r>
              <a:rPr lang="el-GR" sz="2000" b="1" dirty="0"/>
              <a:t>Συμμετοχικό </a:t>
            </a:r>
            <a:r>
              <a:rPr lang="el-GR" sz="2000" b="1" dirty="0" err="1"/>
              <a:t>blog</a:t>
            </a:r>
            <a:r>
              <a:rPr lang="el-GR" sz="2000" dirty="0"/>
              <a:t> με άρθρα από ωφελούμενους/εθελοντές.</a:t>
            </a:r>
          </a:p>
          <a:p>
            <a:r>
              <a:rPr lang="el-GR" sz="2000" b="1" dirty="0"/>
              <a:t>“Ανοιχτές ερωτήσεις” στο </a:t>
            </a:r>
            <a:r>
              <a:rPr lang="el-GR" sz="2000" b="1" dirty="0" err="1"/>
              <a:t>Instagram</a:t>
            </a:r>
            <a:r>
              <a:rPr lang="el-GR" sz="2000" b="1" dirty="0"/>
              <a:t> </a:t>
            </a:r>
            <a:r>
              <a:rPr lang="el-GR" sz="2000" b="1" dirty="0" err="1"/>
              <a:t>stories</a:t>
            </a:r>
            <a:r>
              <a:rPr lang="el-GR" sz="2000" dirty="0"/>
              <a:t> (π.χ. Τι θα θέλατε να δείτε στη φάρμα;).</a:t>
            </a:r>
          </a:p>
          <a:p>
            <a:r>
              <a:rPr lang="el-GR" sz="2000" b="1" dirty="0" err="1"/>
              <a:t>Padlet</a:t>
            </a:r>
            <a:r>
              <a:rPr lang="el-GR" sz="2000" b="1" dirty="0"/>
              <a:t> τοίχος ιδεών</a:t>
            </a:r>
            <a:r>
              <a:rPr lang="el-GR" sz="2000" dirty="0"/>
              <a:t> για την κοινότητα.</a:t>
            </a:r>
          </a:p>
          <a:p>
            <a:r>
              <a:rPr lang="el-GR" sz="2000" b="1" dirty="0"/>
              <a:t>Διαγωνισμός φωτογραφίας</a:t>
            </a:r>
            <a:r>
              <a:rPr lang="el-GR" sz="2000" dirty="0"/>
              <a:t> από τις επισκέψεις.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0898287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657F408A-62CC-77FD-0B08-864469FA9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B4329ED-1370-F8D1-2C96-34B697078914}"/>
              </a:ext>
            </a:extLst>
          </p:cNvPr>
          <p:cNvSpPr txBox="1"/>
          <p:nvPr/>
        </p:nvSpPr>
        <p:spPr>
          <a:xfrm>
            <a:off x="2841172" y="250372"/>
            <a:ext cx="91875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b="1" dirty="0"/>
              <a:t>4.6 Διαχείριση Φήμης και Αυθεντικότητας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8DA926-09DE-2ADE-2EA8-E79B557FF9D3}"/>
              </a:ext>
            </a:extLst>
          </p:cNvPr>
          <p:cNvSpPr txBox="1">
            <a:spLocks/>
          </p:cNvSpPr>
          <p:nvPr/>
        </p:nvSpPr>
        <p:spPr>
          <a:xfrm>
            <a:off x="544286" y="1461585"/>
            <a:ext cx="9296400" cy="466828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buNone/>
            </a:pPr>
            <a:r>
              <a:rPr lang="el-GR" sz="2000" b="1" dirty="0"/>
              <a:t>Τι είναι:</a:t>
            </a:r>
          </a:p>
          <a:p>
            <a:r>
              <a:rPr lang="el-GR" sz="2000" dirty="0"/>
              <a:t>Η στρατηγική προβολή της κοινωνικής φάρμας με έμφαση στην </a:t>
            </a:r>
            <a:r>
              <a:rPr lang="el-GR" sz="2000" b="1" dirty="0"/>
              <a:t>εμπιστοσύνη</a:t>
            </a:r>
            <a:r>
              <a:rPr lang="el-GR" sz="2000" dirty="0"/>
              <a:t> και την </a:t>
            </a:r>
            <a:r>
              <a:rPr lang="el-GR" sz="2000" b="1" dirty="0"/>
              <a:t>ειλικρίνεια</a:t>
            </a:r>
            <a:r>
              <a:rPr lang="el-GR" sz="2000" dirty="0"/>
              <a:t>.</a:t>
            </a:r>
          </a:p>
          <a:p>
            <a:endParaRPr lang="el-GR" sz="2000" dirty="0"/>
          </a:p>
          <a:p>
            <a:pPr marL="0" indent="0">
              <a:buNone/>
            </a:pPr>
            <a:r>
              <a:rPr lang="el-GR" sz="2000" b="1" dirty="0"/>
              <a:t>Κίνδυνοι:</a:t>
            </a:r>
          </a:p>
          <a:p>
            <a:r>
              <a:rPr lang="el-GR" sz="2000" dirty="0"/>
              <a:t>Πλασματική εικόνα (δημιουργεί δυσπιστία).</a:t>
            </a:r>
          </a:p>
          <a:p>
            <a:r>
              <a:rPr lang="el-GR" sz="2000" dirty="0"/>
              <a:t>Αδυναμία αντίδρασης σε κριτική ή παρανόηση.</a:t>
            </a:r>
          </a:p>
          <a:p>
            <a:endParaRPr lang="el-GR" sz="2000" b="1" dirty="0"/>
          </a:p>
          <a:p>
            <a:pPr marL="0" indent="0">
              <a:buNone/>
            </a:pPr>
            <a:r>
              <a:rPr lang="el-GR" sz="2000" b="1" dirty="0"/>
              <a:t>Λύσεις:</a:t>
            </a:r>
          </a:p>
          <a:p>
            <a:r>
              <a:rPr lang="el-GR" sz="2000" b="1" dirty="0"/>
              <a:t>Αυθεντικό περιεχόμενο</a:t>
            </a:r>
            <a:r>
              <a:rPr lang="el-GR" sz="2000" dirty="0"/>
              <a:t>: ιστορίες, δυσκολίες, προκλήσεις.</a:t>
            </a:r>
          </a:p>
          <a:p>
            <a:r>
              <a:rPr lang="el-GR" sz="2000" b="1" dirty="0"/>
              <a:t>Ενεργή παρακολούθηση </a:t>
            </a:r>
            <a:r>
              <a:rPr lang="el-GR" sz="2000" b="1" dirty="0" err="1"/>
              <a:t>social</a:t>
            </a:r>
            <a:r>
              <a:rPr lang="el-GR" sz="2000" b="1" dirty="0"/>
              <a:t> </a:t>
            </a:r>
            <a:r>
              <a:rPr lang="el-GR" sz="2000" b="1" dirty="0" err="1"/>
              <a:t>media</a:t>
            </a:r>
            <a:r>
              <a:rPr lang="el-GR" sz="2000" dirty="0"/>
              <a:t>.</a:t>
            </a:r>
          </a:p>
          <a:p>
            <a:r>
              <a:rPr lang="el-GR" sz="2000" b="1" dirty="0"/>
              <a:t>Πρωτόκολλο κρίσεων</a:t>
            </a:r>
            <a:r>
              <a:rPr lang="el-GR" sz="2000" dirty="0"/>
              <a:t>: Π.χ. εσωτερικό πρόβλημα → άμεση ενημέρωση → αποκατάσταση εμπιστοσύνης.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5361177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B2D061D0-8E01-5F8A-74C9-5517B4AEE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1DA9CEA-A724-44E7-156D-0017348C5451}"/>
              </a:ext>
            </a:extLst>
          </p:cNvPr>
          <p:cNvSpPr txBox="1"/>
          <p:nvPr/>
        </p:nvSpPr>
        <p:spPr>
          <a:xfrm>
            <a:off x="2841172" y="250372"/>
            <a:ext cx="91875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dirty="0"/>
              <a:t>4.7 Εμπλοκή της Κοινότητας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423F6-55DC-0F24-F3E1-6FDF3E4DB841}"/>
              </a:ext>
            </a:extLst>
          </p:cNvPr>
          <p:cNvSpPr txBox="1">
            <a:spLocks/>
          </p:cNvSpPr>
          <p:nvPr/>
        </p:nvSpPr>
        <p:spPr>
          <a:xfrm>
            <a:off x="544285" y="1232985"/>
            <a:ext cx="9734247" cy="489688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buNone/>
            </a:pPr>
            <a:r>
              <a:rPr lang="el-GR" sz="2000" dirty="0"/>
              <a:t>Η φάρμα σου </a:t>
            </a:r>
            <a:r>
              <a:rPr lang="el-GR" sz="2000" b="1" dirty="0"/>
              <a:t>δεν είναι προϊόν. Είναι πλατφόρμα συμμετοχής</a:t>
            </a:r>
            <a:r>
              <a:rPr lang="el-GR" sz="2000" dirty="0"/>
              <a:t>.</a:t>
            </a:r>
          </a:p>
          <a:p>
            <a:endParaRPr lang="el-GR" sz="2000" dirty="0"/>
          </a:p>
          <a:p>
            <a:pPr marL="0" indent="0">
              <a:buNone/>
            </a:pPr>
            <a:r>
              <a:rPr lang="el-GR" sz="2000" b="1" dirty="0"/>
              <a:t>✔ Τι σημαίνει “επικοινωνία με την κοινότητα”;</a:t>
            </a:r>
          </a:p>
          <a:p>
            <a:pPr marL="0" indent="0">
              <a:buNone/>
            </a:pPr>
            <a:endParaRPr lang="el-GR" sz="2000" dirty="0"/>
          </a:p>
          <a:p>
            <a:pPr lvl="0"/>
            <a:r>
              <a:rPr lang="el-GR" sz="2000" dirty="0"/>
              <a:t>Ενημέρωση → </a:t>
            </a:r>
            <a:r>
              <a:rPr lang="el-GR" sz="2000" b="1" dirty="0"/>
              <a:t>Εμπλοκή</a:t>
            </a:r>
            <a:r>
              <a:rPr lang="el-GR" sz="2000" dirty="0"/>
              <a:t> → </a:t>
            </a:r>
            <a:r>
              <a:rPr lang="el-GR" sz="2000" b="1" dirty="0" err="1"/>
              <a:t>Συνδιαμόρφωση</a:t>
            </a:r>
            <a:endParaRPr lang="el-GR" sz="2000" dirty="0"/>
          </a:p>
          <a:p>
            <a:pPr lvl="0"/>
            <a:r>
              <a:rPr lang="el-GR" sz="2000" dirty="0"/>
              <a:t>Από “τοπική κοινωνία ως ακροατής” → σε “τοπική κοινωνία ως συμμέτοχος”</a:t>
            </a:r>
          </a:p>
          <a:p>
            <a:pPr lvl="0"/>
            <a:endParaRPr lang="el-GR" sz="2000" dirty="0"/>
          </a:p>
          <a:p>
            <a:pPr marL="0" indent="0">
              <a:buNone/>
            </a:pPr>
            <a:r>
              <a:rPr lang="el-GR" sz="2000" b="1" dirty="0"/>
              <a:t>✔ Δοκιμασμένες πρακτικές:</a:t>
            </a:r>
          </a:p>
          <a:p>
            <a:pPr marL="0" indent="0">
              <a:buNone/>
            </a:pPr>
            <a:endParaRPr lang="el-GR" sz="2000" dirty="0"/>
          </a:p>
          <a:p>
            <a:pPr lvl="0"/>
            <a:r>
              <a:rPr lang="el-GR" sz="2000" b="1" dirty="0"/>
              <a:t>“Φεστιβάλ συγκομιδής”</a:t>
            </a:r>
            <a:r>
              <a:rPr lang="el-GR" sz="2000" dirty="0"/>
              <a:t> – γιορτή ανοιχτή σε όλους, με δραστηριότητες, τοπικά προϊόντα, εργαστήρια.</a:t>
            </a:r>
          </a:p>
          <a:p>
            <a:pPr lvl="0"/>
            <a:r>
              <a:rPr lang="el-GR" sz="2000" b="1" dirty="0"/>
              <a:t>Εβδομαδιαία “βόλτα στη φάρμα” για πολίτες/γονείς/παιδιά.</a:t>
            </a:r>
            <a:endParaRPr lang="el-GR" sz="2000" dirty="0"/>
          </a:p>
          <a:p>
            <a:pPr lvl="0"/>
            <a:r>
              <a:rPr lang="el-GR" sz="2000" b="1" dirty="0"/>
              <a:t>Κοινές δράσεις με σχολεία και κοινωνικές υπηρεσίες.</a:t>
            </a:r>
            <a:endParaRPr lang="el-GR" sz="2000" dirty="0"/>
          </a:p>
          <a:p>
            <a:pPr lvl="0"/>
            <a:r>
              <a:rPr lang="el-GR" sz="2000" b="1" dirty="0"/>
              <a:t>Δημιουργία “συμβουλίου φίλων της φάρμας”</a:t>
            </a:r>
            <a:r>
              <a:rPr lang="el-GR" sz="2000" dirty="0"/>
              <a:t> – δομή </a:t>
            </a:r>
            <a:r>
              <a:rPr lang="el-GR" sz="2000" dirty="0" err="1"/>
              <a:t>συνδιαμόρφωσης</a:t>
            </a:r>
            <a:r>
              <a:rPr lang="el-GR" sz="2000" dirty="0"/>
              <a:t> προτάσεων.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1784396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AE3708C4-553B-D28D-6221-346672A9C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ED47B5F-8588-558E-082B-DFE1F1B7079D}"/>
              </a:ext>
            </a:extLst>
          </p:cNvPr>
          <p:cNvSpPr txBox="1"/>
          <p:nvPr/>
        </p:nvSpPr>
        <p:spPr>
          <a:xfrm>
            <a:off x="2754086" y="228600"/>
            <a:ext cx="94379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000" dirty="0"/>
              <a:t>4.8 ΑΣΚΗΣΗ – </a:t>
            </a:r>
            <a:r>
              <a:rPr lang="en-US" sz="2000" dirty="0"/>
              <a:t>Elevator Pitch </a:t>
            </a:r>
            <a:r>
              <a:rPr lang="el-GR" sz="2000" dirty="0"/>
              <a:t>για </a:t>
            </a:r>
            <a:r>
              <a:rPr lang="en-US" sz="2000" dirty="0"/>
              <a:t>Storytelling</a:t>
            </a:r>
            <a:endParaRPr lang="el-GR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818418-0FEA-E2A8-8DE0-79BC3EF4E9D1}"/>
              </a:ext>
            </a:extLst>
          </p:cNvPr>
          <p:cNvSpPr txBox="1">
            <a:spLocks/>
          </p:cNvSpPr>
          <p:nvPr/>
        </p:nvSpPr>
        <p:spPr>
          <a:xfrm>
            <a:off x="2754086" y="423333"/>
            <a:ext cx="10301513" cy="62060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 fontScale="2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buNone/>
            </a:pPr>
            <a:r>
              <a:rPr lang="el-GR" sz="3500" b="1" dirty="0">
                <a:ea typeface="+mn-lt"/>
                <a:cs typeface="+mn-lt"/>
              </a:rPr>
              <a:t>1</a:t>
            </a:r>
            <a:r>
              <a:rPr lang="el-GR" sz="6400" b="1" dirty="0">
                <a:ea typeface="+mn-lt"/>
                <a:cs typeface="+mn-lt"/>
              </a:rPr>
              <a:t>. </a:t>
            </a:r>
            <a:r>
              <a:rPr lang="el-GR" sz="6400" b="1" dirty="0"/>
              <a:t>Σκοπός </a:t>
            </a:r>
            <a:endParaRPr lang="el-GR" sz="6400" dirty="0"/>
          </a:p>
          <a:p>
            <a:r>
              <a:rPr lang="el-GR" sz="6400" dirty="0"/>
              <a:t>Ο </a:t>
            </a:r>
            <a:r>
              <a:rPr lang="el-GR" sz="6400" dirty="0" err="1"/>
              <a:t>σκόπος</a:t>
            </a:r>
            <a:r>
              <a:rPr lang="el-GR" sz="6400" dirty="0"/>
              <a:t> </a:t>
            </a:r>
            <a:r>
              <a:rPr lang="el-GR" sz="6400" dirty="0" err="1"/>
              <a:t>storytelling</a:t>
            </a:r>
            <a:r>
              <a:rPr lang="el-GR" sz="6400" dirty="0"/>
              <a:t> είναι η συνεχιζόμενη τεχνικών, συναισθηματικών και αυθεντικών ιστοριών σε </a:t>
            </a:r>
            <a:r>
              <a:rPr lang="el-GR" sz="6400" dirty="0" err="1"/>
              <a:t>ενα</a:t>
            </a:r>
            <a:r>
              <a:rPr lang="el-GR" sz="6400" dirty="0"/>
              <a:t> πλαίσιο.</a:t>
            </a:r>
          </a:p>
          <a:p>
            <a:r>
              <a:rPr lang="el-GR" sz="6400" dirty="0"/>
              <a:t>Ειδικά για κοινωνικές φάρμες:</a:t>
            </a:r>
          </a:p>
          <a:p>
            <a:r>
              <a:rPr lang="el-GR" sz="6400" dirty="0"/>
              <a:t>Πραγματικά </a:t>
            </a:r>
            <a:r>
              <a:rPr lang="el-GR" sz="6400" dirty="0" err="1"/>
              <a:t>storytelling</a:t>
            </a:r>
            <a:r>
              <a:rPr lang="el-GR" sz="6400" dirty="0"/>
              <a:t> με από τη </a:t>
            </a:r>
            <a:r>
              <a:rPr lang="el-GR" sz="6400" dirty="0" err="1"/>
              <a:t>σκοπική</a:t>
            </a:r>
            <a:r>
              <a:rPr lang="el-GR" sz="6400" dirty="0"/>
              <a:t> ταυτότητα.</a:t>
            </a:r>
          </a:p>
          <a:p>
            <a:r>
              <a:rPr lang="el-GR" sz="6400" dirty="0" err="1"/>
              <a:t>Απή</a:t>
            </a:r>
            <a:r>
              <a:rPr lang="el-GR" sz="6400" dirty="0"/>
              <a:t> στην στερεότητα εμπειρία, περιστατικής, στόχους </a:t>
            </a:r>
            <a:r>
              <a:rPr lang="el-GR" sz="6400" dirty="0" err="1"/>
              <a:t>αναπτύξης</a:t>
            </a:r>
            <a:r>
              <a:rPr lang="el-GR" sz="6400" dirty="0"/>
              <a:t>.</a:t>
            </a:r>
          </a:p>
          <a:p>
            <a:endParaRPr lang="el-GR" sz="6400" b="1" dirty="0"/>
          </a:p>
          <a:p>
            <a:pPr marL="0" indent="0">
              <a:buNone/>
            </a:pPr>
            <a:r>
              <a:rPr lang="el-GR" sz="6400" b="1" dirty="0"/>
              <a:t>2. Στρατηγικά στοιχεία για αφήγημα</a:t>
            </a:r>
            <a:endParaRPr lang="el-GR" sz="6400" dirty="0"/>
          </a:p>
          <a:p>
            <a:pPr marL="0" indent="0">
              <a:buNone/>
            </a:pPr>
            <a:endParaRPr lang="el-GR" sz="6400" b="1" dirty="0"/>
          </a:p>
          <a:p>
            <a:pPr marL="0" indent="0">
              <a:buNone/>
            </a:pPr>
            <a:r>
              <a:rPr lang="el-GR" sz="6400" b="1" dirty="0"/>
              <a:t>ΣΤΟΧΟΣ 1: </a:t>
            </a:r>
            <a:r>
              <a:rPr lang="el-GR" sz="6400" b="1" dirty="0" err="1"/>
              <a:t>Οραμα</a:t>
            </a:r>
            <a:r>
              <a:rPr lang="el-GR" sz="6400" b="1" dirty="0"/>
              <a:t> και αξίες</a:t>
            </a:r>
            <a:endParaRPr lang="el-GR" sz="6400" dirty="0"/>
          </a:p>
          <a:p>
            <a:pPr lvl="0"/>
            <a:r>
              <a:rPr lang="el-GR" sz="6400" dirty="0"/>
              <a:t>Ποιοι είμαστε;</a:t>
            </a:r>
          </a:p>
          <a:p>
            <a:pPr lvl="0"/>
            <a:r>
              <a:rPr lang="el-GR" sz="6400" dirty="0"/>
              <a:t>Ποιες ιστορίες έχετε;</a:t>
            </a:r>
          </a:p>
          <a:p>
            <a:pPr lvl="0"/>
            <a:r>
              <a:rPr lang="el-GR" sz="6400" dirty="0"/>
              <a:t>Πως μεταφέρεστε το κοινό κοινό.</a:t>
            </a:r>
          </a:p>
          <a:p>
            <a:pPr marL="0" indent="0">
              <a:buNone/>
            </a:pPr>
            <a:endParaRPr lang="el-GR" sz="6400" b="1" dirty="0"/>
          </a:p>
          <a:p>
            <a:pPr marL="0" indent="0">
              <a:buNone/>
            </a:pPr>
            <a:r>
              <a:rPr lang="el-GR" sz="6400" b="1" dirty="0"/>
              <a:t>ΣΤΟΧΟΣ 2: </a:t>
            </a:r>
            <a:r>
              <a:rPr lang="el-GR" sz="6400" b="1" dirty="0" err="1"/>
              <a:t>Εργαλείες</a:t>
            </a:r>
            <a:endParaRPr lang="el-GR" sz="6400" dirty="0"/>
          </a:p>
          <a:p>
            <a:pPr lvl="0"/>
            <a:r>
              <a:rPr lang="el-GR" sz="6400" dirty="0"/>
              <a:t>Αναφέρετε τις ιστορίες σε βίντεο (εικόνες, </a:t>
            </a:r>
            <a:r>
              <a:rPr lang="el-GR" sz="6400" dirty="0" err="1"/>
              <a:t>podcast</a:t>
            </a:r>
            <a:r>
              <a:rPr lang="el-GR" sz="6400" dirty="0"/>
              <a:t>, </a:t>
            </a:r>
            <a:r>
              <a:rPr lang="el-GR" sz="6400" dirty="0" err="1"/>
              <a:t>Instagram</a:t>
            </a:r>
            <a:r>
              <a:rPr lang="el-GR" sz="6400" dirty="0"/>
              <a:t> post).      </a:t>
            </a:r>
          </a:p>
          <a:p>
            <a:pPr lvl="0"/>
            <a:r>
              <a:rPr lang="el-GR" sz="6400" dirty="0" err="1"/>
              <a:t>Ενσωματτώστε</a:t>
            </a:r>
            <a:r>
              <a:rPr lang="el-GR" sz="6400" dirty="0"/>
              <a:t> ένα απόσπασμα.</a:t>
            </a:r>
          </a:p>
          <a:p>
            <a:pPr marL="0" indent="0">
              <a:buNone/>
            </a:pPr>
            <a:endParaRPr lang="el-GR" sz="6400" b="1" dirty="0"/>
          </a:p>
          <a:p>
            <a:pPr marL="0" indent="0">
              <a:buNone/>
            </a:pPr>
            <a:r>
              <a:rPr lang="el-GR" sz="6400" b="1" dirty="0"/>
              <a:t>ΣΤΟΧΟΣ 3: Διάχυση</a:t>
            </a:r>
            <a:endParaRPr lang="el-GR" sz="6400" dirty="0"/>
          </a:p>
          <a:p>
            <a:pPr lvl="0"/>
            <a:r>
              <a:rPr lang="el-GR" sz="6400" dirty="0"/>
              <a:t>Σε ποιους με μεσαία, συλλόγους ή σχολεία.</a:t>
            </a:r>
          </a:p>
          <a:p>
            <a:pPr lvl="0"/>
            <a:r>
              <a:rPr lang="el-GR" sz="6400" dirty="0"/>
              <a:t>Προσαρμόστε </a:t>
            </a:r>
            <a:r>
              <a:rPr lang="el-GR" sz="6400" dirty="0" err="1"/>
              <a:t>ενά</a:t>
            </a:r>
            <a:r>
              <a:rPr lang="el-GR" sz="6400" dirty="0"/>
              <a:t> γραπτό </a:t>
            </a:r>
            <a:r>
              <a:rPr lang="el-GR" sz="6400" dirty="0" err="1"/>
              <a:t>συντομημένο</a:t>
            </a:r>
            <a:r>
              <a:rPr lang="el-GR" sz="6400" dirty="0"/>
              <a:t> </a:t>
            </a:r>
            <a:r>
              <a:rPr lang="el-GR" sz="6400" dirty="0" err="1"/>
              <a:t>storytelling</a:t>
            </a:r>
            <a:r>
              <a:rPr lang="el-GR" sz="6400" dirty="0"/>
              <a:t>.</a:t>
            </a:r>
          </a:p>
          <a:p>
            <a:pPr>
              <a:buNone/>
            </a:pPr>
            <a:endParaRPr lang="el-GR" sz="2000" dirty="0"/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9652722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53EA6C04-CA62-0077-738D-8AD9AE57B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DADB742-1460-5178-87B6-74BD61DFB4F7}"/>
              </a:ext>
            </a:extLst>
          </p:cNvPr>
          <p:cNvSpPr txBox="1"/>
          <p:nvPr/>
        </p:nvSpPr>
        <p:spPr>
          <a:xfrm>
            <a:off x="2754086" y="228600"/>
            <a:ext cx="94379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b="1" dirty="0">
                <a:ea typeface="+mj-lt"/>
                <a:cs typeface="+mj-lt"/>
              </a:rPr>
              <a:t>4.8 Exercise – Elevator Pitch for Storytelling</a:t>
            </a:r>
            <a:endParaRPr lang="el-GR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20B4A-A514-9BF2-EA7F-DA6D1200D8F5}"/>
              </a:ext>
            </a:extLst>
          </p:cNvPr>
          <p:cNvSpPr txBox="1">
            <a:spLocks/>
          </p:cNvSpPr>
          <p:nvPr/>
        </p:nvSpPr>
        <p:spPr>
          <a:xfrm>
            <a:off x="544285" y="1385385"/>
            <a:ext cx="9873343" cy="440581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 fontScale="85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17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3. Τεχνικά εργαλεία</a:t>
            </a:r>
            <a:endParaRPr lang="el-GR" sz="17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l-GR" sz="1700" dirty="0">
                <a:ea typeface="Times New Roman" panose="02020603050405020304" pitchFamily="18" charset="0"/>
                <a:cs typeface="Times New Roman" panose="02020603050405020304" pitchFamily="18" charset="0"/>
              </a:rPr>
              <a:t>Χρήση ανθρώπων:</a:t>
            </a:r>
            <a:endParaRPr lang="el-GR" sz="17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l-GR" sz="1700" dirty="0">
                <a:ea typeface="Times New Roman" panose="02020603050405020304" pitchFamily="18" charset="0"/>
                <a:cs typeface="Times New Roman" panose="02020603050405020304" pitchFamily="18" charset="0"/>
              </a:rPr>
              <a:t>Τι αλλάζει; Τι </a:t>
            </a:r>
            <a:r>
              <a:rPr lang="el-GR" sz="17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αλλάξε</a:t>
            </a:r>
            <a:r>
              <a:rPr lang="el-GR" sz="1700" dirty="0"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l-GR" sz="17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l-GR" sz="1700" dirty="0">
                <a:ea typeface="Times New Roman" panose="02020603050405020304" pitchFamily="18" charset="0"/>
                <a:cs typeface="Times New Roman" panose="02020603050405020304" pitchFamily="18" charset="0"/>
              </a:rPr>
              <a:t>Ποια </a:t>
            </a:r>
            <a:r>
              <a:rPr lang="el-GR" sz="17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συναισθήκη</a:t>
            </a:r>
            <a:r>
              <a:rPr lang="el-GR" sz="1700" dirty="0">
                <a:ea typeface="Times New Roman" panose="02020603050405020304" pitchFamily="18" charset="0"/>
                <a:cs typeface="Times New Roman" panose="02020603050405020304" pitchFamily="18" charset="0"/>
              </a:rPr>
              <a:t> φωνή </a:t>
            </a:r>
            <a:r>
              <a:rPr lang="el-GR" sz="17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επικρατεύει</a:t>
            </a:r>
            <a:r>
              <a:rPr lang="el-GR" sz="1700" dirty="0"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l-GR" sz="17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l-GR" sz="1700" dirty="0">
                <a:ea typeface="Times New Roman" panose="02020603050405020304" pitchFamily="18" charset="0"/>
                <a:cs typeface="Times New Roman" panose="02020603050405020304" pitchFamily="18" charset="0"/>
              </a:rPr>
              <a:t>Οπτικά μορφή αφήγησης σε </a:t>
            </a:r>
            <a:r>
              <a:rPr lang="el-GR" sz="17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ευαλούς</a:t>
            </a:r>
            <a:r>
              <a:rPr lang="el-GR" sz="1700" dirty="0"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l-GR" sz="17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l-GR" sz="17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Συνδυαστε</a:t>
            </a:r>
            <a:r>
              <a:rPr lang="el-GR" sz="1700" dirty="0">
                <a:ea typeface="Times New Roman" panose="02020603050405020304" pitchFamily="18" charset="0"/>
                <a:cs typeface="Times New Roman" panose="02020603050405020304" pitchFamily="18" charset="0"/>
              </a:rPr>
              <a:t> γνώστες τεχνικές.</a:t>
            </a:r>
          </a:p>
          <a:p>
            <a:pPr marL="342900" lvl="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l-GR" sz="1700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l-GR" sz="1700" b="1" dirty="0"/>
              <a:t>4. Υπόδειγμα</a:t>
            </a:r>
            <a:endParaRPr lang="el-GR" sz="1700" dirty="0"/>
          </a:p>
          <a:p>
            <a:r>
              <a:rPr lang="el-GR" sz="1700" dirty="0" err="1"/>
              <a:t>Συγκρατή</a:t>
            </a:r>
            <a:r>
              <a:rPr lang="el-GR" sz="1700" dirty="0"/>
              <a:t> ένας οργανωμένου συστήματος αφήγησης για κοινωνική φάρμα.</a:t>
            </a:r>
          </a:p>
          <a:p>
            <a:pPr lvl="0"/>
            <a:r>
              <a:rPr lang="el-GR" sz="1700" dirty="0"/>
              <a:t>Ενάργεια: "Η δυναμική μετατροπή του Γιάννη, ο Αντώνης της Φύσης, είναι τώρα υπεύθυνος ανάμεσα από το χώμα."</a:t>
            </a:r>
          </a:p>
          <a:p>
            <a:pPr lvl="0"/>
            <a:r>
              <a:rPr lang="el-GR" sz="1700" dirty="0"/>
              <a:t>Ζητήστε τη μέγιστη ιστορία σε 200 λέξεις.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549395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952A0963-2355-A8D6-4A14-20CA3572D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B4AD0A-F19F-CD63-B7D6-0CCC981AD2EF}"/>
              </a:ext>
            </a:extLst>
          </p:cNvPr>
          <p:cNvSpPr txBox="1"/>
          <p:nvPr/>
        </p:nvSpPr>
        <p:spPr>
          <a:xfrm>
            <a:off x="2754086" y="228600"/>
            <a:ext cx="94379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dirty="0"/>
              <a:t>4.8.1 Άσκηση </a:t>
            </a:r>
            <a:r>
              <a:rPr lang="el-GR" sz="3600" dirty="0" err="1"/>
              <a:t>Storytelling</a:t>
            </a:r>
            <a:r>
              <a:rPr lang="el-GR" sz="3600" dirty="0"/>
              <a:t>: "Αφηγούμαι τον Σκοπό μου σε 60 δευτερόλεπτα"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787B76E-925F-A97B-C2EA-4EAE7697116F}"/>
              </a:ext>
            </a:extLst>
          </p:cNvPr>
          <p:cNvSpPr txBox="1">
            <a:spLocks/>
          </p:cNvSpPr>
          <p:nvPr/>
        </p:nvSpPr>
        <p:spPr>
          <a:xfrm>
            <a:off x="734180" y="1428928"/>
            <a:ext cx="9993086" cy="470093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 fontScale="5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buNone/>
            </a:pPr>
            <a:r>
              <a:rPr lang="el-GR" b="1" dirty="0"/>
              <a:t>Σκοπός της άσκησης:</a:t>
            </a:r>
            <a:endParaRPr lang="el-GR" dirty="0"/>
          </a:p>
          <a:p>
            <a:r>
              <a:rPr lang="el-GR" dirty="0"/>
              <a:t>Η δύναμη αφήγησης του σκοπού σας μέσα απόλυτη αφήγησης </a:t>
            </a:r>
            <a:r>
              <a:rPr lang="el-GR" dirty="0" err="1"/>
              <a:t>elevator</a:t>
            </a:r>
            <a:r>
              <a:rPr lang="el-GR" dirty="0"/>
              <a:t> </a:t>
            </a:r>
            <a:r>
              <a:rPr lang="el-GR" dirty="0" err="1"/>
              <a:t>pitch</a:t>
            </a:r>
            <a:r>
              <a:rPr lang="el-GR" dirty="0"/>
              <a:t>.</a:t>
            </a:r>
          </a:p>
          <a:p>
            <a:r>
              <a:rPr lang="el-GR" dirty="0"/>
              <a:t>Αν είχες μόνο 1 λεπτό να </a:t>
            </a:r>
            <a:r>
              <a:rPr lang="el-GR" dirty="0" err="1"/>
              <a:t>ενπνεύσεις</a:t>
            </a:r>
            <a:r>
              <a:rPr lang="el-GR" dirty="0"/>
              <a:t> σε κάποιον για τη δυναμική σας φάρμα, τι θα του έλεγες;</a:t>
            </a:r>
          </a:p>
          <a:p>
            <a:pPr marL="0" indent="0">
              <a:buNone/>
            </a:pPr>
            <a:r>
              <a:rPr lang="el-GR" b="1" dirty="0"/>
              <a:t>Βήμα 1: </a:t>
            </a:r>
            <a:r>
              <a:rPr lang="el-GR" b="1" dirty="0" err="1"/>
              <a:t>Σκέφτε</a:t>
            </a:r>
            <a:r>
              <a:rPr lang="el-GR" b="1" dirty="0"/>
              <a:t> το γιατί </a:t>
            </a:r>
            <a:r>
              <a:rPr lang="el-GR" b="1" dirty="0" err="1"/>
              <a:t>ασθενετικό</a:t>
            </a:r>
            <a:endParaRPr lang="el-GR" dirty="0"/>
          </a:p>
          <a:p>
            <a:pPr lvl="0"/>
            <a:r>
              <a:rPr lang="el-GR" dirty="0"/>
              <a:t>Τι θέλετε να αλλάξετε;</a:t>
            </a:r>
          </a:p>
          <a:p>
            <a:pPr lvl="0"/>
            <a:r>
              <a:rPr lang="el-GR" dirty="0"/>
              <a:t>Ποιο είναι ο </a:t>
            </a:r>
            <a:r>
              <a:rPr lang="el-GR" dirty="0" err="1"/>
              <a:t>απότελος</a:t>
            </a:r>
            <a:r>
              <a:rPr lang="el-GR" dirty="0"/>
              <a:t> σας;</a:t>
            </a:r>
          </a:p>
          <a:p>
            <a:pPr marL="0" indent="0">
              <a:buNone/>
            </a:pPr>
            <a:r>
              <a:rPr lang="el-GR" b="1" dirty="0"/>
              <a:t>Βήμα 2: Δείξτε το γιατί σας</a:t>
            </a:r>
            <a:endParaRPr lang="el-GR" dirty="0"/>
          </a:p>
          <a:p>
            <a:pPr lvl="0"/>
            <a:r>
              <a:rPr lang="el-GR" dirty="0"/>
              <a:t>Ποιο είστε; Συνεχίζετε κάτι;</a:t>
            </a:r>
          </a:p>
          <a:p>
            <a:pPr lvl="0"/>
            <a:r>
              <a:rPr lang="el-GR" dirty="0"/>
              <a:t>Ποιο </a:t>
            </a:r>
            <a:r>
              <a:rPr lang="el-GR" dirty="0" err="1"/>
              <a:t>κινδυνευμένο</a:t>
            </a:r>
            <a:r>
              <a:rPr lang="el-GR" dirty="0"/>
              <a:t> πρόβλημα αντιμετωπίζετε;</a:t>
            </a:r>
          </a:p>
          <a:p>
            <a:pPr marL="0" indent="0">
              <a:buNone/>
            </a:pPr>
            <a:r>
              <a:rPr lang="el-GR" b="1" dirty="0"/>
              <a:t>Βήμα 3: Περιγράψτε τη αλλαγή</a:t>
            </a:r>
            <a:endParaRPr lang="el-GR" dirty="0"/>
          </a:p>
          <a:p>
            <a:pPr lvl="0"/>
            <a:r>
              <a:rPr lang="el-GR" dirty="0"/>
              <a:t>Πώς συμβάλλετε αλλαγή στη κοινωνία;</a:t>
            </a:r>
          </a:p>
          <a:p>
            <a:pPr lvl="0"/>
            <a:r>
              <a:rPr lang="el-GR" dirty="0"/>
              <a:t>Ποιο αποτέλεσμα </a:t>
            </a:r>
            <a:r>
              <a:rPr lang="el-GR" dirty="0" err="1"/>
              <a:t>υπάρχονται</a:t>
            </a:r>
            <a:r>
              <a:rPr lang="el-GR" dirty="0"/>
              <a:t>;</a:t>
            </a:r>
          </a:p>
          <a:p>
            <a:pPr marL="0" indent="0">
              <a:buNone/>
            </a:pPr>
            <a:r>
              <a:rPr lang="el-GR" b="1" dirty="0"/>
              <a:t>Βήμα 4: Δείξτε το </a:t>
            </a:r>
            <a:r>
              <a:rPr lang="el-GR" b="1" dirty="0" err="1"/>
              <a:t>προτότυπο</a:t>
            </a:r>
            <a:r>
              <a:rPr lang="el-GR" b="1" dirty="0"/>
              <a:t> αλλαγής</a:t>
            </a:r>
            <a:endParaRPr lang="el-GR" dirty="0"/>
          </a:p>
          <a:p>
            <a:pPr lvl="0"/>
            <a:r>
              <a:rPr lang="el-GR" dirty="0"/>
              <a:t>Πως η φάρμα σας κάνει διαφορετική;</a:t>
            </a:r>
          </a:p>
          <a:p>
            <a:pPr lvl="0"/>
            <a:r>
              <a:rPr lang="el-GR" dirty="0"/>
              <a:t>Πως </a:t>
            </a:r>
            <a:r>
              <a:rPr lang="el-GR" dirty="0" err="1"/>
              <a:t>επιτυχά</a:t>
            </a:r>
            <a:r>
              <a:rPr lang="el-GR" dirty="0"/>
              <a:t> από τη συμμετοχή της ενεργείας;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820895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30E0815C-FF5B-78E7-C77A-1ED78EB90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0C5273-6C51-864A-86A2-60AAC1C3C57A}"/>
              </a:ext>
            </a:extLst>
          </p:cNvPr>
          <p:cNvSpPr txBox="1"/>
          <p:nvPr/>
        </p:nvSpPr>
        <p:spPr>
          <a:xfrm>
            <a:off x="2754086" y="228600"/>
            <a:ext cx="94379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b="1" dirty="0"/>
              <a:t>4.9 Από το Μάρκετινγκ στο Community </a:t>
            </a:r>
            <a:r>
              <a:rPr lang="el-GR" sz="3600" b="1" dirty="0" err="1"/>
              <a:t>Building</a:t>
            </a:r>
            <a:endParaRPr lang="el-GR" sz="3600" b="1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AAC108DB-2C53-161F-BC0D-23E82EF1E78F}"/>
              </a:ext>
            </a:extLst>
          </p:cNvPr>
          <p:cNvSpPr txBox="1">
            <a:spLocks/>
          </p:cNvSpPr>
          <p:nvPr/>
        </p:nvSpPr>
        <p:spPr>
          <a:xfrm>
            <a:off x="751114" y="1625600"/>
            <a:ext cx="9713686" cy="5003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l-GR" sz="2400" dirty="0"/>
              <a:t>«Μια κοινωνική φάρμα δεν πουλάει μόνο τρόφιμα — </a:t>
            </a:r>
            <a:r>
              <a:rPr lang="el-GR" sz="2400" dirty="0" err="1"/>
              <a:t>οικοδομεί</a:t>
            </a:r>
            <a:r>
              <a:rPr lang="el-GR" sz="2400" dirty="0"/>
              <a:t> κοινότητα.»</a:t>
            </a:r>
          </a:p>
          <a:p>
            <a:r>
              <a:rPr lang="el-GR" sz="2400" dirty="0"/>
              <a:t>Από παθητικό καταναλωτή → ενεργό συμμέτοχο.</a:t>
            </a:r>
          </a:p>
          <a:p>
            <a:r>
              <a:rPr lang="el-GR" sz="2400" dirty="0"/>
              <a:t>Δημιουργία “κοινότητας υποστηρικτών”.</a:t>
            </a:r>
          </a:p>
          <a:p>
            <a:r>
              <a:rPr lang="el-GR" sz="2400" dirty="0"/>
              <a:t>Μετατροπή του πελάτη σε “πρεσβευτή” της κοινωνικής φάρμας.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717641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2FADEFDD-F9B8-36D5-F7E6-A02CAF99E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4B8565C-83AB-13C2-66B7-59E5A802D1ED}"/>
              </a:ext>
            </a:extLst>
          </p:cNvPr>
          <p:cNvSpPr txBox="1"/>
          <p:nvPr/>
        </p:nvSpPr>
        <p:spPr>
          <a:xfrm>
            <a:off x="2754086" y="228600"/>
            <a:ext cx="94379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ea typeface="+mj-lt"/>
                <a:cs typeface="+mj-lt"/>
              </a:rPr>
              <a:t>Business Model Canvas with Social Impact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A3CAE5-97BD-5C8D-3931-7DE813A1076B}"/>
              </a:ext>
            </a:extLst>
          </p:cNvPr>
          <p:cNvSpPr/>
          <p:nvPr/>
        </p:nvSpPr>
        <p:spPr>
          <a:xfrm>
            <a:off x="114300" y="1325880"/>
            <a:ext cx="2011680" cy="1371600"/>
          </a:xfrm>
          <a:prstGeom prst="rect">
            <a:avLst/>
          </a:prstGeom>
          <a:solidFill>
            <a:srgbClr val="E6E6FA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sz="1100" b="1" dirty="0">
                <a:solidFill>
                  <a:schemeClr val="tx1"/>
                </a:solidFill>
                <a:ea typeface="+mn-lt"/>
                <a:cs typeface="+mn-lt"/>
              </a:rPr>
              <a:t>Resources</a:t>
            </a:r>
            <a:endParaRPr lang="el-GR" sz="1600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100" dirty="0">
                <a:solidFill>
                  <a:schemeClr val="tx1"/>
                </a:solidFill>
                <a:ea typeface="+mn-lt"/>
                <a:cs typeface="+mn-lt"/>
              </a:rPr>
              <a:t>Land</a:t>
            </a:r>
            <a:endParaRPr lang="el-GR" sz="1600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100" dirty="0">
                <a:solidFill>
                  <a:schemeClr val="tx1"/>
                </a:solidFill>
                <a:ea typeface="+mn-lt"/>
                <a:cs typeface="+mn-lt"/>
              </a:rPr>
              <a:t>Workers with barriers (e.g., vulnerable groups)</a:t>
            </a:r>
            <a:endParaRPr lang="el-GR" sz="1600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100" dirty="0">
                <a:solidFill>
                  <a:schemeClr val="tx1"/>
                </a:solidFill>
                <a:ea typeface="+mn-lt"/>
                <a:cs typeface="+mn-lt"/>
              </a:rPr>
              <a:t>Volunteers</a:t>
            </a:r>
            <a:endParaRPr lang="el-GR" sz="1600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100" dirty="0">
                <a:solidFill>
                  <a:schemeClr val="tx1"/>
                </a:solidFill>
                <a:ea typeface="+mn-lt"/>
                <a:cs typeface="+mn-lt"/>
              </a:rPr>
              <a:t>Capital</a:t>
            </a:r>
            <a:endParaRPr lang="el-GR" sz="1600" dirty="0">
              <a:solidFill>
                <a:schemeClr val="tx1"/>
              </a:solidFill>
            </a:endParaRPr>
          </a:p>
          <a:p>
            <a:endParaRPr lang="el-GR" sz="105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3B7E32-60B0-AA07-6DFC-5BDD3BBCE296}"/>
              </a:ext>
            </a:extLst>
          </p:cNvPr>
          <p:cNvSpPr/>
          <p:nvPr/>
        </p:nvSpPr>
        <p:spPr>
          <a:xfrm>
            <a:off x="2343150" y="1325880"/>
            <a:ext cx="2011680" cy="1371600"/>
          </a:xfrm>
          <a:prstGeom prst="rect">
            <a:avLst/>
          </a:prstGeom>
          <a:solidFill>
            <a:srgbClr val="E6E6FA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sz="1200" b="1" dirty="0" err="1">
                <a:solidFill>
                  <a:schemeClr val="tx1"/>
                </a:solidFill>
              </a:rPr>
              <a:t>Αξιακές</a:t>
            </a:r>
            <a:r>
              <a:rPr lang="el-GR" sz="1200" b="1" dirty="0">
                <a:solidFill>
                  <a:schemeClr val="tx1"/>
                </a:solidFill>
              </a:rPr>
              <a:t> Προτάσεις</a:t>
            </a:r>
          </a:p>
          <a:p>
            <a:r>
              <a:rPr lang="el-GR" sz="1200" dirty="0">
                <a:solidFill>
                  <a:schemeClr val="tx1"/>
                </a:solidFill>
              </a:rPr>
              <a:t>Βιολογικά προϊόντα με κοινωνική προσφορά</a:t>
            </a:r>
          </a:p>
          <a:p>
            <a:endParaRPr lang="el-GR" sz="11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960E92-30D2-1D0B-4B0B-24E3E0D5A0F9}"/>
              </a:ext>
            </a:extLst>
          </p:cNvPr>
          <p:cNvSpPr/>
          <p:nvPr/>
        </p:nvSpPr>
        <p:spPr>
          <a:xfrm>
            <a:off x="4572000" y="1325880"/>
            <a:ext cx="2011680" cy="1371600"/>
          </a:xfrm>
          <a:prstGeom prst="rect">
            <a:avLst/>
          </a:prstGeom>
          <a:solidFill>
            <a:srgbClr val="E6E6FA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sz="1200" b="1" dirty="0">
                <a:solidFill>
                  <a:schemeClr val="tx1"/>
                </a:solidFill>
              </a:rPr>
              <a:t>Σχέσεις με Πελάτες</a:t>
            </a:r>
          </a:p>
          <a:p>
            <a:r>
              <a:rPr lang="el-GR" sz="1200" dirty="0">
                <a:solidFill>
                  <a:schemeClr val="tx1"/>
                </a:solidFill>
              </a:rPr>
              <a:t>Κοινότητα, συμμετοχή, διαφάνεια</a:t>
            </a:r>
          </a:p>
          <a:p>
            <a:endParaRPr lang="el-GR" sz="11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8EF5A4-7FFA-C543-332D-F7148E4C1EC9}"/>
              </a:ext>
            </a:extLst>
          </p:cNvPr>
          <p:cNvSpPr/>
          <p:nvPr/>
        </p:nvSpPr>
        <p:spPr>
          <a:xfrm>
            <a:off x="6949440" y="1280160"/>
            <a:ext cx="2011680" cy="1417320"/>
          </a:xfrm>
          <a:prstGeom prst="rect">
            <a:avLst/>
          </a:prstGeom>
          <a:solidFill>
            <a:srgbClr val="E6E6FA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sz="1200" b="1" dirty="0">
                <a:solidFill>
                  <a:schemeClr val="tx1"/>
                </a:solidFill>
              </a:rPr>
              <a:t>Κανάλια</a:t>
            </a:r>
          </a:p>
          <a:p>
            <a:r>
              <a:rPr lang="el-GR" sz="1200" dirty="0">
                <a:solidFill>
                  <a:schemeClr val="tx1"/>
                </a:solidFill>
              </a:rPr>
              <a:t>Αγορές, e-</a:t>
            </a:r>
            <a:r>
              <a:rPr lang="el-GR" sz="1200" dirty="0" err="1">
                <a:solidFill>
                  <a:schemeClr val="tx1"/>
                </a:solidFill>
              </a:rPr>
              <a:t>shop</a:t>
            </a:r>
            <a:r>
              <a:rPr lang="el-GR" sz="1200" dirty="0">
                <a:solidFill>
                  <a:schemeClr val="tx1"/>
                </a:solidFill>
              </a:rPr>
              <a:t>, κοινωνικά </a:t>
            </a:r>
            <a:r>
              <a:rPr lang="el-GR" sz="1200" dirty="0" err="1">
                <a:solidFill>
                  <a:schemeClr val="tx1"/>
                </a:solidFill>
              </a:rPr>
              <a:t>events</a:t>
            </a:r>
            <a:endParaRPr lang="el-GR" sz="1200" dirty="0">
              <a:solidFill>
                <a:schemeClr val="tx1"/>
              </a:solidFill>
            </a:endParaRPr>
          </a:p>
          <a:p>
            <a:endParaRPr lang="el-GR" sz="105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FD180A-8BCC-9CDA-B095-BAD13D91173C}"/>
              </a:ext>
            </a:extLst>
          </p:cNvPr>
          <p:cNvSpPr/>
          <p:nvPr/>
        </p:nvSpPr>
        <p:spPr>
          <a:xfrm>
            <a:off x="114300" y="2940231"/>
            <a:ext cx="2011680" cy="1371600"/>
          </a:xfrm>
          <a:prstGeom prst="rect">
            <a:avLst/>
          </a:prstGeom>
          <a:solidFill>
            <a:srgbClr val="E6E6FA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sz="1200" b="1" dirty="0">
                <a:solidFill>
                  <a:schemeClr val="tx1"/>
                </a:solidFill>
              </a:rPr>
              <a:t>Βασικοί Εταίροι</a:t>
            </a:r>
          </a:p>
          <a:p>
            <a:r>
              <a:rPr lang="el-GR" sz="1200" dirty="0">
                <a:solidFill>
                  <a:schemeClr val="tx1"/>
                </a:solidFill>
              </a:rPr>
              <a:t>Κοινωνικές υπηρεσίες, Δήμος, Συνεταιρισμοί</a:t>
            </a:r>
          </a:p>
          <a:p>
            <a:endParaRPr lang="el-GR" sz="105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0379C7-77BD-B90B-834B-1179B9305640}"/>
              </a:ext>
            </a:extLst>
          </p:cNvPr>
          <p:cNvSpPr/>
          <p:nvPr/>
        </p:nvSpPr>
        <p:spPr>
          <a:xfrm>
            <a:off x="2343150" y="2940231"/>
            <a:ext cx="2011680" cy="1371600"/>
          </a:xfrm>
          <a:prstGeom prst="rect">
            <a:avLst/>
          </a:prstGeom>
          <a:solidFill>
            <a:srgbClr val="E6E6FA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sz="1200" b="1" dirty="0">
                <a:solidFill>
                  <a:schemeClr val="tx1"/>
                </a:solidFill>
              </a:rPr>
              <a:t>Βασικές Δραστηριότητες</a:t>
            </a:r>
          </a:p>
          <a:p>
            <a:r>
              <a:rPr lang="el-GR" sz="1200" dirty="0">
                <a:solidFill>
                  <a:schemeClr val="tx1"/>
                </a:solidFill>
              </a:rPr>
              <a:t>Καλλιέργεια, Εκπαίδευση, Κοινωνική Ένταξη</a:t>
            </a:r>
          </a:p>
          <a:p>
            <a:endParaRPr lang="el-GR" sz="105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9D69B6-2279-749A-EFD4-FFB154F7780D}"/>
              </a:ext>
            </a:extLst>
          </p:cNvPr>
          <p:cNvSpPr/>
          <p:nvPr/>
        </p:nvSpPr>
        <p:spPr>
          <a:xfrm>
            <a:off x="4572000" y="2940231"/>
            <a:ext cx="2143760" cy="1371600"/>
          </a:xfrm>
          <a:prstGeom prst="rect">
            <a:avLst/>
          </a:prstGeom>
          <a:solidFill>
            <a:srgbClr val="E6E6FA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sz="1200" b="1" dirty="0">
                <a:solidFill>
                  <a:schemeClr val="tx1"/>
                </a:solidFill>
              </a:rPr>
              <a:t>Κόστη</a:t>
            </a:r>
          </a:p>
          <a:p>
            <a:r>
              <a:rPr lang="el-GR" sz="1200" dirty="0">
                <a:solidFill>
                  <a:schemeClr val="tx1"/>
                </a:solidFill>
              </a:rPr>
              <a:t>Εργασία, εκπαίδευση, καλλιέργεια, επικοινωνία</a:t>
            </a:r>
          </a:p>
          <a:p>
            <a:endParaRPr lang="el-GR" sz="105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446F8D4-FDBE-C8C5-1C0F-AC141E0F6D8F}"/>
              </a:ext>
            </a:extLst>
          </p:cNvPr>
          <p:cNvSpPr/>
          <p:nvPr/>
        </p:nvSpPr>
        <p:spPr>
          <a:xfrm>
            <a:off x="6949440" y="2940231"/>
            <a:ext cx="2011680" cy="1371600"/>
          </a:xfrm>
          <a:prstGeom prst="rect">
            <a:avLst/>
          </a:prstGeom>
          <a:solidFill>
            <a:srgbClr val="E6E6FA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b="1" dirty="0" err="1">
                <a:solidFill>
                  <a:schemeClr val="tx1"/>
                </a:solidFill>
              </a:rPr>
              <a:t>Τμήματα</a:t>
            </a:r>
            <a:r>
              <a:rPr lang="el-GR" b="1" dirty="0">
                <a:solidFill>
                  <a:schemeClr val="tx1"/>
                </a:solidFill>
              </a:rPr>
              <a:t> </a:t>
            </a:r>
            <a:r>
              <a:rPr lang="el-GR" b="1" dirty="0" err="1">
                <a:solidFill>
                  <a:schemeClr val="tx1"/>
                </a:solidFill>
              </a:rPr>
              <a:t>Πελατών</a:t>
            </a:r>
            <a:endParaRPr lang="el-GR" b="1" dirty="0">
              <a:solidFill>
                <a:schemeClr val="tx1"/>
              </a:solidFill>
            </a:endParaRPr>
          </a:p>
          <a:p>
            <a:r>
              <a:rPr lang="el-GR" dirty="0">
                <a:solidFill>
                  <a:schemeClr val="tx1"/>
                </a:solidFill>
              </a:rPr>
              <a:t>Ευαισθητοποιημένοι καταναλωτές, τοπικοί φορείς</a:t>
            </a:r>
          </a:p>
          <a:p>
            <a:endParaRPr lang="el-GR" sz="105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A33403-02A4-9528-D410-6037D54BC7E6}"/>
              </a:ext>
            </a:extLst>
          </p:cNvPr>
          <p:cNvSpPr/>
          <p:nvPr/>
        </p:nvSpPr>
        <p:spPr>
          <a:xfrm>
            <a:off x="2292350" y="4554582"/>
            <a:ext cx="2062480" cy="1371600"/>
          </a:xfrm>
          <a:prstGeom prst="rect">
            <a:avLst/>
          </a:prstGeom>
          <a:solidFill>
            <a:srgbClr val="E6E6FA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sz="1200" b="1" dirty="0">
                <a:solidFill>
                  <a:schemeClr val="tx1"/>
                </a:solidFill>
              </a:rPr>
              <a:t>Έσοδα</a:t>
            </a:r>
          </a:p>
          <a:p>
            <a:r>
              <a:rPr lang="el-GR" sz="1200" dirty="0">
                <a:solidFill>
                  <a:schemeClr val="tx1"/>
                </a:solidFill>
              </a:rPr>
              <a:t>Πωλήσεις, δωρεές, προγράμματα </a:t>
            </a:r>
            <a:r>
              <a:rPr lang="el-GR" sz="1200" dirty="0" err="1">
                <a:solidFill>
                  <a:schemeClr val="tx1"/>
                </a:solidFill>
              </a:rPr>
              <a:t>ΕΣΠΑ</a:t>
            </a:r>
            <a:endParaRPr lang="el-GR" sz="1200" dirty="0">
              <a:solidFill>
                <a:schemeClr val="tx1"/>
              </a:solidFill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53232863-46AE-D6BD-6CEE-00D043A66615}"/>
              </a:ext>
            </a:extLst>
          </p:cNvPr>
          <p:cNvSpPr/>
          <p:nvPr/>
        </p:nvSpPr>
        <p:spPr>
          <a:xfrm>
            <a:off x="114300" y="1325880"/>
            <a:ext cx="2045970" cy="1371600"/>
          </a:xfrm>
          <a:prstGeom prst="rect">
            <a:avLst/>
          </a:prstGeom>
          <a:solidFill>
            <a:srgbClr val="E6E6FA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200" b="1" dirty="0" err="1">
                <a:solidFill>
                  <a:schemeClr val="tx1"/>
                </a:solidFill>
              </a:rPr>
              <a:t>Πόροι</a:t>
            </a:r>
            <a:endParaRPr sz="1200" b="1" dirty="0">
              <a:solidFill>
                <a:schemeClr val="tx1"/>
              </a:solidFill>
            </a:endParaRPr>
          </a:p>
          <a:p>
            <a:r>
              <a:rPr sz="1200" dirty="0" err="1">
                <a:solidFill>
                  <a:schemeClr val="tx1"/>
                </a:solidFill>
              </a:rPr>
              <a:t>Γη</a:t>
            </a:r>
            <a:r>
              <a:rPr sz="1200" dirty="0">
                <a:solidFill>
                  <a:schemeClr val="tx1"/>
                </a:solidFill>
              </a:rPr>
              <a:t>, </a:t>
            </a:r>
            <a:r>
              <a:rPr sz="1200" dirty="0" err="1">
                <a:solidFill>
                  <a:schemeClr val="tx1"/>
                </a:solidFill>
              </a:rPr>
              <a:t>εργ</a:t>
            </a:r>
            <a:r>
              <a:rPr sz="1200" dirty="0">
                <a:solidFill>
                  <a:schemeClr val="tx1"/>
                </a:solidFill>
              </a:rPr>
              <a:t>αζόμενοι με εμπόδια, εθελοντές, κεφάλαιο</a:t>
            </a:r>
          </a:p>
        </p:txBody>
      </p:sp>
    </p:spTree>
    <p:extLst>
      <p:ext uri="{BB962C8B-B14F-4D97-AF65-F5344CB8AC3E}">
        <p14:creationId xmlns:p14="http://schemas.microsoft.com/office/powerpoint/2010/main" val="6520020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C664DDFD-55B4-8B37-B116-582A757A9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033671-47E2-8F02-C08A-350058171E74}"/>
              </a:ext>
            </a:extLst>
          </p:cNvPr>
          <p:cNvSpPr txBox="1"/>
          <p:nvPr/>
        </p:nvSpPr>
        <p:spPr>
          <a:xfrm>
            <a:off x="2754086" y="228600"/>
            <a:ext cx="94379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b="1" dirty="0">
                <a:ea typeface="+mn-lt"/>
                <a:cs typeface="+mn-lt"/>
              </a:rPr>
              <a:t>BMC with Social Indicators &amp; Examples</a:t>
            </a:r>
            <a:endParaRPr lang="el-GR" sz="3600" dirty="0">
              <a:ea typeface="Calibri"/>
              <a:cs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B16E26-B203-F7DA-B567-47325F162D32}"/>
              </a:ext>
            </a:extLst>
          </p:cNvPr>
          <p:cNvSpPr/>
          <p:nvPr/>
        </p:nvSpPr>
        <p:spPr>
          <a:xfrm>
            <a:off x="176348" y="1325880"/>
            <a:ext cx="2011680" cy="1371600"/>
          </a:xfrm>
          <a:prstGeom prst="rect">
            <a:avLst/>
          </a:prstGeom>
          <a:solidFill>
            <a:srgbClr val="CCFFE5"/>
          </a:solidFill>
          <a:ln>
            <a:solidFill>
              <a:srgbClr val="50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sz="1050" b="1" dirty="0">
                <a:solidFill>
                  <a:schemeClr val="tx1"/>
                </a:solidFill>
              </a:rPr>
              <a:t>Πόροι</a:t>
            </a:r>
          </a:p>
          <a:p>
            <a:r>
              <a:rPr lang="el-GR" sz="1050" dirty="0">
                <a:solidFill>
                  <a:schemeClr val="tx1"/>
                </a:solidFill>
              </a:rPr>
              <a:t>5 άτομα από ευάλωτες ομάδες, 2 κοινωνικοί λειτουργοί</a:t>
            </a:r>
          </a:p>
          <a:p>
            <a:endParaRPr lang="el-GR" sz="105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DB3219-6F65-ECB8-1DA4-F63B9BECF466}"/>
              </a:ext>
            </a:extLst>
          </p:cNvPr>
          <p:cNvSpPr/>
          <p:nvPr/>
        </p:nvSpPr>
        <p:spPr>
          <a:xfrm>
            <a:off x="2514600" y="1325880"/>
            <a:ext cx="2011680" cy="1371600"/>
          </a:xfrm>
          <a:prstGeom prst="rect">
            <a:avLst/>
          </a:prstGeom>
          <a:solidFill>
            <a:srgbClr val="CCFFE5"/>
          </a:solidFill>
          <a:ln>
            <a:solidFill>
              <a:srgbClr val="50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sz="1050" b="1" dirty="0" err="1">
                <a:solidFill>
                  <a:schemeClr val="tx1"/>
                </a:solidFill>
              </a:rPr>
              <a:t>Αξιακές</a:t>
            </a:r>
            <a:r>
              <a:rPr lang="el-GR" sz="1050" b="1" dirty="0">
                <a:solidFill>
                  <a:schemeClr val="tx1"/>
                </a:solidFill>
              </a:rPr>
              <a:t> Προτάσεις</a:t>
            </a:r>
          </a:p>
          <a:p>
            <a:r>
              <a:rPr lang="el-GR" sz="1050" dirty="0">
                <a:solidFill>
                  <a:schemeClr val="tx1"/>
                </a:solidFill>
              </a:rPr>
              <a:t>Πιστοποιημένα προϊόντα από κοινωνικά ενταγμένα άτομα</a:t>
            </a:r>
          </a:p>
          <a:p>
            <a:endParaRPr lang="el-GR" sz="105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0B1D80-20FE-AFE7-34D7-48A4CB6C5FEA}"/>
              </a:ext>
            </a:extLst>
          </p:cNvPr>
          <p:cNvSpPr/>
          <p:nvPr/>
        </p:nvSpPr>
        <p:spPr>
          <a:xfrm>
            <a:off x="4735286" y="1325880"/>
            <a:ext cx="2011680" cy="1371600"/>
          </a:xfrm>
          <a:prstGeom prst="rect">
            <a:avLst/>
          </a:prstGeom>
          <a:solidFill>
            <a:srgbClr val="CCFFE5"/>
          </a:solidFill>
          <a:ln>
            <a:solidFill>
              <a:srgbClr val="50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sz="1100" b="1" dirty="0">
                <a:solidFill>
                  <a:schemeClr val="tx1"/>
                </a:solidFill>
              </a:rPr>
              <a:t>Σχέσεις με Πελάτες</a:t>
            </a:r>
          </a:p>
          <a:p>
            <a:r>
              <a:rPr lang="el-GR" sz="1100" dirty="0">
                <a:solidFill>
                  <a:schemeClr val="tx1"/>
                </a:solidFill>
              </a:rPr>
              <a:t>90% επιστροφή πελατών, μηνιαίο ενημερωτικό, </a:t>
            </a:r>
            <a:r>
              <a:rPr lang="el-GR" sz="1100" dirty="0" err="1">
                <a:solidFill>
                  <a:schemeClr val="tx1"/>
                </a:solidFill>
              </a:rPr>
              <a:t>open</a:t>
            </a:r>
            <a:r>
              <a:rPr lang="el-GR" sz="1100" dirty="0">
                <a:solidFill>
                  <a:schemeClr val="tx1"/>
                </a:solidFill>
              </a:rPr>
              <a:t> </a:t>
            </a:r>
            <a:r>
              <a:rPr lang="el-GR" sz="1100" dirty="0" err="1">
                <a:solidFill>
                  <a:schemeClr val="tx1"/>
                </a:solidFill>
              </a:rPr>
              <a:t>days</a:t>
            </a:r>
            <a:endParaRPr lang="el-GR" sz="1100" dirty="0">
              <a:solidFill>
                <a:schemeClr val="tx1"/>
              </a:solidFill>
            </a:endParaRPr>
          </a:p>
          <a:p>
            <a:endParaRPr lang="el-GR" sz="105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8703CA-97EF-AAD7-7E2A-5D3B39DDE987}"/>
              </a:ext>
            </a:extLst>
          </p:cNvPr>
          <p:cNvSpPr/>
          <p:nvPr/>
        </p:nvSpPr>
        <p:spPr>
          <a:xfrm>
            <a:off x="6955972" y="1325880"/>
            <a:ext cx="2011680" cy="1371600"/>
          </a:xfrm>
          <a:prstGeom prst="rect">
            <a:avLst/>
          </a:prstGeom>
          <a:solidFill>
            <a:srgbClr val="CCFFE5"/>
          </a:solidFill>
          <a:ln>
            <a:solidFill>
              <a:srgbClr val="50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b="1" dirty="0">
                <a:solidFill>
                  <a:schemeClr val="tx1"/>
                </a:solidFill>
              </a:rPr>
              <a:t>Κανάλια</a:t>
            </a:r>
          </a:p>
          <a:p>
            <a:r>
              <a:rPr lang="el-GR" dirty="0">
                <a:solidFill>
                  <a:schemeClr val="tx1"/>
                </a:solidFill>
              </a:rPr>
              <a:t>E-</a:t>
            </a:r>
            <a:r>
              <a:rPr lang="el-GR" dirty="0" err="1">
                <a:solidFill>
                  <a:schemeClr val="tx1"/>
                </a:solidFill>
              </a:rPr>
              <a:t>shop</a:t>
            </a:r>
            <a:r>
              <a:rPr lang="el-GR" dirty="0">
                <a:solidFill>
                  <a:schemeClr val="tx1"/>
                </a:solidFill>
              </a:rPr>
              <a:t>, τοπικές αγορές, σχολικές συνεργασίες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4BD410-3913-936E-7266-A6A5064161E4}"/>
              </a:ext>
            </a:extLst>
          </p:cNvPr>
          <p:cNvSpPr/>
          <p:nvPr/>
        </p:nvSpPr>
        <p:spPr>
          <a:xfrm>
            <a:off x="213359" y="2971800"/>
            <a:ext cx="2011680" cy="1371600"/>
          </a:xfrm>
          <a:prstGeom prst="rect">
            <a:avLst/>
          </a:prstGeom>
          <a:solidFill>
            <a:srgbClr val="CCFFE5"/>
          </a:solidFill>
          <a:ln>
            <a:solidFill>
              <a:srgbClr val="50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sz="1050" b="1" dirty="0">
                <a:solidFill>
                  <a:schemeClr val="tx1"/>
                </a:solidFill>
              </a:rPr>
              <a:t>Βασικοί Εταίροι</a:t>
            </a:r>
          </a:p>
          <a:p>
            <a:r>
              <a:rPr lang="el-GR" sz="1050" dirty="0">
                <a:solidFill>
                  <a:schemeClr val="tx1"/>
                </a:solidFill>
              </a:rPr>
              <a:t>Δήμος Χ., </a:t>
            </a:r>
            <a:r>
              <a:rPr lang="el-GR" sz="1050" dirty="0" err="1">
                <a:solidFill>
                  <a:schemeClr val="tx1"/>
                </a:solidFill>
              </a:rPr>
              <a:t>ΕΚΚΑ</a:t>
            </a:r>
            <a:r>
              <a:rPr lang="el-GR" sz="1050" dirty="0">
                <a:solidFill>
                  <a:schemeClr val="tx1"/>
                </a:solidFill>
              </a:rPr>
              <a:t>, σχολεία, συνεταιρισμοί</a:t>
            </a:r>
          </a:p>
          <a:p>
            <a:endParaRPr lang="el-GR" sz="105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5D04359-7D92-1EF8-ABE1-145458493038}"/>
              </a:ext>
            </a:extLst>
          </p:cNvPr>
          <p:cNvSpPr/>
          <p:nvPr/>
        </p:nvSpPr>
        <p:spPr>
          <a:xfrm>
            <a:off x="2510246" y="2971800"/>
            <a:ext cx="2011680" cy="1371600"/>
          </a:xfrm>
          <a:prstGeom prst="rect">
            <a:avLst/>
          </a:prstGeom>
          <a:solidFill>
            <a:srgbClr val="CCFFE5"/>
          </a:solidFill>
          <a:ln>
            <a:solidFill>
              <a:srgbClr val="50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sz="1050" b="1" dirty="0">
                <a:solidFill>
                  <a:schemeClr val="tx1"/>
                </a:solidFill>
              </a:rPr>
              <a:t>Βασικές Δραστηριότητες</a:t>
            </a:r>
          </a:p>
          <a:p>
            <a:r>
              <a:rPr lang="el-GR" sz="1050" dirty="0">
                <a:solidFill>
                  <a:schemeClr val="tx1"/>
                </a:solidFill>
              </a:rPr>
              <a:t>Ενδυνάμωση ωφελούμενων, εκπαιδευτικά προγράμματα, καλλιέργεια</a:t>
            </a:r>
          </a:p>
          <a:p>
            <a:endParaRPr lang="el-GR" sz="105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715BC7-2B90-A0EB-F93E-D98E9034B0A5}"/>
              </a:ext>
            </a:extLst>
          </p:cNvPr>
          <p:cNvSpPr/>
          <p:nvPr/>
        </p:nvSpPr>
        <p:spPr>
          <a:xfrm>
            <a:off x="4735286" y="2971800"/>
            <a:ext cx="2011680" cy="1371600"/>
          </a:xfrm>
          <a:prstGeom prst="rect">
            <a:avLst/>
          </a:prstGeom>
          <a:solidFill>
            <a:srgbClr val="CCFFE5"/>
          </a:solidFill>
          <a:ln>
            <a:solidFill>
              <a:srgbClr val="50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sz="1050" b="1" dirty="0">
                <a:solidFill>
                  <a:schemeClr val="tx1"/>
                </a:solidFill>
              </a:rPr>
              <a:t>Κόστη</a:t>
            </a:r>
          </a:p>
          <a:p>
            <a:r>
              <a:rPr lang="el-GR" sz="1050" dirty="0">
                <a:solidFill>
                  <a:schemeClr val="tx1"/>
                </a:solidFill>
              </a:rPr>
              <a:t>Μισθοί κοινωνικού προσωπικού, έξοδα υποστήριξης</a:t>
            </a:r>
          </a:p>
          <a:p>
            <a:endParaRPr lang="el-GR" sz="105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689D0C4-AED1-2C57-289D-D0044687A0F9}"/>
              </a:ext>
            </a:extLst>
          </p:cNvPr>
          <p:cNvSpPr/>
          <p:nvPr/>
        </p:nvSpPr>
        <p:spPr>
          <a:xfrm>
            <a:off x="6955972" y="2971800"/>
            <a:ext cx="2011680" cy="1371600"/>
          </a:xfrm>
          <a:prstGeom prst="rect">
            <a:avLst/>
          </a:prstGeom>
          <a:solidFill>
            <a:srgbClr val="CCFFE5"/>
          </a:solidFill>
          <a:ln>
            <a:solidFill>
              <a:srgbClr val="50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sz="1050" b="1" dirty="0">
                <a:solidFill>
                  <a:schemeClr val="tx1"/>
                </a:solidFill>
              </a:rPr>
              <a:t>Τμήματα Πελατών</a:t>
            </a:r>
          </a:p>
          <a:p>
            <a:r>
              <a:rPr lang="el-GR" sz="1050" dirty="0">
                <a:solidFill>
                  <a:schemeClr val="tx1"/>
                </a:solidFill>
              </a:rPr>
              <a:t>200+ οικογένειες, 3 σχολεία, 1 τοπική επιχείρηση</a:t>
            </a:r>
          </a:p>
          <a:p>
            <a:endParaRPr lang="el-GR" sz="105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4EC7FA-E438-70D8-0A59-5E96E927643A}"/>
              </a:ext>
            </a:extLst>
          </p:cNvPr>
          <p:cNvSpPr/>
          <p:nvPr/>
        </p:nvSpPr>
        <p:spPr>
          <a:xfrm>
            <a:off x="2514600" y="4552406"/>
            <a:ext cx="2011680" cy="1371600"/>
          </a:xfrm>
          <a:prstGeom prst="rect">
            <a:avLst/>
          </a:prstGeom>
          <a:solidFill>
            <a:srgbClr val="CCFFE5"/>
          </a:solidFill>
          <a:ln>
            <a:solidFill>
              <a:srgbClr val="50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sz="1050" b="1" dirty="0">
                <a:solidFill>
                  <a:schemeClr val="tx1"/>
                </a:solidFill>
              </a:rPr>
              <a:t>Έσοδα</a:t>
            </a:r>
          </a:p>
          <a:p>
            <a:r>
              <a:rPr lang="el-GR" sz="1050" dirty="0">
                <a:solidFill>
                  <a:schemeClr val="tx1"/>
                </a:solidFill>
              </a:rPr>
              <a:t>€45.000 ετήσια από πωλήσεις και χορηγίες</a:t>
            </a:r>
          </a:p>
          <a:p>
            <a:endParaRPr lang="el-GR" sz="1050" dirty="0">
              <a:solidFill>
                <a:schemeClr val="tx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433987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5B313F2F-6901-5DFB-FB44-1673F6D8B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9F23627-24E0-79B8-DEF2-5AC6DA9D61D1}"/>
              </a:ext>
            </a:extLst>
          </p:cNvPr>
          <p:cNvSpPr txBox="1"/>
          <p:nvPr/>
        </p:nvSpPr>
        <p:spPr>
          <a:xfrm>
            <a:off x="2754086" y="228600"/>
            <a:ext cx="94379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ea typeface="+mj-lt"/>
                <a:cs typeface="+mj-lt"/>
              </a:rPr>
              <a:t>Social Communication – KPIs and Success Indicators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707FA9-15EC-A4D6-F804-E044CA385F71}"/>
              </a:ext>
            </a:extLst>
          </p:cNvPr>
          <p:cNvSpPr/>
          <p:nvPr/>
        </p:nvSpPr>
        <p:spPr>
          <a:xfrm>
            <a:off x="457200" y="1645920"/>
            <a:ext cx="3657600" cy="1097280"/>
          </a:xfrm>
          <a:prstGeom prst="rect">
            <a:avLst/>
          </a:prstGeom>
          <a:solidFill>
            <a:srgbClr val="FFF5C8"/>
          </a:solidFill>
          <a:ln>
            <a:solidFill>
              <a:srgbClr val="7850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sz="1200" b="1" dirty="0">
                <a:solidFill>
                  <a:schemeClr val="tx1"/>
                </a:solidFill>
              </a:rPr>
              <a:t>Ορατότητα:</a:t>
            </a:r>
          </a:p>
          <a:p>
            <a:r>
              <a:rPr lang="el-GR" sz="1200" dirty="0">
                <a:solidFill>
                  <a:schemeClr val="tx1"/>
                </a:solidFill>
              </a:rPr>
              <a:t>Αύξηση ακολούθων στα </a:t>
            </a:r>
            <a:r>
              <a:rPr lang="el-GR" sz="1200" dirty="0" err="1">
                <a:solidFill>
                  <a:schemeClr val="tx1"/>
                </a:solidFill>
              </a:rPr>
              <a:t>social</a:t>
            </a:r>
            <a:r>
              <a:rPr lang="el-GR" sz="1200" dirty="0">
                <a:solidFill>
                  <a:schemeClr val="tx1"/>
                </a:solidFill>
              </a:rPr>
              <a:t> </a:t>
            </a:r>
            <a:r>
              <a:rPr lang="el-GR" sz="1200" dirty="0" err="1">
                <a:solidFill>
                  <a:schemeClr val="tx1"/>
                </a:solidFill>
              </a:rPr>
              <a:t>media</a:t>
            </a:r>
            <a:r>
              <a:rPr lang="el-GR" sz="1200" dirty="0">
                <a:solidFill>
                  <a:schemeClr val="tx1"/>
                </a:solidFill>
              </a:rPr>
              <a:t> κατά 20% ετησίως</a:t>
            </a:r>
          </a:p>
          <a:p>
            <a:endParaRPr lang="el-GR" sz="12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01F360-8238-ADEF-8D1E-DEC9E850718B}"/>
              </a:ext>
            </a:extLst>
          </p:cNvPr>
          <p:cNvSpPr/>
          <p:nvPr/>
        </p:nvSpPr>
        <p:spPr>
          <a:xfrm>
            <a:off x="457200" y="3017520"/>
            <a:ext cx="3657600" cy="1097280"/>
          </a:xfrm>
          <a:prstGeom prst="rect">
            <a:avLst/>
          </a:prstGeom>
          <a:solidFill>
            <a:srgbClr val="FFF5C8"/>
          </a:solidFill>
          <a:ln>
            <a:solidFill>
              <a:srgbClr val="7850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sz="1200" b="1" dirty="0">
                <a:solidFill>
                  <a:schemeClr val="tx1"/>
                </a:solidFill>
              </a:rPr>
              <a:t>Εμπιστοσύνη:</a:t>
            </a:r>
          </a:p>
          <a:p>
            <a:r>
              <a:rPr lang="el-GR" sz="1200" dirty="0">
                <a:solidFill>
                  <a:schemeClr val="tx1"/>
                </a:solidFill>
              </a:rPr>
              <a:t>% ικανοποίησης από έρευνες κοινού / πελατών</a:t>
            </a:r>
            <a:endParaRPr lang="el-GR" sz="12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03CB91-10D5-8179-F9FF-E6D5852D250A}"/>
              </a:ext>
            </a:extLst>
          </p:cNvPr>
          <p:cNvSpPr/>
          <p:nvPr/>
        </p:nvSpPr>
        <p:spPr>
          <a:xfrm>
            <a:off x="457200" y="4389120"/>
            <a:ext cx="3657600" cy="1097280"/>
          </a:xfrm>
          <a:prstGeom prst="rect">
            <a:avLst/>
          </a:prstGeom>
          <a:solidFill>
            <a:srgbClr val="FFF5C8"/>
          </a:solidFill>
          <a:ln>
            <a:solidFill>
              <a:srgbClr val="7850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sz="1200" b="1" dirty="0">
                <a:solidFill>
                  <a:schemeClr val="tx1"/>
                </a:solidFill>
              </a:rPr>
              <a:t>Δικτύωση:</a:t>
            </a:r>
          </a:p>
          <a:p>
            <a:r>
              <a:rPr lang="el-GR" sz="1200" dirty="0">
                <a:solidFill>
                  <a:schemeClr val="tx1"/>
                </a:solidFill>
              </a:rPr>
              <a:t>Νέες συνεργασίες με τοπικούς φορείς ετησίως</a:t>
            </a:r>
          </a:p>
          <a:p>
            <a:endParaRPr lang="el-GR" sz="12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08F1E2-9BE0-7F00-2A3D-3AA71FAF7479}"/>
              </a:ext>
            </a:extLst>
          </p:cNvPr>
          <p:cNvSpPr/>
          <p:nvPr/>
        </p:nvSpPr>
        <p:spPr>
          <a:xfrm>
            <a:off x="4572000" y="1645920"/>
            <a:ext cx="3657600" cy="1097280"/>
          </a:xfrm>
          <a:prstGeom prst="rect">
            <a:avLst/>
          </a:prstGeom>
          <a:solidFill>
            <a:srgbClr val="FFF5C8"/>
          </a:solidFill>
          <a:ln>
            <a:solidFill>
              <a:srgbClr val="7850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sz="1200" b="1" dirty="0">
                <a:solidFill>
                  <a:schemeClr val="tx1"/>
                </a:solidFill>
              </a:rPr>
              <a:t>Συμμετοχή:</a:t>
            </a:r>
          </a:p>
          <a:p>
            <a:r>
              <a:rPr lang="el-GR" sz="1200" dirty="0">
                <a:solidFill>
                  <a:schemeClr val="tx1"/>
                </a:solidFill>
              </a:rPr>
              <a:t>Αριθμός συμμετεχόντων σε εκδηλώσεις / </a:t>
            </a:r>
            <a:r>
              <a:rPr lang="el-GR" sz="1200" dirty="0" err="1">
                <a:solidFill>
                  <a:schemeClr val="tx1"/>
                </a:solidFill>
              </a:rPr>
              <a:t>open</a:t>
            </a:r>
            <a:r>
              <a:rPr lang="el-GR" sz="1200" dirty="0">
                <a:solidFill>
                  <a:schemeClr val="tx1"/>
                </a:solidFill>
              </a:rPr>
              <a:t> </a:t>
            </a:r>
            <a:r>
              <a:rPr lang="el-GR" sz="1200" dirty="0" err="1">
                <a:solidFill>
                  <a:schemeClr val="tx1"/>
                </a:solidFill>
              </a:rPr>
              <a:t>days</a:t>
            </a:r>
            <a:endParaRPr lang="el-GR" sz="1200" dirty="0">
              <a:solidFill>
                <a:schemeClr val="tx1"/>
              </a:solidFill>
            </a:endParaRPr>
          </a:p>
          <a:p>
            <a:endParaRPr lang="el-GR" sz="12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F3D1E3-0C00-A48D-492E-35D5445471DE}"/>
              </a:ext>
            </a:extLst>
          </p:cNvPr>
          <p:cNvSpPr/>
          <p:nvPr/>
        </p:nvSpPr>
        <p:spPr>
          <a:xfrm>
            <a:off x="4572000" y="3017520"/>
            <a:ext cx="3657600" cy="1097280"/>
          </a:xfrm>
          <a:prstGeom prst="rect">
            <a:avLst/>
          </a:prstGeom>
          <a:solidFill>
            <a:srgbClr val="FFF5C8"/>
          </a:solidFill>
          <a:ln>
            <a:solidFill>
              <a:srgbClr val="7850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sz="1200" b="1" dirty="0">
                <a:solidFill>
                  <a:schemeClr val="tx1"/>
                </a:solidFill>
              </a:rPr>
              <a:t>Κοινωνική Ένταξη:</a:t>
            </a:r>
          </a:p>
          <a:p>
            <a:r>
              <a:rPr lang="el-GR" sz="1200" dirty="0">
                <a:solidFill>
                  <a:schemeClr val="tx1"/>
                </a:solidFill>
              </a:rPr>
              <a:t>Πλήθος ωφελούμενων που προχώρησαν σε απασχόληση</a:t>
            </a:r>
          </a:p>
          <a:p>
            <a:endParaRPr lang="el-GR" sz="12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94B7E7-FD2C-F4AD-7F23-7255A7E931C1}"/>
              </a:ext>
            </a:extLst>
          </p:cNvPr>
          <p:cNvSpPr/>
          <p:nvPr/>
        </p:nvSpPr>
        <p:spPr>
          <a:xfrm>
            <a:off x="4572000" y="4389120"/>
            <a:ext cx="3657600" cy="1097280"/>
          </a:xfrm>
          <a:prstGeom prst="rect">
            <a:avLst/>
          </a:prstGeom>
          <a:solidFill>
            <a:srgbClr val="FFF5C8"/>
          </a:solidFill>
          <a:ln>
            <a:solidFill>
              <a:srgbClr val="7850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b="1" dirty="0">
                <a:solidFill>
                  <a:schemeClr val="tx1"/>
                </a:solidFill>
              </a:rPr>
              <a:t>Αντίκτυπος</a:t>
            </a:r>
            <a:r>
              <a:rPr lang="el-GR" dirty="0">
                <a:solidFill>
                  <a:schemeClr val="tx1"/>
                </a:solidFill>
              </a:rPr>
              <a:t>:</a:t>
            </a:r>
          </a:p>
          <a:p>
            <a:r>
              <a:rPr lang="el-GR" dirty="0">
                <a:solidFill>
                  <a:schemeClr val="tx1"/>
                </a:solidFill>
              </a:rPr>
              <a:t>Αριθμός ιστοριών επιτυχίας που δημοσιεύτηκαν</a:t>
            </a:r>
          </a:p>
        </p:txBody>
      </p:sp>
    </p:spTree>
    <p:extLst>
      <p:ext uri="{BB962C8B-B14F-4D97-AF65-F5344CB8AC3E}">
        <p14:creationId xmlns:p14="http://schemas.microsoft.com/office/powerpoint/2010/main" val="8527062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78463FDD-589A-6A0F-CC84-4FDB41C70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5BBF6EC-C133-F138-535C-082EB62D68EB}"/>
              </a:ext>
            </a:extLst>
          </p:cNvPr>
          <p:cNvSpPr txBox="1"/>
          <p:nvPr/>
        </p:nvSpPr>
        <p:spPr>
          <a:xfrm>
            <a:off x="2754086" y="413657"/>
            <a:ext cx="94379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dirty="0"/>
              <a:t>🎥 Παράδειγμα </a:t>
            </a:r>
            <a:r>
              <a:rPr lang="en-US" sz="3600" dirty="0"/>
              <a:t>Video</a:t>
            </a:r>
            <a:endParaRPr lang="el-GR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21F51-1477-6E91-7C91-DF1CB9E21E4E}"/>
              </a:ext>
            </a:extLst>
          </p:cNvPr>
          <p:cNvSpPr txBox="1">
            <a:spLocks/>
          </p:cNvSpPr>
          <p:nvPr/>
        </p:nvSpPr>
        <p:spPr>
          <a:xfrm>
            <a:off x="1023257" y="1589314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l-GR" dirty="0">
                <a:ea typeface="+mn-lt"/>
                <a:cs typeface="+mn-lt"/>
                <a:hlinkClick r:id="rId4"/>
              </a:rPr>
              <a:t>https://www.youtube.com/</a:t>
            </a:r>
            <a:r>
              <a:rPr lang="el-GR" dirty="0" err="1">
                <a:ea typeface="+mn-lt"/>
                <a:cs typeface="+mn-lt"/>
                <a:hlinkClick r:id="rId4"/>
              </a:rPr>
              <a:t>watch?v</a:t>
            </a:r>
            <a:r>
              <a:rPr lang="el-GR" dirty="0">
                <a:ea typeface="+mn-lt"/>
                <a:cs typeface="+mn-lt"/>
                <a:hlinkClick r:id="rId4"/>
              </a:rPr>
              <a:t>=</a:t>
            </a:r>
            <a:r>
              <a:rPr lang="el-GR" dirty="0" err="1">
                <a:ea typeface="+mn-lt"/>
                <a:cs typeface="+mn-lt"/>
                <a:hlinkClick r:id="rId4"/>
              </a:rPr>
              <a:t>RMuyqUcWYzY</a:t>
            </a:r>
            <a:endParaRPr lang="el-GR" dirty="0"/>
          </a:p>
          <a:p>
            <a:r>
              <a:rPr lang="el-GR" b="1" dirty="0"/>
              <a:t>Παρουσίαση κοινωνικής γεωργικής πρωτοβουλίας, με πραγματικά πρόσωπα.</a:t>
            </a:r>
          </a:p>
          <a:p>
            <a:r>
              <a:rPr lang="el-GR" dirty="0"/>
              <a:t>Εικόνα, συναισθήματα, μουσική.</a:t>
            </a:r>
          </a:p>
          <a:p>
            <a:r>
              <a:rPr lang="el-GR" dirty="0"/>
              <a:t>Ιδανικό για χρήση σε προβολές, εκδηλώσεις, παρουσιάσεις.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363565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4C95A2D6-EC12-5C76-A021-4E18D06D7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620513D-9732-48F0-26E5-76971ACF4AFF}"/>
              </a:ext>
            </a:extLst>
          </p:cNvPr>
          <p:cNvSpPr txBox="1"/>
          <p:nvPr/>
        </p:nvSpPr>
        <p:spPr>
          <a:xfrm>
            <a:off x="2862943" y="419557"/>
            <a:ext cx="94379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b="1" dirty="0"/>
              <a:t>ΣΥΜΠΕΡΑΣΜΑΤΑ</a:t>
            </a:r>
            <a:endParaRPr lang="el-GR" sz="3600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F94E022-7CAA-671C-DFA9-512449A251DA}"/>
              </a:ext>
            </a:extLst>
          </p:cNvPr>
          <p:cNvSpPr txBox="1">
            <a:spLocks/>
          </p:cNvSpPr>
          <p:nvPr/>
        </p:nvSpPr>
        <p:spPr>
          <a:xfrm>
            <a:off x="457199" y="1295400"/>
            <a:ext cx="9710057" cy="465908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buNone/>
            </a:pPr>
            <a:r>
              <a:rPr lang="el-GR" sz="2400" dirty="0"/>
              <a:t>Όποιος </a:t>
            </a:r>
            <a:r>
              <a:rPr lang="el-GR" sz="2400" b="1" dirty="0"/>
              <a:t>δεν λέει την ιστορία του, τη λέει κάποιος άλλος γι’ αυτόν — ή δεν τη μαθαίνει ποτέ κανείς.</a:t>
            </a:r>
            <a:endParaRPr lang="en-US" sz="2400" b="1" dirty="0"/>
          </a:p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r>
              <a:rPr lang="el-GR" sz="2400" dirty="0"/>
              <a:t>Στην κοινωνική γεωργία:</a:t>
            </a:r>
          </a:p>
          <a:p>
            <a:pPr lvl="0"/>
            <a:r>
              <a:rPr lang="el-GR" sz="2400" b="1" dirty="0"/>
              <a:t>Η επικοινωνία δεν είναι πολυτέλεια, είναι βασική ανάγκη.</a:t>
            </a:r>
            <a:endParaRPr lang="el-GR" sz="2400" dirty="0"/>
          </a:p>
          <a:p>
            <a:pPr lvl="0"/>
            <a:r>
              <a:rPr lang="el-GR" sz="2400" dirty="0"/>
              <a:t>Δεν αφορά την προβολή, αλλά τη </a:t>
            </a:r>
            <a:r>
              <a:rPr lang="el-GR" sz="2400" b="1" dirty="0"/>
              <a:t>συλλογική ταυτότητα</a:t>
            </a:r>
            <a:r>
              <a:rPr lang="el-GR" sz="2400" dirty="0"/>
              <a:t> και τη </a:t>
            </a:r>
            <a:r>
              <a:rPr lang="el-GR" sz="2400" b="1" dirty="0"/>
              <a:t>μετασχηματιστική επιρροή</a:t>
            </a:r>
            <a:r>
              <a:rPr lang="el-GR" sz="2400" dirty="0"/>
              <a:t>.</a:t>
            </a:r>
            <a:endParaRPr lang="en-US" sz="2400" dirty="0"/>
          </a:p>
          <a:p>
            <a:pPr lvl="0"/>
            <a:endParaRPr lang="el-GR" sz="2400" dirty="0"/>
          </a:p>
          <a:p>
            <a:pPr marL="0" indent="0">
              <a:buNone/>
            </a:pPr>
            <a:r>
              <a:rPr lang="el-GR" sz="2400" dirty="0"/>
              <a:t>Χρειάζεται:</a:t>
            </a:r>
          </a:p>
          <a:p>
            <a:pPr lvl="0"/>
            <a:r>
              <a:rPr lang="el-GR" sz="2400" dirty="0"/>
              <a:t>Καλά δομημένο αφήγημα.</a:t>
            </a:r>
          </a:p>
          <a:p>
            <a:pPr lvl="0"/>
            <a:r>
              <a:rPr lang="el-GR" sz="2400" dirty="0"/>
              <a:t>Ποικιλία καναλιών.</a:t>
            </a:r>
          </a:p>
          <a:p>
            <a:pPr lvl="0"/>
            <a:r>
              <a:rPr lang="el-GR" sz="2400" dirty="0"/>
              <a:t>Στρατηγική στόχευση.</a:t>
            </a:r>
          </a:p>
          <a:p>
            <a:pPr lvl="0"/>
            <a:r>
              <a:rPr lang="el-GR" sz="2400" dirty="0" err="1"/>
              <a:t>Διαδραστική</a:t>
            </a:r>
            <a:r>
              <a:rPr lang="el-GR" sz="2400" dirty="0"/>
              <a:t> σχέση με την κοινότητα.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38737632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2536</Words>
  <Application>Microsoft Office PowerPoint</Application>
  <PresentationFormat>Ευρεία οθόνη</PresentationFormat>
  <Paragraphs>362</Paragraphs>
  <Slides>32</Slides>
  <Notes>32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32</vt:i4>
      </vt:variant>
    </vt:vector>
  </HeadingPairs>
  <TitlesOfParts>
    <vt:vector size="33" baseType="lpstr">
      <vt:lpstr>Office Theme</vt:lpstr>
      <vt:lpstr>Παρουσίαση του PowerPoint</vt:lpstr>
      <vt:lpstr>ΕΝΟΤΗΤΑ 4: ΕΠΙΚΟΙΝΩΝΙΑ, ΠΡΟΩΘΗΣΗ ΚΑΙ ΣΥΝΕΡΓΑΣΙΑ ΜΕ ΤΑ ΜΕΣΑ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Διαγραμματικός χάρτης που δείχνει οπτικά τους βασικούς στόχους marketing στην κοινωνική γεωργία, συνδεδεμένους με τον κεντρικό σκοπό.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Tele Icce</dc:creator>
  <cp:lastModifiedBy>Tmima Mitroou</cp:lastModifiedBy>
  <cp:revision>14</cp:revision>
  <dcterms:modified xsi:type="dcterms:W3CDTF">2025-12-19T08:34:33Z</dcterms:modified>
</cp:coreProperties>
</file>