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20"/>
  </p:notesMasterIdLst>
  <p:sldIdLst>
    <p:sldId id="256" r:id="rId2"/>
    <p:sldId id="257" r:id="rId3"/>
    <p:sldId id="273" r:id="rId4"/>
    <p:sldId id="265" r:id="rId5"/>
    <p:sldId id="272" r:id="rId6"/>
    <p:sldId id="271" r:id="rId7"/>
    <p:sldId id="270" r:id="rId8"/>
    <p:sldId id="269" r:id="rId9"/>
    <p:sldId id="266" r:id="rId10"/>
    <p:sldId id="268" r:id="rId11"/>
    <p:sldId id="267" r:id="rId12"/>
    <p:sldId id="261" r:id="rId13"/>
    <p:sldId id="264" r:id="rId14"/>
    <p:sldId id="262" r:id="rId15"/>
    <p:sldId id="263" r:id="rId16"/>
    <p:sldId id="260" r:id="rId17"/>
    <p:sldId id="259" r:id="rId18"/>
    <p:sldId id="258" r:id="rId19"/>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snapToGrid="0">
      <p:cViewPr varScale="1">
        <p:scale>
          <a:sx n="83" d="100"/>
          <a:sy n="83" d="100"/>
        </p:scale>
        <p:origin x="658" y="10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iagrams/_rels/data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image" Target="../media/image3.jpeg"/></Relationships>
</file>

<file path=ppt/diagrams/_rels/drawing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image" Target="../media/image3.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8BEC13B-95E2-4BFF-A2B6-D91E18153EC1}"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it-IT"/>
        </a:p>
      </dgm:t>
    </dgm:pt>
    <dgm:pt modelId="{6DE117DD-7069-4EA0-BA29-E839D8B19334}">
      <dgm:prSet>
        <dgm:style>
          <a:lnRef idx="1">
            <a:schemeClr val="accent2"/>
          </a:lnRef>
          <a:fillRef idx="2">
            <a:schemeClr val="accent2"/>
          </a:fillRef>
          <a:effectRef idx="1">
            <a:schemeClr val="accent2"/>
          </a:effectRef>
          <a:fontRef idx="minor">
            <a:schemeClr val="dk1"/>
          </a:fontRef>
        </dgm:style>
      </dgm:prSet>
      <dgm:spPr/>
      <dgm:t>
        <a:bodyPr/>
        <a:lstStyle/>
        <a:p>
          <a:pPr>
            <a:buNone/>
          </a:pPr>
          <a:r>
            <a:rPr lang="el-GR" dirty="0"/>
            <a:t>Εκείνες οι δραστηριότητες στις οποίες ένας κοινωνικός σκοπός επιδιώκεται σκόπιμα και θεωρείται ως το αποτέλεσμα μιας γεωργικής πρακτικής. (</a:t>
          </a:r>
          <a:r>
            <a:rPr lang="el-GR" dirty="0" err="1"/>
            <a:t>Senni</a:t>
          </a:r>
          <a:r>
            <a:rPr lang="el-GR" dirty="0"/>
            <a:t>, 2010)</a:t>
          </a:r>
          <a:endParaRPr lang="en-GB" noProof="0" dirty="0">
            <a:solidFill>
              <a:schemeClr val="tx1"/>
            </a:solidFill>
          </a:endParaRPr>
        </a:p>
      </dgm:t>
    </dgm:pt>
    <dgm:pt modelId="{B88EC3B1-CF6A-4C59-91CA-1AEC5630ABD8}" type="sibTrans" cxnId="{C66426CF-D0FE-4FEE-B6C5-ECFE5E2F8F19}">
      <dgm:prSet/>
      <dgm:spPr/>
      <dgm:t>
        <a:bodyPr/>
        <a:lstStyle/>
        <a:p>
          <a:endParaRPr lang="it-IT"/>
        </a:p>
      </dgm:t>
    </dgm:pt>
    <dgm:pt modelId="{35DC8F98-AF9D-4340-8407-5073B813FE19}" type="parTrans" cxnId="{C66426CF-D0FE-4FEE-B6C5-ECFE5E2F8F19}">
      <dgm:prSet/>
      <dgm:spPr/>
      <dgm:t>
        <a:bodyPr/>
        <a:lstStyle/>
        <a:p>
          <a:endParaRPr lang="it-IT"/>
        </a:p>
      </dgm:t>
    </dgm:pt>
    <dgm:pt modelId="{7C23C9FC-F82B-4E4A-A25C-62FEFECE633A}">
      <dgm:prSet phldrT="[Testo]">
        <dgm:style>
          <a:lnRef idx="1">
            <a:schemeClr val="accent3"/>
          </a:lnRef>
          <a:fillRef idx="2">
            <a:schemeClr val="accent3"/>
          </a:fillRef>
          <a:effectRef idx="1">
            <a:schemeClr val="accent3"/>
          </a:effectRef>
          <a:fontRef idx="minor">
            <a:schemeClr val="dk1"/>
          </a:fontRef>
        </dgm:style>
      </dgm:prSet>
      <dgm:spPr/>
      <dgm:t>
        <a:bodyPr/>
        <a:lstStyle/>
        <a:p>
          <a:r>
            <a:rPr lang="el-GR" noProof="0" dirty="0"/>
            <a:t>Η κοινωνική Γεωργία αποτελεί τόσο μια παραδοσιακή όσο και μια καινοτόμο χρήση της γεωργίας. Περιλαμβάνει όλες τις δραστηριότητες που αξιοποιούν γεωργικούς πόρους τόσο φυτικής όσο και ζωικής προέλευσης, με σκοπό την προώθηση(η την παροχή) θεραπείας, αποκατάστασης, κοινωνικής ένταξης, εκπαίδευσης και κοινωνικών </a:t>
          </a:r>
          <a:r>
            <a:rPr lang="el-GR" noProof="0" dirty="0" err="1"/>
            <a:t>υπηρεσιων</a:t>
          </a:r>
          <a:r>
            <a:rPr lang="el-GR" noProof="0" dirty="0"/>
            <a:t> στις αγροτικές περιοχές(</a:t>
          </a:r>
          <a:r>
            <a:rPr lang="en-US" noProof="0" dirty="0"/>
            <a:t>DI Iacovo, O’ Connor ,2009)</a:t>
          </a:r>
          <a:endParaRPr lang="en-GB" noProof="0" dirty="0"/>
        </a:p>
      </dgm:t>
    </dgm:pt>
    <dgm:pt modelId="{A6412847-7D17-4745-BEB8-F58B86F5EB2F}" type="sibTrans" cxnId="{BA5B676B-BEAF-4CF4-8DF7-7E766B876300}">
      <dgm:prSet/>
      <dgm:spPr/>
      <dgm:t>
        <a:bodyPr/>
        <a:lstStyle/>
        <a:p>
          <a:endParaRPr lang="it-IT"/>
        </a:p>
      </dgm:t>
    </dgm:pt>
    <dgm:pt modelId="{C73775CE-FC22-41F8-B0A1-D4AEBFD6628B}" type="parTrans" cxnId="{BA5B676B-BEAF-4CF4-8DF7-7E766B876300}">
      <dgm:prSet/>
      <dgm:spPr/>
      <dgm:t>
        <a:bodyPr/>
        <a:lstStyle/>
        <a:p>
          <a:endParaRPr lang="it-IT"/>
        </a:p>
      </dgm:t>
    </dgm:pt>
    <dgm:pt modelId="{43B8FA9A-0B3B-4CC8-98B0-2698374E40B1}" type="pres">
      <dgm:prSet presAssocID="{F8BEC13B-95E2-4BFF-A2B6-D91E18153EC1}" presName="linearFlow" presStyleCnt="0">
        <dgm:presLayoutVars>
          <dgm:dir/>
          <dgm:resizeHandles val="exact"/>
        </dgm:presLayoutVars>
      </dgm:prSet>
      <dgm:spPr/>
    </dgm:pt>
    <dgm:pt modelId="{A77CC846-7228-469B-A30F-978152F00753}" type="pres">
      <dgm:prSet presAssocID="{7C23C9FC-F82B-4E4A-A25C-62FEFECE633A}" presName="composite" presStyleCnt="0"/>
      <dgm:spPr/>
    </dgm:pt>
    <dgm:pt modelId="{E6D2D504-8592-4069-ADD1-3F93E5C66C56}" type="pres">
      <dgm:prSet presAssocID="{7C23C9FC-F82B-4E4A-A25C-62FEFECE633A}" presName="imgShp" presStyleLbl="fgImgPlace1" presStyleIdx="0" presStyleCnt="2">
        <dgm:style>
          <a:lnRef idx="2">
            <a:schemeClr val="accent3"/>
          </a:lnRef>
          <a:fillRef idx="1">
            <a:schemeClr val="lt1"/>
          </a:fillRef>
          <a:effectRef idx="0">
            <a:schemeClr val="accent3"/>
          </a:effectRef>
          <a:fontRef idx="minor">
            <a:schemeClr val="dk1"/>
          </a:fontRef>
        </dgm:style>
      </dgm:prSet>
      <dgm:spPr>
        <a:blipFill rotWithShape="0">
          <a:blip xmlns:r="http://schemas.openxmlformats.org/officeDocument/2006/relationships" r:embed="rId1"/>
          <a:stretch>
            <a:fillRect/>
          </a:stretch>
        </a:blipFill>
      </dgm:spPr>
    </dgm:pt>
    <dgm:pt modelId="{00B79386-A83E-47DF-8466-1C96FD63ED10}" type="pres">
      <dgm:prSet presAssocID="{7C23C9FC-F82B-4E4A-A25C-62FEFECE633A}" presName="txShp" presStyleLbl="node1" presStyleIdx="0" presStyleCnt="2">
        <dgm:presLayoutVars>
          <dgm:bulletEnabled val="1"/>
        </dgm:presLayoutVars>
      </dgm:prSet>
      <dgm:spPr/>
    </dgm:pt>
    <dgm:pt modelId="{46224B43-63A5-492D-AD86-A1A5D27FDEB9}" type="pres">
      <dgm:prSet presAssocID="{A6412847-7D17-4745-BEB8-F58B86F5EB2F}" presName="spacing" presStyleCnt="0"/>
      <dgm:spPr/>
    </dgm:pt>
    <dgm:pt modelId="{F31F1E13-0BB4-42BA-8561-E5A322B68BB9}" type="pres">
      <dgm:prSet presAssocID="{6DE117DD-7069-4EA0-BA29-E839D8B19334}" presName="composite" presStyleCnt="0"/>
      <dgm:spPr/>
    </dgm:pt>
    <dgm:pt modelId="{31DAA3E9-1EFD-4143-A1D7-ACD0F9F2EC3A}" type="pres">
      <dgm:prSet presAssocID="{6DE117DD-7069-4EA0-BA29-E839D8B19334}" presName="imgShp" presStyleLbl="fgImgPlace1" presStyleIdx="1" presStyleCnt="2">
        <dgm:style>
          <a:lnRef idx="2">
            <a:schemeClr val="accent2"/>
          </a:lnRef>
          <a:fillRef idx="1">
            <a:schemeClr val="lt1"/>
          </a:fillRef>
          <a:effectRef idx="0">
            <a:schemeClr val="accent2"/>
          </a:effectRef>
          <a:fontRef idx="minor">
            <a:schemeClr val="dk1"/>
          </a:fontRef>
        </dgm:style>
      </dgm:prSet>
      <dgm:spPr>
        <a:blipFill rotWithShape="0">
          <a:blip xmlns:r="http://schemas.openxmlformats.org/officeDocument/2006/relationships" r:embed="rId2"/>
          <a:stretch>
            <a:fillRect/>
          </a:stretch>
        </a:blipFill>
      </dgm:spPr>
    </dgm:pt>
    <dgm:pt modelId="{91F98309-3B53-4065-8A92-1BBBC4F0BCAA}" type="pres">
      <dgm:prSet presAssocID="{6DE117DD-7069-4EA0-BA29-E839D8B19334}" presName="txShp" presStyleLbl="node1" presStyleIdx="1" presStyleCnt="2">
        <dgm:presLayoutVars>
          <dgm:bulletEnabled val="1"/>
        </dgm:presLayoutVars>
      </dgm:prSet>
      <dgm:spPr/>
    </dgm:pt>
  </dgm:ptLst>
  <dgm:cxnLst>
    <dgm:cxn modelId="{C621173E-2320-4E90-B89E-C2F668C843C8}" type="presOf" srcId="{6DE117DD-7069-4EA0-BA29-E839D8B19334}" destId="{91F98309-3B53-4065-8A92-1BBBC4F0BCAA}" srcOrd="0" destOrd="0" presId="urn:microsoft.com/office/officeart/2005/8/layout/vList3"/>
    <dgm:cxn modelId="{BA5B676B-BEAF-4CF4-8DF7-7E766B876300}" srcId="{F8BEC13B-95E2-4BFF-A2B6-D91E18153EC1}" destId="{7C23C9FC-F82B-4E4A-A25C-62FEFECE633A}" srcOrd="0" destOrd="0" parTransId="{C73775CE-FC22-41F8-B0A1-D4AEBFD6628B}" sibTransId="{A6412847-7D17-4745-BEB8-F58B86F5EB2F}"/>
    <dgm:cxn modelId="{4B423A75-05F1-4225-BEEC-694187FCE0A7}" type="presOf" srcId="{7C23C9FC-F82B-4E4A-A25C-62FEFECE633A}" destId="{00B79386-A83E-47DF-8466-1C96FD63ED10}" srcOrd="0" destOrd="0" presId="urn:microsoft.com/office/officeart/2005/8/layout/vList3"/>
    <dgm:cxn modelId="{E6337985-E741-44CE-85DE-7867BC69F286}" type="presOf" srcId="{F8BEC13B-95E2-4BFF-A2B6-D91E18153EC1}" destId="{43B8FA9A-0B3B-4CC8-98B0-2698374E40B1}" srcOrd="0" destOrd="0" presId="urn:microsoft.com/office/officeart/2005/8/layout/vList3"/>
    <dgm:cxn modelId="{C66426CF-D0FE-4FEE-B6C5-ECFE5E2F8F19}" srcId="{F8BEC13B-95E2-4BFF-A2B6-D91E18153EC1}" destId="{6DE117DD-7069-4EA0-BA29-E839D8B19334}" srcOrd="1" destOrd="0" parTransId="{35DC8F98-AF9D-4340-8407-5073B813FE19}" sibTransId="{B88EC3B1-CF6A-4C59-91CA-1AEC5630ABD8}"/>
    <dgm:cxn modelId="{97656446-CE66-4507-B694-694F3936EC04}" type="presParOf" srcId="{43B8FA9A-0B3B-4CC8-98B0-2698374E40B1}" destId="{A77CC846-7228-469B-A30F-978152F00753}" srcOrd="0" destOrd="0" presId="urn:microsoft.com/office/officeart/2005/8/layout/vList3"/>
    <dgm:cxn modelId="{5FD91FD3-C2E6-42DE-9446-93E711BAE5D3}" type="presParOf" srcId="{A77CC846-7228-469B-A30F-978152F00753}" destId="{E6D2D504-8592-4069-ADD1-3F93E5C66C56}" srcOrd="0" destOrd="0" presId="urn:microsoft.com/office/officeart/2005/8/layout/vList3"/>
    <dgm:cxn modelId="{64A4E592-F259-43C6-A52F-0D07D07733BC}" type="presParOf" srcId="{A77CC846-7228-469B-A30F-978152F00753}" destId="{00B79386-A83E-47DF-8466-1C96FD63ED10}" srcOrd="1" destOrd="0" presId="urn:microsoft.com/office/officeart/2005/8/layout/vList3"/>
    <dgm:cxn modelId="{5C025894-F355-4F0A-9A90-C5D0B90613D4}" type="presParOf" srcId="{43B8FA9A-0B3B-4CC8-98B0-2698374E40B1}" destId="{46224B43-63A5-492D-AD86-A1A5D27FDEB9}" srcOrd="1" destOrd="0" presId="urn:microsoft.com/office/officeart/2005/8/layout/vList3"/>
    <dgm:cxn modelId="{10182016-02FA-48DF-954B-7C4F3FA299DB}" type="presParOf" srcId="{43B8FA9A-0B3B-4CC8-98B0-2698374E40B1}" destId="{F31F1E13-0BB4-42BA-8561-E5A322B68BB9}" srcOrd="2" destOrd="0" presId="urn:microsoft.com/office/officeart/2005/8/layout/vList3"/>
    <dgm:cxn modelId="{39FEFE4F-D506-4142-B4C4-B79F8B509205}" type="presParOf" srcId="{F31F1E13-0BB4-42BA-8561-E5A322B68BB9}" destId="{31DAA3E9-1EFD-4143-A1D7-ACD0F9F2EC3A}" srcOrd="0" destOrd="0" presId="urn:microsoft.com/office/officeart/2005/8/layout/vList3"/>
    <dgm:cxn modelId="{B77CF7C0-8C85-4870-A48F-BBBB8586AE4E}" type="presParOf" srcId="{F31F1E13-0BB4-42BA-8561-E5A322B68BB9}" destId="{91F98309-3B53-4065-8A92-1BBBC4F0BCAA}" srcOrd="1" destOrd="0" presId="urn:microsoft.com/office/officeart/2005/8/layout/vList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4312B35-3890-4129-9A3E-3E5E13066EEB}"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it-IT"/>
        </a:p>
      </dgm:t>
    </dgm:pt>
    <dgm:pt modelId="{57CF1201-7C2B-42FE-B47B-5DA208BC66F5}">
      <dgm:prSet phldrT="[Testo]"/>
      <dgm:spPr/>
      <dgm:t>
        <a:bodyPr/>
        <a:lstStyle/>
        <a:p>
          <a:pPr>
            <a:buNone/>
          </a:pPr>
          <a:r>
            <a:rPr lang="el-GR" b="1" dirty="0"/>
            <a:t>ΜΕΣΟΓΕΙΑΚΟ ΜΟΝΤΕΛΟ (Ιταλία, Ισπανία, Πορτογαλία, Ελλάδα)</a:t>
          </a:r>
          <a:endParaRPr lang="en-GB" noProof="0" dirty="0"/>
        </a:p>
      </dgm:t>
    </dgm:pt>
    <dgm:pt modelId="{0DD43269-5273-4670-A82F-ABF38836FB4D}" type="parTrans" cxnId="{78C34BA1-166C-464C-AE89-B7D2E360C06C}">
      <dgm:prSet/>
      <dgm:spPr/>
      <dgm:t>
        <a:bodyPr/>
        <a:lstStyle/>
        <a:p>
          <a:endParaRPr lang="en-GB" noProof="0" dirty="0"/>
        </a:p>
      </dgm:t>
    </dgm:pt>
    <dgm:pt modelId="{6BDB0793-525A-4BD1-BE7F-7B40B26217AE}" type="sibTrans" cxnId="{78C34BA1-166C-464C-AE89-B7D2E360C06C}">
      <dgm:prSet/>
      <dgm:spPr/>
      <dgm:t>
        <a:bodyPr/>
        <a:lstStyle/>
        <a:p>
          <a:endParaRPr lang="en-GB" noProof="0" dirty="0"/>
        </a:p>
      </dgm:t>
    </dgm:pt>
    <dgm:pt modelId="{D3EDAC11-241D-43A5-8312-661F7DA0B504}">
      <dgm:prSet phldrT="[Testo]"/>
      <dgm:spPr/>
      <dgm:t>
        <a:bodyPr/>
        <a:lstStyle/>
        <a:p>
          <a:pPr algn="l">
            <a:buNone/>
          </a:pPr>
          <a:r>
            <a:rPr lang="el-GR" b="1" dirty="0"/>
            <a:t>Κοινωνική δικαιοσύνη</a:t>
          </a:r>
          <a:endParaRPr lang="en-GB" noProof="0" dirty="0"/>
        </a:p>
      </dgm:t>
    </dgm:pt>
    <dgm:pt modelId="{ACBD3167-A5A7-40AF-8D8A-ED9CABBBA3E4}" type="parTrans" cxnId="{B4874621-E4F6-4762-8E3A-CF432D954E98}">
      <dgm:prSet/>
      <dgm:spPr/>
      <dgm:t>
        <a:bodyPr/>
        <a:lstStyle/>
        <a:p>
          <a:endParaRPr lang="en-GB" noProof="0" dirty="0"/>
        </a:p>
      </dgm:t>
    </dgm:pt>
    <dgm:pt modelId="{25FBA35C-7B20-4A63-BE47-07335F0383D7}" type="sibTrans" cxnId="{B4874621-E4F6-4762-8E3A-CF432D954E98}">
      <dgm:prSet/>
      <dgm:spPr/>
      <dgm:t>
        <a:bodyPr/>
        <a:lstStyle/>
        <a:p>
          <a:endParaRPr lang="en-GB" noProof="0" dirty="0"/>
        </a:p>
      </dgm:t>
    </dgm:pt>
    <dgm:pt modelId="{B0082CD9-9CAD-4310-92B2-14DA7D91C111}">
      <dgm:prSet phldrT="[Testo]"/>
      <dgm:spPr/>
      <dgm:t>
        <a:bodyPr/>
        <a:lstStyle/>
        <a:p>
          <a:pPr>
            <a:buNone/>
          </a:pPr>
          <a:r>
            <a:rPr lang="el-GR" b="1" dirty="0"/>
            <a:t>ΜΟΝΤΕΛΟ ΒΟΡΕΙΑΣ ΕΥΡΩΠΗΣ (Ολλανδία, Αυστρία, Γερμανία, Νορβηγία)</a:t>
          </a:r>
          <a:endParaRPr lang="en-GB" noProof="0" dirty="0"/>
        </a:p>
      </dgm:t>
    </dgm:pt>
    <dgm:pt modelId="{D16A73CF-4B88-455B-973A-2BE8F3D19C2E}" type="parTrans" cxnId="{0EA09730-90C6-4C04-BB3D-726B2DCB5589}">
      <dgm:prSet/>
      <dgm:spPr/>
      <dgm:t>
        <a:bodyPr/>
        <a:lstStyle/>
        <a:p>
          <a:endParaRPr lang="en-GB" noProof="0" dirty="0"/>
        </a:p>
      </dgm:t>
    </dgm:pt>
    <dgm:pt modelId="{B6F82819-2183-43CC-94C3-6DE83F98A120}" type="sibTrans" cxnId="{0EA09730-90C6-4C04-BB3D-726B2DCB5589}">
      <dgm:prSet/>
      <dgm:spPr/>
      <dgm:t>
        <a:bodyPr/>
        <a:lstStyle/>
        <a:p>
          <a:endParaRPr lang="en-GB" noProof="0" dirty="0"/>
        </a:p>
      </dgm:t>
    </dgm:pt>
    <dgm:pt modelId="{937F80A9-420A-4F06-9D4C-8410407770BD}">
      <dgm:prSet phldrT="[Testo]"/>
      <dgm:spPr/>
      <dgm:t>
        <a:bodyPr/>
        <a:lstStyle/>
        <a:p>
          <a:pPr>
            <a:buNone/>
          </a:pPr>
          <a:r>
            <a:rPr lang="el-GR" b="1" dirty="0"/>
            <a:t>Φροντίδα (</a:t>
          </a:r>
          <a:r>
            <a:rPr lang="en-US" b="1" dirty="0"/>
            <a:t>Care)</a:t>
          </a:r>
          <a:endParaRPr lang="en-GB" noProof="0" dirty="0"/>
        </a:p>
      </dgm:t>
    </dgm:pt>
    <dgm:pt modelId="{2F745167-7FC4-4988-9C17-C531A04EE6EF}" type="parTrans" cxnId="{B2AC18D5-7CC6-4E77-89AC-DB5E98A0AD8B}">
      <dgm:prSet/>
      <dgm:spPr/>
      <dgm:t>
        <a:bodyPr/>
        <a:lstStyle/>
        <a:p>
          <a:endParaRPr lang="en-GB" noProof="0" dirty="0"/>
        </a:p>
      </dgm:t>
    </dgm:pt>
    <dgm:pt modelId="{C9A10693-C796-4B09-8110-C7268CC73C29}" type="sibTrans" cxnId="{B2AC18D5-7CC6-4E77-89AC-DB5E98A0AD8B}">
      <dgm:prSet/>
      <dgm:spPr/>
      <dgm:t>
        <a:bodyPr/>
        <a:lstStyle/>
        <a:p>
          <a:endParaRPr lang="en-GB" noProof="0" dirty="0"/>
        </a:p>
      </dgm:t>
    </dgm:pt>
    <dgm:pt modelId="{E6A9E6B0-8633-4522-B92C-C9B3DB370FA2}">
      <dgm:prSet/>
      <dgm:spPr/>
      <dgm:t>
        <a:bodyPr/>
        <a:lstStyle/>
        <a:p>
          <a:pPr>
            <a:buFont typeface="Arial" panose="020B0604020202020204" pitchFamily="34" charset="0"/>
            <a:buChar char="•"/>
          </a:pPr>
          <a:r>
            <a:rPr lang="el-GR"/>
            <a:t>Συμμετοχή του κράτους, της κοινωνίας των πολιτών, της ευρύτερης κοινωνίας και του τρίτου τομέα</a:t>
          </a:r>
        </a:p>
      </dgm:t>
    </dgm:pt>
    <dgm:pt modelId="{1D75D82D-7DEA-4B2A-BC53-F06DEB928636}" type="parTrans" cxnId="{9B4DB043-CC22-46FA-AE86-3FA61ADBB799}">
      <dgm:prSet/>
      <dgm:spPr/>
      <dgm:t>
        <a:bodyPr/>
        <a:lstStyle/>
        <a:p>
          <a:endParaRPr lang="el-GR"/>
        </a:p>
      </dgm:t>
    </dgm:pt>
    <dgm:pt modelId="{86D4AC25-CE98-46FA-800B-B76DC424F138}" type="sibTrans" cxnId="{9B4DB043-CC22-46FA-AE86-3FA61ADBB799}">
      <dgm:prSet/>
      <dgm:spPr/>
      <dgm:t>
        <a:bodyPr/>
        <a:lstStyle/>
        <a:p>
          <a:endParaRPr lang="el-GR"/>
        </a:p>
      </dgm:t>
    </dgm:pt>
    <dgm:pt modelId="{21956300-6EEF-4D33-94F4-E0F7A800BBAA}">
      <dgm:prSet/>
      <dgm:spPr/>
      <dgm:t>
        <a:bodyPr/>
        <a:lstStyle/>
        <a:p>
          <a:pPr>
            <a:buFont typeface="Arial" panose="020B0604020202020204" pitchFamily="34" charset="0"/>
            <a:buChar char="•"/>
          </a:pPr>
          <a:r>
            <a:rPr lang="el-GR"/>
            <a:t>Πρωτοβουλίες που ξεκινούν σε τοπικό επίπεδο και εξαπλώνονται σε εθνικό και διεθνές επίπεδο</a:t>
          </a:r>
        </a:p>
      </dgm:t>
    </dgm:pt>
    <dgm:pt modelId="{7796C02A-AE77-4D61-9583-157AB2607E32}" type="parTrans" cxnId="{EAF11DCB-4629-4924-A7BD-9C8BC7E6F5C0}">
      <dgm:prSet/>
      <dgm:spPr/>
      <dgm:t>
        <a:bodyPr/>
        <a:lstStyle/>
        <a:p>
          <a:endParaRPr lang="el-GR"/>
        </a:p>
      </dgm:t>
    </dgm:pt>
    <dgm:pt modelId="{53B527CD-2B20-484E-9817-35BEF7C10D88}" type="sibTrans" cxnId="{EAF11DCB-4629-4924-A7BD-9C8BC7E6F5C0}">
      <dgm:prSet/>
      <dgm:spPr/>
      <dgm:t>
        <a:bodyPr/>
        <a:lstStyle/>
        <a:p>
          <a:endParaRPr lang="el-GR"/>
        </a:p>
      </dgm:t>
    </dgm:pt>
    <dgm:pt modelId="{7006301A-FB14-46D9-8119-26FC3F9347F6}">
      <dgm:prSet/>
      <dgm:spPr/>
      <dgm:t>
        <a:bodyPr/>
        <a:lstStyle/>
        <a:p>
          <a:pPr>
            <a:buFont typeface="Arial" panose="020B0604020202020204" pitchFamily="34" charset="0"/>
            <a:buChar char="•"/>
          </a:pPr>
          <a:r>
            <a:rPr lang="el-GR"/>
            <a:t>Κουλτούρα εμπιστοσύνης, αμοιβαιότητας, προσωπικής δέσμευσης και ανταλλαγής μεταξύ των πρωτοβουλιών</a:t>
          </a:r>
        </a:p>
      </dgm:t>
    </dgm:pt>
    <dgm:pt modelId="{89A39460-31F3-46BD-8C84-26AE94466E6A}" type="parTrans" cxnId="{21A3B9E0-E12D-4EF9-9BEB-7E7FF8FAAAF2}">
      <dgm:prSet/>
      <dgm:spPr/>
      <dgm:t>
        <a:bodyPr/>
        <a:lstStyle/>
        <a:p>
          <a:endParaRPr lang="el-GR"/>
        </a:p>
      </dgm:t>
    </dgm:pt>
    <dgm:pt modelId="{A5C29B74-D522-4FB0-A9A5-97AC979DAF0D}" type="sibTrans" cxnId="{21A3B9E0-E12D-4EF9-9BEB-7E7FF8FAAAF2}">
      <dgm:prSet/>
      <dgm:spPr/>
      <dgm:t>
        <a:bodyPr/>
        <a:lstStyle/>
        <a:p>
          <a:endParaRPr lang="el-GR"/>
        </a:p>
      </dgm:t>
    </dgm:pt>
    <dgm:pt modelId="{667E0594-250C-493B-AE50-8CF70573C5F4}">
      <dgm:prSet/>
      <dgm:spPr/>
      <dgm:t>
        <a:bodyPr/>
        <a:lstStyle/>
        <a:p>
          <a:pPr>
            <a:buFont typeface="Arial" panose="020B0604020202020204" pitchFamily="34" charset="0"/>
            <a:buChar char="•"/>
          </a:pPr>
          <a:r>
            <a:rPr lang="el-GR" dirty="0"/>
            <a:t>Οφέλη για τον γεωργικό/</a:t>
          </a:r>
          <a:r>
            <a:rPr lang="el-GR" dirty="0" err="1"/>
            <a:t>αγροδιατροφικό</a:t>
          </a:r>
          <a:r>
            <a:rPr lang="el-GR" dirty="0"/>
            <a:t> τομέα ως προς την προβολή, τη φήμη και την προστιθέμενη αξία των προϊόντων</a:t>
          </a:r>
        </a:p>
      </dgm:t>
    </dgm:pt>
    <dgm:pt modelId="{900AC12B-CD08-44DA-A776-792B84A4E5D7}" type="parTrans" cxnId="{9106D2CE-7097-4402-B3FE-947418A012C3}">
      <dgm:prSet/>
      <dgm:spPr/>
      <dgm:t>
        <a:bodyPr/>
        <a:lstStyle/>
        <a:p>
          <a:endParaRPr lang="el-GR"/>
        </a:p>
      </dgm:t>
    </dgm:pt>
    <dgm:pt modelId="{7A897AAA-9297-4613-B43A-2633EEC65C33}" type="sibTrans" cxnId="{9106D2CE-7097-4402-B3FE-947418A012C3}">
      <dgm:prSet/>
      <dgm:spPr/>
      <dgm:t>
        <a:bodyPr/>
        <a:lstStyle/>
        <a:p>
          <a:endParaRPr lang="el-GR"/>
        </a:p>
      </dgm:t>
    </dgm:pt>
    <dgm:pt modelId="{03BE1497-E80B-4055-B848-DD2ECB746CD3}">
      <dgm:prSet/>
      <dgm:spPr/>
      <dgm:t>
        <a:bodyPr/>
        <a:lstStyle/>
        <a:p>
          <a:pPr>
            <a:buFont typeface="Arial" panose="020B0604020202020204" pitchFamily="34" charset="0"/>
            <a:buChar char="•"/>
          </a:pPr>
          <a:r>
            <a:rPr lang="el-GR"/>
            <a:t>Άμεση παρέμβαση και κρατική χρηματοδότηση για την παροχή δημόσιων και υγειονομικών υπηρεσιών</a:t>
          </a:r>
        </a:p>
      </dgm:t>
    </dgm:pt>
    <dgm:pt modelId="{B2B062DC-230D-4B1B-8B63-5D10F4450FE0}" type="parTrans" cxnId="{048EB082-E699-41C2-AA8F-CF5E98F74AC6}">
      <dgm:prSet/>
      <dgm:spPr/>
      <dgm:t>
        <a:bodyPr/>
        <a:lstStyle/>
        <a:p>
          <a:endParaRPr lang="el-GR"/>
        </a:p>
      </dgm:t>
    </dgm:pt>
    <dgm:pt modelId="{59397136-926A-4EEF-B04F-1460455538F6}" type="sibTrans" cxnId="{048EB082-E699-41C2-AA8F-CF5E98F74AC6}">
      <dgm:prSet/>
      <dgm:spPr/>
      <dgm:t>
        <a:bodyPr/>
        <a:lstStyle/>
        <a:p>
          <a:endParaRPr lang="el-GR"/>
        </a:p>
      </dgm:t>
    </dgm:pt>
    <dgm:pt modelId="{BFB9AA3B-C0A1-412E-A8D1-D9B21261F456}">
      <dgm:prSet/>
      <dgm:spPr/>
      <dgm:t>
        <a:bodyPr/>
        <a:lstStyle/>
        <a:p>
          <a:pPr>
            <a:buFont typeface="Arial" panose="020B0604020202020204" pitchFamily="34" charset="0"/>
            <a:buChar char="•"/>
          </a:pPr>
          <a:r>
            <a:rPr lang="el-GR"/>
            <a:t>Υποστήριξη από τον δημόσιο τομέα</a:t>
          </a:r>
        </a:p>
      </dgm:t>
    </dgm:pt>
    <dgm:pt modelId="{3A0C4254-21B7-4DD6-8D94-7368738ED02F}" type="parTrans" cxnId="{D7FF41EC-B7F3-435C-8887-D230659E9396}">
      <dgm:prSet/>
      <dgm:spPr/>
      <dgm:t>
        <a:bodyPr/>
        <a:lstStyle/>
        <a:p>
          <a:endParaRPr lang="el-GR"/>
        </a:p>
      </dgm:t>
    </dgm:pt>
    <dgm:pt modelId="{E679C08F-3464-4BB3-97E8-9E4AA4188878}" type="sibTrans" cxnId="{D7FF41EC-B7F3-435C-8887-D230659E9396}">
      <dgm:prSet/>
      <dgm:spPr/>
      <dgm:t>
        <a:bodyPr/>
        <a:lstStyle/>
        <a:p>
          <a:endParaRPr lang="el-GR"/>
        </a:p>
      </dgm:t>
    </dgm:pt>
    <dgm:pt modelId="{8FE89FB0-878D-4AF6-BA32-AB9291A6EBCE}">
      <dgm:prSet/>
      <dgm:spPr/>
      <dgm:t>
        <a:bodyPr/>
        <a:lstStyle/>
        <a:p>
          <a:pPr>
            <a:buFont typeface="Arial" panose="020B0604020202020204" pitchFamily="34" charset="0"/>
            <a:buChar char="•"/>
          </a:pPr>
          <a:r>
            <a:rPr lang="el-GR" dirty="0"/>
            <a:t>Οφέλη για τον γεωργικό/</a:t>
          </a:r>
          <a:r>
            <a:rPr lang="el-GR" dirty="0" err="1"/>
            <a:t>αγροδιατροφικό</a:t>
          </a:r>
          <a:r>
            <a:rPr lang="el-GR" dirty="0"/>
            <a:t> τομέα: άμεσες πληρωμές για την </a:t>
          </a:r>
          <a:r>
            <a:rPr lang="el-GR" dirty="0" err="1"/>
            <a:t>επαγγελματικοποίηση</a:t>
          </a:r>
          <a:r>
            <a:rPr lang="el-GR" dirty="0"/>
            <a:t> των υπηρεσιών</a:t>
          </a:r>
        </a:p>
      </dgm:t>
    </dgm:pt>
    <dgm:pt modelId="{FADD8E47-765A-476B-9381-F894FB39F0EA}" type="parTrans" cxnId="{B71AC8D0-7CAD-4290-9B7E-E194A6B7359C}">
      <dgm:prSet/>
      <dgm:spPr/>
      <dgm:t>
        <a:bodyPr/>
        <a:lstStyle/>
        <a:p>
          <a:endParaRPr lang="el-GR"/>
        </a:p>
      </dgm:t>
    </dgm:pt>
    <dgm:pt modelId="{F2A3773C-D648-4642-B1E7-E568C3C39D2A}" type="sibTrans" cxnId="{B71AC8D0-7CAD-4290-9B7E-E194A6B7359C}">
      <dgm:prSet/>
      <dgm:spPr/>
      <dgm:t>
        <a:bodyPr/>
        <a:lstStyle/>
        <a:p>
          <a:endParaRPr lang="el-GR"/>
        </a:p>
      </dgm:t>
    </dgm:pt>
    <dgm:pt modelId="{4CDF5115-7E4B-468D-854D-F59A969803C0}" type="pres">
      <dgm:prSet presAssocID="{E4312B35-3890-4129-9A3E-3E5E13066EEB}" presName="Name0" presStyleCnt="0">
        <dgm:presLayoutVars>
          <dgm:dir/>
          <dgm:animLvl val="lvl"/>
          <dgm:resizeHandles val="exact"/>
        </dgm:presLayoutVars>
      </dgm:prSet>
      <dgm:spPr/>
    </dgm:pt>
    <dgm:pt modelId="{DDA5E247-399E-4D73-AFBE-8ED504EE7D62}" type="pres">
      <dgm:prSet presAssocID="{57CF1201-7C2B-42FE-B47B-5DA208BC66F5}" presName="composite" presStyleCnt="0"/>
      <dgm:spPr/>
    </dgm:pt>
    <dgm:pt modelId="{1E21807C-7B97-41DB-B2E5-A3930A5C82C8}" type="pres">
      <dgm:prSet presAssocID="{57CF1201-7C2B-42FE-B47B-5DA208BC66F5}" presName="parTx" presStyleLbl="alignNode1" presStyleIdx="0" presStyleCnt="2">
        <dgm:presLayoutVars>
          <dgm:chMax val="0"/>
          <dgm:chPref val="0"/>
          <dgm:bulletEnabled val="1"/>
        </dgm:presLayoutVars>
      </dgm:prSet>
      <dgm:spPr/>
    </dgm:pt>
    <dgm:pt modelId="{392DED90-590D-4A02-AA7D-D7B127764BD3}" type="pres">
      <dgm:prSet presAssocID="{57CF1201-7C2B-42FE-B47B-5DA208BC66F5}" presName="desTx" presStyleLbl="alignAccFollowNode1" presStyleIdx="0" presStyleCnt="2">
        <dgm:presLayoutVars>
          <dgm:bulletEnabled val="1"/>
        </dgm:presLayoutVars>
      </dgm:prSet>
      <dgm:spPr/>
    </dgm:pt>
    <dgm:pt modelId="{37790D76-6C95-4653-AC3B-E3541188A527}" type="pres">
      <dgm:prSet presAssocID="{6BDB0793-525A-4BD1-BE7F-7B40B26217AE}" presName="space" presStyleCnt="0"/>
      <dgm:spPr/>
    </dgm:pt>
    <dgm:pt modelId="{1DC97AA8-6A91-49D5-A9E2-8F92385B172E}" type="pres">
      <dgm:prSet presAssocID="{B0082CD9-9CAD-4310-92B2-14DA7D91C111}" presName="composite" presStyleCnt="0"/>
      <dgm:spPr/>
    </dgm:pt>
    <dgm:pt modelId="{5E9378DB-57F6-4F7D-9446-6AC6B8E7A415}" type="pres">
      <dgm:prSet presAssocID="{B0082CD9-9CAD-4310-92B2-14DA7D91C111}" presName="parTx" presStyleLbl="alignNode1" presStyleIdx="1" presStyleCnt="2">
        <dgm:presLayoutVars>
          <dgm:chMax val="0"/>
          <dgm:chPref val="0"/>
          <dgm:bulletEnabled val="1"/>
        </dgm:presLayoutVars>
      </dgm:prSet>
      <dgm:spPr/>
    </dgm:pt>
    <dgm:pt modelId="{5BC9EDE3-5C39-424C-9EA0-57D8A5129D90}" type="pres">
      <dgm:prSet presAssocID="{B0082CD9-9CAD-4310-92B2-14DA7D91C111}" presName="desTx" presStyleLbl="alignAccFollowNode1" presStyleIdx="1" presStyleCnt="2">
        <dgm:presLayoutVars>
          <dgm:bulletEnabled val="1"/>
        </dgm:presLayoutVars>
      </dgm:prSet>
      <dgm:spPr/>
    </dgm:pt>
  </dgm:ptLst>
  <dgm:cxnLst>
    <dgm:cxn modelId="{6FEE7B1E-2EE4-4C0E-B7AE-E07A5291A9D7}" type="presOf" srcId="{7006301A-FB14-46D9-8119-26FC3F9347F6}" destId="{392DED90-590D-4A02-AA7D-D7B127764BD3}" srcOrd="0" destOrd="3" presId="urn:microsoft.com/office/officeart/2005/8/layout/hList1"/>
    <dgm:cxn modelId="{B4874621-E4F6-4762-8E3A-CF432D954E98}" srcId="{57CF1201-7C2B-42FE-B47B-5DA208BC66F5}" destId="{D3EDAC11-241D-43A5-8312-661F7DA0B504}" srcOrd="0" destOrd="0" parTransId="{ACBD3167-A5A7-40AF-8D8A-ED9CABBBA3E4}" sibTransId="{25FBA35C-7B20-4A63-BE47-07335F0383D7}"/>
    <dgm:cxn modelId="{36AB9E27-58B0-48F4-94C9-7A6220F0F16F}" type="presOf" srcId="{21956300-6EEF-4D33-94F4-E0F7A800BBAA}" destId="{392DED90-590D-4A02-AA7D-D7B127764BD3}" srcOrd="0" destOrd="2" presId="urn:microsoft.com/office/officeart/2005/8/layout/hList1"/>
    <dgm:cxn modelId="{184D2128-6E74-4CFE-9D83-B80F095FC53F}" type="presOf" srcId="{57CF1201-7C2B-42FE-B47B-5DA208BC66F5}" destId="{1E21807C-7B97-41DB-B2E5-A3930A5C82C8}" srcOrd="0" destOrd="0" presId="urn:microsoft.com/office/officeart/2005/8/layout/hList1"/>
    <dgm:cxn modelId="{0EA09730-90C6-4C04-BB3D-726B2DCB5589}" srcId="{E4312B35-3890-4129-9A3E-3E5E13066EEB}" destId="{B0082CD9-9CAD-4310-92B2-14DA7D91C111}" srcOrd="1" destOrd="0" parTransId="{D16A73CF-4B88-455B-973A-2BE8F3D19C2E}" sibTransId="{B6F82819-2183-43CC-94C3-6DE83F98A120}"/>
    <dgm:cxn modelId="{FA467D3E-C2FD-4B31-85D0-DEDF00EC99F7}" type="presOf" srcId="{937F80A9-420A-4F06-9D4C-8410407770BD}" destId="{5BC9EDE3-5C39-424C-9EA0-57D8A5129D90}" srcOrd="0" destOrd="0" presId="urn:microsoft.com/office/officeart/2005/8/layout/hList1"/>
    <dgm:cxn modelId="{9B4DB043-CC22-46FA-AE86-3FA61ADBB799}" srcId="{57CF1201-7C2B-42FE-B47B-5DA208BC66F5}" destId="{E6A9E6B0-8633-4522-B92C-C9B3DB370FA2}" srcOrd="1" destOrd="0" parTransId="{1D75D82D-7DEA-4B2A-BC53-F06DEB928636}" sibTransId="{86D4AC25-CE98-46FA-800B-B76DC424F138}"/>
    <dgm:cxn modelId="{048EB082-E699-41C2-AA8F-CF5E98F74AC6}" srcId="{B0082CD9-9CAD-4310-92B2-14DA7D91C111}" destId="{03BE1497-E80B-4055-B848-DD2ECB746CD3}" srcOrd="1" destOrd="0" parTransId="{B2B062DC-230D-4B1B-8B63-5D10F4450FE0}" sibTransId="{59397136-926A-4EEF-B04F-1460455538F6}"/>
    <dgm:cxn modelId="{78C34BA1-166C-464C-AE89-B7D2E360C06C}" srcId="{E4312B35-3890-4129-9A3E-3E5E13066EEB}" destId="{57CF1201-7C2B-42FE-B47B-5DA208BC66F5}" srcOrd="0" destOrd="0" parTransId="{0DD43269-5273-4670-A82F-ABF38836FB4D}" sibTransId="{6BDB0793-525A-4BD1-BE7F-7B40B26217AE}"/>
    <dgm:cxn modelId="{CBAE38A2-5AAD-4FA3-A2EA-3961A692821F}" type="presOf" srcId="{BFB9AA3B-C0A1-412E-A8D1-D9B21261F456}" destId="{5BC9EDE3-5C39-424C-9EA0-57D8A5129D90}" srcOrd="0" destOrd="2" presId="urn:microsoft.com/office/officeart/2005/8/layout/hList1"/>
    <dgm:cxn modelId="{2E84F6A5-B60D-4418-AB7B-D73A91FE9FBB}" type="presOf" srcId="{B0082CD9-9CAD-4310-92B2-14DA7D91C111}" destId="{5E9378DB-57F6-4F7D-9446-6AC6B8E7A415}" srcOrd="0" destOrd="0" presId="urn:microsoft.com/office/officeart/2005/8/layout/hList1"/>
    <dgm:cxn modelId="{97E8DFAE-3621-43A3-BC78-0967AE8898CC}" type="presOf" srcId="{03BE1497-E80B-4055-B848-DD2ECB746CD3}" destId="{5BC9EDE3-5C39-424C-9EA0-57D8A5129D90}" srcOrd="0" destOrd="1" presId="urn:microsoft.com/office/officeart/2005/8/layout/hList1"/>
    <dgm:cxn modelId="{AE1C13AF-5A45-47AC-B5ED-3CC171A5BB27}" type="presOf" srcId="{E6A9E6B0-8633-4522-B92C-C9B3DB370FA2}" destId="{392DED90-590D-4A02-AA7D-D7B127764BD3}" srcOrd="0" destOrd="1" presId="urn:microsoft.com/office/officeart/2005/8/layout/hList1"/>
    <dgm:cxn modelId="{37B3E4B3-185A-4209-ACE2-DCFC00C7E428}" type="presOf" srcId="{D3EDAC11-241D-43A5-8312-661F7DA0B504}" destId="{392DED90-590D-4A02-AA7D-D7B127764BD3}" srcOrd="0" destOrd="0" presId="urn:microsoft.com/office/officeart/2005/8/layout/hList1"/>
    <dgm:cxn modelId="{934BEFC0-612A-4691-BD95-D7D7ED36D54E}" type="presOf" srcId="{667E0594-250C-493B-AE50-8CF70573C5F4}" destId="{392DED90-590D-4A02-AA7D-D7B127764BD3}" srcOrd="0" destOrd="4" presId="urn:microsoft.com/office/officeart/2005/8/layout/hList1"/>
    <dgm:cxn modelId="{EAF11DCB-4629-4924-A7BD-9C8BC7E6F5C0}" srcId="{57CF1201-7C2B-42FE-B47B-5DA208BC66F5}" destId="{21956300-6EEF-4D33-94F4-E0F7A800BBAA}" srcOrd="2" destOrd="0" parTransId="{7796C02A-AE77-4D61-9583-157AB2607E32}" sibTransId="{53B527CD-2B20-484E-9817-35BEF7C10D88}"/>
    <dgm:cxn modelId="{9106D2CE-7097-4402-B3FE-947418A012C3}" srcId="{57CF1201-7C2B-42FE-B47B-5DA208BC66F5}" destId="{667E0594-250C-493B-AE50-8CF70573C5F4}" srcOrd="4" destOrd="0" parTransId="{900AC12B-CD08-44DA-A776-792B84A4E5D7}" sibTransId="{7A897AAA-9297-4613-B43A-2633EEC65C33}"/>
    <dgm:cxn modelId="{B71AC8D0-7CAD-4290-9B7E-E194A6B7359C}" srcId="{B0082CD9-9CAD-4310-92B2-14DA7D91C111}" destId="{8FE89FB0-878D-4AF6-BA32-AB9291A6EBCE}" srcOrd="3" destOrd="0" parTransId="{FADD8E47-765A-476B-9381-F894FB39F0EA}" sibTransId="{F2A3773C-D648-4642-B1E7-E568C3C39D2A}"/>
    <dgm:cxn modelId="{38603CD3-6B42-4EC1-AFEE-A4B421EBA449}" type="presOf" srcId="{8FE89FB0-878D-4AF6-BA32-AB9291A6EBCE}" destId="{5BC9EDE3-5C39-424C-9EA0-57D8A5129D90}" srcOrd="0" destOrd="3" presId="urn:microsoft.com/office/officeart/2005/8/layout/hList1"/>
    <dgm:cxn modelId="{B2AC18D5-7CC6-4E77-89AC-DB5E98A0AD8B}" srcId="{B0082CD9-9CAD-4310-92B2-14DA7D91C111}" destId="{937F80A9-420A-4F06-9D4C-8410407770BD}" srcOrd="0" destOrd="0" parTransId="{2F745167-7FC4-4988-9C17-C531A04EE6EF}" sibTransId="{C9A10693-C796-4B09-8110-C7268CC73C29}"/>
    <dgm:cxn modelId="{21A3B9E0-E12D-4EF9-9BEB-7E7FF8FAAAF2}" srcId="{57CF1201-7C2B-42FE-B47B-5DA208BC66F5}" destId="{7006301A-FB14-46D9-8119-26FC3F9347F6}" srcOrd="3" destOrd="0" parTransId="{89A39460-31F3-46BD-8C84-26AE94466E6A}" sibTransId="{A5C29B74-D522-4FB0-A9A5-97AC979DAF0D}"/>
    <dgm:cxn modelId="{061630E3-2FAE-44C5-88EF-B17411789063}" type="presOf" srcId="{E4312B35-3890-4129-9A3E-3E5E13066EEB}" destId="{4CDF5115-7E4B-468D-854D-F59A969803C0}" srcOrd="0" destOrd="0" presId="urn:microsoft.com/office/officeart/2005/8/layout/hList1"/>
    <dgm:cxn modelId="{D7FF41EC-B7F3-435C-8887-D230659E9396}" srcId="{B0082CD9-9CAD-4310-92B2-14DA7D91C111}" destId="{BFB9AA3B-C0A1-412E-A8D1-D9B21261F456}" srcOrd="2" destOrd="0" parTransId="{3A0C4254-21B7-4DD6-8D94-7368738ED02F}" sibTransId="{E679C08F-3464-4BB3-97E8-9E4AA4188878}"/>
    <dgm:cxn modelId="{A8222470-7391-44A9-AEE4-1A2BF003F8DF}" type="presParOf" srcId="{4CDF5115-7E4B-468D-854D-F59A969803C0}" destId="{DDA5E247-399E-4D73-AFBE-8ED504EE7D62}" srcOrd="0" destOrd="0" presId="urn:microsoft.com/office/officeart/2005/8/layout/hList1"/>
    <dgm:cxn modelId="{2D7B48D7-3E99-410E-B917-2AED8A794AB1}" type="presParOf" srcId="{DDA5E247-399E-4D73-AFBE-8ED504EE7D62}" destId="{1E21807C-7B97-41DB-B2E5-A3930A5C82C8}" srcOrd="0" destOrd="0" presId="urn:microsoft.com/office/officeart/2005/8/layout/hList1"/>
    <dgm:cxn modelId="{D18482FC-AADB-41D2-91E2-80384418A74A}" type="presParOf" srcId="{DDA5E247-399E-4D73-AFBE-8ED504EE7D62}" destId="{392DED90-590D-4A02-AA7D-D7B127764BD3}" srcOrd="1" destOrd="0" presId="urn:microsoft.com/office/officeart/2005/8/layout/hList1"/>
    <dgm:cxn modelId="{5B645360-781A-4AFE-AB12-2217E9C62A54}" type="presParOf" srcId="{4CDF5115-7E4B-468D-854D-F59A969803C0}" destId="{37790D76-6C95-4653-AC3B-E3541188A527}" srcOrd="1" destOrd="0" presId="urn:microsoft.com/office/officeart/2005/8/layout/hList1"/>
    <dgm:cxn modelId="{605A3E7E-776A-4A5C-BBE2-ADBF79438385}" type="presParOf" srcId="{4CDF5115-7E4B-468D-854D-F59A969803C0}" destId="{1DC97AA8-6A91-49D5-A9E2-8F92385B172E}" srcOrd="2" destOrd="0" presId="urn:microsoft.com/office/officeart/2005/8/layout/hList1"/>
    <dgm:cxn modelId="{31E947EA-7F99-4D51-9732-88602EA4EF2D}" type="presParOf" srcId="{1DC97AA8-6A91-49D5-A9E2-8F92385B172E}" destId="{5E9378DB-57F6-4F7D-9446-6AC6B8E7A415}" srcOrd="0" destOrd="0" presId="urn:microsoft.com/office/officeart/2005/8/layout/hList1"/>
    <dgm:cxn modelId="{55286E27-8624-42BE-9397-28F294DB777C}" type="presParOf" srcId="{1DC97AA8-6A91-49D5-A9E2-8F92385B172E}" destId="{5BC9EDE3-5C39-424C-9EA0-57D8A5129D90}" srcOrd="1" destOrd="0" presId="urn:microsoft.com/office/officeart/2005/8/layout/h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B79386-A83E-47DF-8466-1C96FD63ED10}">
      <dsp:nvSpPr>
        <dsp:cNvPr id="0" name=""/>
        <dsp:cNvSpPr/>
      </dsp:nvSpPr>
      <dsp:spPr>
        <a:xfrm rot="10800000">
          <a:off x="1863484" y="3173"/>
          <a:ext cx="5721957" cy="1688959"/>
        </a:xfrm>
        <a:prstGeom prst="homePlate">
          <a:avLst/>
        </a:prstGeom>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w="9525" cap="flat" cmpd="sng" algn="ctr">
          <a:solidFill>
            <a:schemeClr val="accent3">
              <a:shade val="95000"/>
              <a:satMod val="105000"/>
            </a:schemeClr>
          </a:solidFill>
          <a:prstDash val="solid"/>
        </a:ln>
        <a:effectLst>
          <a:outerShdw blurRad="40000" dist="20000" dir="5400000" rotWithShape="0">
            <a:srgbClr val="000000">
              <a:alpha val="38000"/>
            </a:srgbClr>
          </a:outerShdw>
        </a:effectLst>
      </dsp:spPr>
      <dsp:style>
        <a:lnRef idx="1">
          <a:schemeClr val="accent3"/>
        </a:lnRef>
        <a:fillRef idx="2">
          <a:schemeClr val="accent3"/>
        </a:fillRef>
        <a:effectRef idx="1">
          <a:schemeClr val="accent3"/>
        </a:effectRef>
        <a:fontRef idx="minor">
          <a:schemeClr val="dk1"/>
        </a:fontRef>
      </dsp:style>
      <dsp:txBody>
        <a:bodyPr spcFirstLastPara="0" vert="horz" wrap="square" lIns="744784" tIns="53340" rIns="99568" bIns="53340" numCol="1" spcCol="1270" anchor="ctr" anchorCtr="0">
          <a:noAutofit/>
        </a:bodyPr>
        <a:lstStyle/>
        <a:p>
          <a:pPr marL="0" lvl="0" indent="0" algn="ctr" defTabSz="622300">
            <a:lnSpc>
              <a:spcPct val="90000"/>
            </a:lnSpc>
            <a:spcBef>
              <a:spcPct val="0"/>
            </a:spcBef>
            <a:spcAft>
              <a:spcPct val="35000"/>
            </a:spcAft>
            <a:buNone/>
          </a:pPr>
          <a:r>
            <a:rPr lang="el-GR" sz="1400" kern="1200" noProof="0" dirty="0"/>
            <a:t>Η κοινωνική Γεωργία αποτελεί τόσο μια παραδοσιακή όσο και μια καινοτόμο χρήση της γεωργίας. Περιλαμβάνει όλες τις δραστηριότητες που αξιοποιούν γεωργικούς πόρους τόσο φυτικής όσο και ζωικής προέλευσης, με σκοπό την προώθηση(η την παροχή) θεραπείας, αποκατάστασης, κοινωνικής ένταξης, εκπαίδευσης και κοινωνικών </a:t>
          </a:r>
          <a:r>
            <a:rPr lang="el-GR" sz="1400" kern="1200" noProof="0" dirty="0" err="1"/>
            <a:t>υπηρεσιων</a:t>
          </a:r>
          <a:r>
            <a:rPr lang="el-GR" sz="1400" kern="1200" noProof="0" dirty="0"/>
            <a:t> στις αγροτικές περιοχές(</a:t>
          </a:r>
          <a:r>
            <a:rPr lang="en-US" sz="1400" kern="1200" noProof="0" dirty="0"/>
            <a:t>DI Iacovo, O’ Connor ,2009)</a:t>
          </a:r>
          <a:endParaRPr lang="en-GB" sz="1400" kern="1200" noProof="0" dirty="0"/>
        </a:p>
      </dsp:txBody>
      <dsp:txXfrm rot="10800000">
        <a:off x="2285724" y="3173"/>
        <a:ext cx="5299717" cy="1688959"/>
      </dsp:txXfrm>
    </dsp:sp>
    <dsp:sp modelId="{E6D2D504-8592-4069-ADD1-3F93E5C66C56}">
      <dsp:nvSpPr>
        <dsp:cNvPr id="0" name=""/>
        <dsp:cNvSpPr/>
      </dsp:nvSpPr>
      <dsp:spPr>
        <a:xfrm>
          <a:off x="1019005" y="3173"/>
          <a:ext cx="1688959" cy="1688959"/>
        </a:xfrm>
        <a:prstGeom prst="ellipse">
          <a:avLst/>
        </a:prstGeom>
        <a:blipFill rotWithShape="0">
          <a:blip xmlns:r="http://schemas.openxmlformats.org/officeDocument/2006/relationships" r:embed="rId1"/>
          <a:stretch>
            <a:fillRect/>
          </a:stretch>
        </a:blipFill>
        <a:ln w="25400" cap="flat" cmpd="sng" algn="ctr">
          <a:solidFill>
            <a:schemeClr val="accent3"/>
          </a:solidFill>
          <a:prstDash val="solid"/>
        </a:ln>
        <a:effectLst/>
      </dsp:spPr>
      <dsp:style>
        <a:lnRef idx="2">
          <a:schemeClr val="accent3"/>
        </a:lnRef>
        <a:fillRef idx="1">
          <a:schemeClr val="lt1"/>
        </a:fillRef>
        <a:effectRef idx="0">
          <a:schemeClr val="accent3"/>
        </a:effectRef>
        <a:fontRef idx="minor">
          <a:schemeClr val="dk1"/>
        </a:fontRef>
      </dsp:style>
    </dsp:sp>
    <dsp:sp modelId="{91F98309-3B53-4065-8A92-1BBBC4F0BCAA}">
      <dsp:nvSpPr>
        <dsp:cNvPr id="0" name=""/>
        <dsp:cNvSpPr/>
      </dsp:nvSpPr>
      <dsp:spPr>
        <a:xfrm rot="10800000">
          <a:off x="1863484" y="2196299"/>
          <a:ext cx="5721957" cy="1688959"/>
        </a:xfrm>
        <a:prstGeom prst="homePlate">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744784" tIns="53340" rIns="99568" bIns="53340" numCol="1" spcCol="1270" anchor="ctr" anchorCtr="0">
          <a:noAutofit/>
        </a:bodyPr>
        <a:lstStyle/>
        <a:p>
          <a:pPr marL="0" lvl="0" indent="0" algn="ctr" defTabSz="622300">
            <a:lnSpc>
              <a:spcPct val="90000"/>
            </a:lnSpc>
            <a:spcBef>
              <a:spcPct val="0"/>
            </a:spcBef>
            <a:spcAft>
              <a:spcPct val="35000"/>
            </a:spcAft>
            <a:buNone/>
          </a:pPr>
          <a:r>
            <a:rPr lang="el-GR" sz="1400" kern="1200" dirty="0"/>
            <a:t>Εκείνες οι δραστηριότητες στις οποίες ένας κοινωνικός σκοπός επιδιώκεται σκόπιμα και θεωρείται ως το αποτέλεσμα μιας γεωργικής πρακτικής. (</a:t>
          </a:r>
          <a:r>
            <a:rPr lang="el-GR" sz="1400" kern="1200" dirty="0" err="1"/>
            <a:t>Senni</a:t>
          </a:r>
          <a:r>
            <a:rPr lang="el-GR" sz="1400" kern="1200" dirty="0"/>
            <a:t>, 2010)</a:t>
          </a:r>
          <a:endParaRPr lang="en-GB" sz="1400" kern="1200" noProof="0" dirty="0">
            <a:solidFill>
              <a:schemeClr val="tx1"/>
            </a:solidFill>
          </a:endParaRPr>
        </a:p>
      </dsp:txBody>
      <dsp:txXfrm rot="10800000">
        <a:off x="2285724" y="2196299"/>
        <a:ext cx="5299717" cy="1688959"/>
      </dsp:txXfrm>
    </dsp:sp>
    <dsp:sp modelId="{31DAA3E9-1EFD-4143-A1D7-ACD0F9F2EC3A}">
      <dsp:nvSpPr>
        <dsp:cNvPr id="0" name=""/>
        <dsp:cNvSpPr/>
      </dsp:nvSpPr>
      <dsp:spPr>
        <a:xfrm>
          <a:off x="1019005" y="2196299"/>
          <a:ext cx="1688959" cy="1688959"/>
        </a:xfrm>
        <a:prstGeom prst="ellipse">
          <a:avLst/>
        </a:prstGeom>
        <a:blipFill rotWithShape="0">
          <a:blip xmlns:r="http://schemas.openxmlformats.org/officeDocument/2006/relationships" r:embed="rId2"/>
          <a:stretch>
            <a:fillRect/>
          </a:stretch>
        </a:blipFill>
        <a:ln w="25400" cap="flat" cmpd="sng" algn="ctr">
          <a:solidFill>
            <a:schemeClr val="accent2"/>
          </a:solidFill>
          <a:prstDash val="solid"/>
        </a:ln>
        <a:effectLst/>
      </dsp:spPr>
      <dsp:style>
        <a:lnRef idx="2">
          <a:schemeClr val="accent2"/>
        </a:lnRef>
        <a:fillRef idx="1">
          <a:schemeClr val="lt1"/>
        </a:fillRef>
        <a:effectRef idx="0">
          <a:schemeClr val="accent2"/>
        </a:effectRef>
        <a:fontRef idx="minor">
          <a:schemeClr val="dk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21807C-7B97-41DB-B2E5-A3930A5C82C8}">
      <dsp:nvSpPr>
        <dsp:cNvPr id="0" name=""/>
        <dsp:cNvSpPr/>
      </dsp:nvSpPr>
      <dsp:spPr>
        <a:xfrm>
          <a:off x="37" y="8169"/>
          <a:ext cx="3631927" cy="778540"/>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65024" rIns="113792" bIns="65024" numCol="1" spcCol="1270" anchor="ctr" anchorCtr="0">
          <a:noAutofit/>
        </a:bodyPr>
        <a:lstStyle/>
        <a:p>
          <a:pPr marL="0" lvl="0" indent="0" algn="ctr" defTabSz="711200">
            <a:lnSpc>
              <a:spcPct val="90000"/>
            </a:lnSpc>
            <a:spcBef>
              <a:spcPct val="0"/>
            </a:spcBef>
            <a:spcAft>
              <a:spcPct val="35000"/>
            </a:spcAft>
            <a:buNone/>
          </a:pPr>
          <a:r>
            <a:rPr lang="el-GR" sz="1600" b="1" kern="1200" dirty="0"/>
            <a:t>ΜΕΣΟΓΕΙΑΚΟ ΜΟΝΤΕΛΟ (Ιταλία, Ισπανία, Πορτογαλία, Ελλάδα)</a:t>
          </a:r>
          <a:endParaRPr lang="en-GB" sz="1600" kern="1200" noProof="0" dirty="0"/>
        </a:p>
      </dsp:txBody>
      <dsp:txXfrm>
        <a:off x="37" y="8169"/>
        <a:ext cx="3631927" cy="778540"/>
      </dsp:txXfrm>
    </dsp:sp>
    <dsp:sp modelId="{392DED90-590D-4A02-AA7D-D7B127764BD3}">
      <dsp:nvSpPr>
        <dsp:cNvPr id="0" name=""/>
        <dsp:cNvSpPr/>
      </dsp:nvSpPr>
      <dsp:spPr>
        <a:xfrm>
          <a:off x="37" y="786710"/>
          <a:ext cx="3631927" cy="3777120"/>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None/>
          </a:pPr>
          <a:r>
            <a:rPr lang="el-GR" sz="1600" b="1" kern="1200" dirty="0"/>
            <a:t>Κοινωνική δικαιοσύνη</a:t>
          </a:r>
          <a:endParaRPr lang="en-GB" sz="1600" kern="1200" noProof="0" dirty="0"/>
        </a:p>
        <a:p>
          <a:pPr marL="171450" lvl="1" indent="-171450" algn="l" defTabSz="711200">
            <a:lnSpc>
              <a:spcPct val="90000"/>
            </a:lnSpc>
            <a:spcBef>
              <a:spcPct val="0"/>
            </a:spcBef>
            <a:spcAft>
              <a:spcPct val="15000"/>
            </a:spcAft>
            <a:buFont typeface="Arial" panose="020B0604020202020204" pitchFamily="34" charset="0"/>
            <a:buChar char="•"/>
          </a:pPr>
          <a:r>
            <a:rPr lang="el-GR" sz="1600" kern="1200"/>
            <a:t>Συμμετοχή του κράτους, της κοινωνίας των πολιτών, της ευρύτερης κοινωνίας και του τρίτου τομέα</a:t>
          </a:r>
        </a:p>
        <a:p>
          <a:pPr marL="171450" lvl="1" indent="-171450" algn="l" defTabSz="711200">
            <a:lnSpc>
              <a:spcPct val="90000"/>
            </a:lnSpc>
            <a:spcBef>
              <a:spcPct val="0"/>
            </a:spcBef>
            <a:spcAft>
              <a:spcPct val="15000"/>
            </a:spcAft>
            <a:buFont typeface="Arial" panose="020B0604020202020204" pitchFamily="34" charset="0"/>
            <a:buChar char="•"/>
          </a:pPr>
          <a:r>
            <a:rPr lang="el-GR" sz="1600" kern="1200"/>
            <a:t>Πρωτοβουλίες που ξεκινούν σε τοπικό επίπεδο και εξαπλώνονται σε εθνικό και διεθνές επίπεδο</a:t>
          </a:r>
        </a:p>
        <a:p>
          <a:pPr marL="171450" lvl="1" indent="-171450" algn="l" defTabSz="711200">
            <a:lnSpc>
              <a:spcPct val="90000"/>
            </a:lnSpc>
            <a:spcBef>
              <a:spcPct val="0"/>
            </a:spcBef>
            <a:spcAft>
              <a:spcPct val="15000"/>
            </a:spcAft>
            <a:buFont typeface="Arial" panose="020B0604020202020204" pitchFamily="34" charset="0"/>
            <a:buChar char="•"/>
          </a:pPr>
          <a:r>
            <a:rPr lang="el-GR" sz="1600" kern="1200"/>
            <a:t>Κουλτούρα εμπιστοσύνης, αμοιβαιότητας, προσωπικής δέσμευσης και ανταλλαγής μεταξύ των πρωτοβουλιών</a:t>
          </a:r>
        </a:p>
        <a:p>
          <a:pPr marL="171450" lvl="1" indent="-171450" algn="l" defTabSz="711200">
            <a:lnSpc>
              <a:spcPct val="90000"/>
            </a:lnSpc>
            <a:spcBef>
              <a:spcPct val="0"/>
            </a:spcBef>
            <a:spcAft>
              <a:spcPct val="15000"/>
            </a:spcAft>
            <a:buFont typeface="Arial" panose="020B0604020202020204" pitchFamily="34" charset="0"/>
            <a:buChar char="•"/>
          </a:pPr>
          <a:r>
            <a:rPr lang="el-GR" sz="1600" kern="1200" dirty="0"/>
            <a:t>Οφέλη για τον γεωργικό/</a:t>
          </a:r>
          <a:r>
            <a:rPr lang="el-GR" sz="1600" kern="1200" dirty="0" err="1"/>
            <a:t>αγροδιατροφικό</a:t>
          </a:r>
          <a:r>
            <a:rPr lang="el-GR" sz="1600" kern="1200" dirty="0"/>
            <a:t> τομέα ως προς την προβολή, τη φήμη και την προστιθέμενη αξία των προϊόντων</a:t>
          </a:r>
        </a:p>
      </dsp:txBody>
      <dsp:txXfrm>
        <a:off x="37" y="786710"/>
        <a:ext cx="3631927" cy="3777120"/>
      </dsp:txXfrm>
    </dsp:sp>
    <dsp:sp modelId="{5E9378DB-57F6-4F7D-9446-6AC6B8E7A415}">
      <dsp:nvSpPr>
        <dsp:cNvPr id="0" name=""/>
        <dsp:cNvSpPr/>
      </dsp:nvSpPr>
      <dsp:spPr>
        <a:xfrm>
          <a:off x="4140434" y="8169"/>
          <a:ext cx="3631927" cy="778540"/>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65024" rIns="113792" bIns="65024" numCol="1" spcCol="1270" anchor="ctr" anchorCtr="0">
          <a:noAutofit/>
        </a:bodyPr>
        <a:lstStyle/>
        <a:p>
          <a:pPr marL="0" lvl="0" indent="0" algn="ctr" defTabSz="711200">
            <a:lnSpc>
              <a:spcPct val="90000"/>
            </a:lnSpc>
            <a:spcBef>
              <a:spcPct val="0"/>
            </a:spcBef>
            <a:spcAft>
              <a:spcPct val="35000"/>
            </a:spcAft>
            <a:buNone/>
          </a:pPr>
          <a:r>
            <a:rPr lang="el-GR" sz="1600" b="1" kern="1200" dirty="0"/>
            <a:t>ΜΟΝΤΕΛΟ ΒΟΡΕΙΑΣ ΕΥΡΩΠΗΣ (Ολλανδία, Αυστρία, Γερμανία, Νορβηγία)</a:t>
          </a:r>
          <a:endParaRPr lang="en-GB" sz="1600" kern="1200" noProof="0" dirty="0"/>
        </a:p>
      </dsp:txBody>
      <dsp:txXfrm>
        <a:off x="4140434" y="8169"/>
        <a:ext cx="3631927" cy="778540"/>
      </dsp:txXfrm>
    </dsp:sp>
    <dsp:sp modelId="{5BC9EDE3-5C39-424C-9EA0-57D8A5129D90}">
      <dsp:nvSpPr>
        <dsp:cNvPr id="0" name=""/>
        <dsp:cNvSpPr/>
      </dsp:nvSpPr>
      <dsp:spPr>
        <a:xfrm>
          <a:off x="4140434" y="786710"/>
          <a:ext cx="3631927" cy="3777120"/>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None/>
          </a:pPr>
          <a:r>
            <a:rPr lang="el-GR" sz="1600" b="1" kern="1200" dirty="0"/>
            <a:t>Φροντίδα (</a:t>
          </a:r>
          <a:r>
            <a:rPr lang="en-US" sz="1600" b="1" kern="1200" dirty="0"/>
            <a:t>Care)</a:t>
          </a:r>
          <a:endParaRPr lang="en-GB" sz="1600" kern="1200" noProof="0" dirty="0"/>
        </a:p>
        <a:p>
          <a:pPr marL="171450" lvl="1" indent="-171450" algn="l" defTabSz="711200">
            <a:lnSpc>
              <a:spcPct val="90000"/>
            </a:lnSpc>
            <a:spcBef>
              <a:spcPct val="0"/>
            </a:spcBef>
            <a:spcAft>
              <a:spcPct val="15000"/>
            </a:spcAft>
            <a:buFont typeface="Arial" panose="020B0604020202020204" pitchFamily="34" charset="0"/>
            <a:buChar char="•"/>
          </a:pPr>
          <a:r>
            <a:rPr lang="el-GR" sz="1600" kern="1200"/>
            <a:t>Άμεση παρέμβαση και κρατική χρηματοδότηση για την παροχή δημόσιων και υγειονομικών υπηρεσιών</a:t>
          </a:r>
        </a:p>
        <a:p>
          <a:pPr marL="171450" lvl="1" indent="-171450" algn="l" defTabSz="711200">
            <a:lnSpc>
              <a:spcPct val="90000"/>
            </a:lnSpc>
            <a:spcBef>
              <a:spcPct val="0"/>
            </a:spcBef>
            <a:spcAft>
              <a:spcPct val="15000"/>
            </a:spcAft>
            <a:buFont typeface="Arial" panose="020B0604020202020204" pitchFamily="34" charset="0"/>
            <a:buChar char="•"/>
          </a:pPr>
          <a:r>
            <a:rPr lang="el-GR" sz="1600" kern="1200"/>
            <a:t>Υποστήριξη από τον δημόσιο τομέα</a:t>
          </a:r>
        </a:p>
        <a:p>
          <a:pPr marL="171450" lvl="1" indent="-171450" algn="l" defTabSz="711200">
            <a:lnSpc>
              <a:spcPct val="90000"/>
            </a:lnSpc>
            <a:spcBef>
              <a:spcPct val="0"/>
            </a:spcBef>
            <a:spcAft>
              <a:spcPct val="15000"/>
            </a:spcAft>
            <a:buFont typeface="Arial" panose="020B0604020202020204" pitchFamily="34" charset="0"/>
            <a:buChar char="•"/>
          </a:pPr>
          <a:r>
            <a:rPr lang="el-GR" sz="1600" kern="1200" dirty="0"/>
            <a:t>Οφέλη για τον γεωργικό/</a:t>
          </a:r>
          <a:r>
            <a:rPr lang="el-GR" sz="1600" kern="1200" dirty="0" err="1"/>
            <a:t>αγροδιατροφικό</a:t>
          </a:r>
          <a:r>
            <a:rPr lang="el-GR" sz="1600" kern="1200" dirty="0"/>
            <a:t> τομέα: άμεσες πληρωμές για την </a:t>
          </a:r>
          <a:r>
            <a:rPr lang="el-GR" sz="1600" kern="1200" dirty="0" err="1"/>
            <a:t>επαγγελματικοποίηση</a:t>
          </a:r>
          <a:r>
            <a:rPr lang="el-GR" sz="1600" kern="1200" dirty="0"/>
            <a:t> των υπηρεσιών</a:t>
          </a:r>
        </a:p>
      </dsp:txBody>
      <dsp:txXfrm>
        <a:off x="4140434" y="786710"/>
        <a:ext cx="3631927" cy="3777120"/>
      </dsp:txXfrm>
    </dsp:sp>
  </dsp:spTree>
</dsp:drawing>
</file>

<file path=ppt/diagrams/layout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6" name="Google Shape;86;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0DE34D20-9F6D-EDBE-7363-46FAFD95C5A7}"/>
            </a:ext>
          </a:extLst>
        </p:cNvPr>
        <p:cNvGrpSpPr/>
        <p:nvPr/>
      </p:nvGrpSpPr>
      <p:grpSpPr>
        <a:xfrm>
          <a:off x="0" y="0"/>
          <a:ext cx="0" cy="0"/>
          <a:chOff x="0" y="0"/>
          <a:chExt cx="0" cy="0"/>
        </a:xfrm>
      </p:grpSpPr>
      <p:sp>
        <p:nvSpPr>
          <p:cNvPr id="85" name="Google Shape;85;p2:notes">
            <a:extLst>
              <a:ext uri="{FF2B5EF4-FFF2-40B4-BE49-F238E27FC236}">
                <a16:creationId xmlns:a16="http://schemas.microsoft.com/office/drawing/2014/main" id="{37B71969-BFE8-4026-F9B9-E9167970964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6" name="Google Shape;86;p2:notes">
            <a:extLst>
              <a:ext uri="{FF2B5EF4-FFF2-40B4-BE49-F238E27FC236}">
                <a16:creationId xmlns:a16="http://schemas.microsoft.com/office/drawing/2014/main" id="{1ECF1DE9-C872-559C-1626-1404E1AB1A3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268426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122DEA6B-82E7-F283-18E2-41BFA9C90D8F}"/>
            </a:ext>
          </a:extLst>
        </p:cNvPr>
        <p:cNvGrpSpPr/>
        <p:nvPr/>
      </p:nvGrpSpPr>
      <p:grpSpPr>
        <a:xfrm>
          <a:off x="0" y="0"/>
          <a:ext cx="0" cy="0"/>
          <a:chOff x="0" y="0"/>
          <a:chExt cx="0" cy="0"/>
        </a:xfrm>
      </p:grpSpPr>
      <p:sp>
        <p:nvSpPr>
          <p:cNvPr id="85" name="Google Shape;85;p2:notes">
            <a:extLst>
              <a:ext uri="{FF2B5EF4-FFF2-40B4-BE49-F238E27FC236}">
                <a16:creationId xmlns:a16="http://schemas.microsoft.com/office/drawing/2014/main" id="{2F12CECD-063E-1136-1DC0-1F95A21BDC3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6" name="Google Shape;86;p2:notes">
            <a:extLst>
              <a:ext uri="{FF2B5EF4-FFF2-40B4-BE49-F238E27FC236}">
                <a16:creationId xmlns:a16="http://schemas.microsoft.com/office/drawing/2014/main" id="{3D8902E2-8415-DF21-DD66-B77576C54DB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097388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8E1B1897-B825-3CB9-FD36-BE8F07952A38}"/>
            </a:ext>
          </a:extLst>
        </p:cNvPr>
        <p:cNvGrpSpPr/>
        <p:nvPr/>
      </p:nvGrpSpPr>
      <p:grpSpPr>
        <a:xfrm>
          <a:off x="0" y="0"/>
          <a:ext cx="0" cy="0"/>
          <a:chOff x="0" y="0"/>
          <a:chExt cx="0" cy="0"/>
        </a:xfrm>
      </p:grpSpPr>
      <p:sp>
        <p:nvSpPr>
          <p:cNvPr id="85" name="Google Shape;85;p2:notes">
            <a:extLst>
              <a:ext uri="{FF2B5EF4-FFF2-40B4-BE49-F238E27FC236}">
                <a16:creationId xmlns:a16="http://schemas.microsoft.com/office/drawing/2014/main" id="{B3E85EEF-D82F-FD3D-8F51-C52D26F02B1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6" name="Google Shape;86;p2:notes">
            <a:extLst>
              <a:ext uri="{FF2B5EF4-FFF2-40B4-BE49-F238E27FC236}">
                <a16:creationId xmlns:a16="http://schemas.microsoft.com/office/drawing/2014/main" id="{7A4A6A5F-8AD2-E4FB-61F0-4E3F4A938F3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495295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0BC5AF86-D8E2-0631-9269-FF657CE5C4B4}"/>
            </a:ext>
          </a:extLst>
        </p:cNvPr>
        <p:cNvGrpSpPr/>
        <p:nvPr/>
      </p:nvGrpSpPr>
      <p:grpSpPr>
        <a:xfrm>
          <a:off x="0" y="0"/>
          <a:ext cx="0" cy="0"/>
          <a:chOff x="0" y="0"/>
          <a:chExt cx="0" cy="0"/>
        </a:xfrm>
      </p:grpSpPr>
      <p:sp>
        <p:nvSpPr>
          <p:cNvPr id="85" name="Google Shape;85;p2:notes">
            <a:extLst>
              <a:ext uri="{FF2B5EF4-FFF2-40B4-BE49-F238E27FC236}">
                <a16:creationId xmlns:a16="http://schemas.microsoft.com/office/drawing/2014/main" id="{6483830E-67F0-8D68-BAD4-EDD6FC1DB16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6" name="Google Shape;86;p2:notes">
            <a:extLst>
              <a:ext uri="{FF2B5EF4-FFF2-40B4-BE49-F238E27FC236}">
                <a16:creationId xmlns:a16="http://schemas.microsoft.com/office/drawing/2014/main" id="{96B52F94-614A-8BC9-8419-7C04CF25FCF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086232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06A60925-120E-FDEB-71D3-CF97C1C2DF91}"/>
            </a:ext>
          </a:extLst>
        </p:cNvPr>
        <p:cNvGrpSpPr/>
        <p:nvPr/>
      </p:nvGrpSpPr>
      <p:grpSpPr>
        <a:xfrm>
          <a:off x="0" y="0"/>
          <a:ext cx="0" cy="0"/>
          <a:chOff x="0" y="0"/>
          <a:chExt cx="0" cy="0"/>
        </a:xfrm>
      </p:grpSpPr>
      <p:sp>
        <p:nvSpPr>
          <p:cNvPr id="85" name="Google Shape;85;p2:notes">
            <a:extLst>
              <a:ext uri="{FF2B5EF4-FFF2-40B4-BE49-F238E27FC236}">
                <a16:creationId xmlns:a16="http://schemas.microsoft.com/office/drawing/2014/main" id="{FA674B6B-93A7-4731-0A2A-D38D59AD1E2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6" name="Google Shape;86;p2:notes">
            <a:extLst>
              <a:ext uri="{FF2B5EF4-FFF2-40B4-BE49-F238E27FC236}">
                <a16:creationId xmlns:a16="http://schemas.microsoft.com/office/drawing/2014/main" id="{AA41C374-97EA-F930-AD1F-72818C7F347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565362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700C0454-5A73-C490-DB08-02A13B1AB7CC}"/>
            </a:ext>
          </a:extLst>
        </p:cNvPr>
        <p:cNvGrpSpPr/>
        <p:nvPr/>
      </p:nvGrpSpPr>
      <p:grpSpPr>
        <a:xfrm>
          <a:off x="0" y="0"/>
          <a:ext cx="0" cy="0"/>
          <a:chOff x="0" y="0"/>
          <a:chExt cx="0" cy="0"/>
        </a:xfrm>
      </p:grpSpPr>
      <p:sp>
        <p:nvSpPr>
          <p:cNvPr id="85" name="Google Shape;85;p2:notes">
            <a:extLst>
              <a:ext uri="{FF2B5EF4-FFF2-40B4-BE49-F238E27FC236}">
                <a16:creationId xmlns:a16="http://schemas.microsoft.com/office/drawing/2014/main" id="{1DC458FE-EAC3-A4F5-B6D5-5FF7BA08F60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6" name="Google Shape;86;p2:notes">
            <a:extLst>
              <a:ext uri="{FF2B5EF4-FFF2-40B4-BE49-F238E27FC236}">
                <a16:creationId xmlns:a16="http://schemas.microsoft.com/office/drawing/2014/main" id="{78C44E0F-8220-93E9-4B7E-0C08784FA8A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339178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DA17611B-A33C-FE9F-4655-519940213338}"/>
            </a:ext>
          </a:extLst>
        </p:cNvPr>
        <p:cNvGrpSpPr/>
        <p:nvPr/>
      </p:nvGrpSpPr>
      <p:grpSpPr>
        <a:xfrm>
          <a:off x="0" y="0"/>
          <a:ext cx="0" cy="0"/>
          <a:chOff x="0" y="0"/>
          <a:chExt cx="0" cy="0"/>
        </a:xfrm>
      </p:grpSpPr>
      <p:sp>
        <p:nvSpPr>
          <p:cNvPr id="85" name="Google Shape;85;p2:notes">
            <a:extLst>
              <a:ext uri="{FF2B5EF4-FFF2-40B4-BE49-F238E27FC236}">
                <a16:creationId xmlns:a16="http://schemas.microsoft.com/office/drawing/2014/main" id="{244E2012-43A2-5891-44C9-1529081DF24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6" name="Google Shape;86;p2:notes">
            <a:extLst>
              <a:ext uri="{FF2B5EF4-FFF2-40B4-BE49-F238E27FC236}">
                <a16:creationId xmlns:a16="http://schemas.microsoft.com/office/drawing/2014/main" id="{006E7B66-B962-0641-ED74-9F4E0175264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474541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191CA371-FB55-C734-92CA-22CCBE84FEE6}"/>
            </a:ext>
          </a:extLst>
        </p:cNvPr>
        <p:cNvGrpSpPr/>
        <p:nvPr/>
      </p:nvGrpSpPr>
      <p:grpSpPr>
        <a:xfrm>
          <a:off x="0" y="0"/>
          <a:ext cx="0" cy="0"/>
          <a:chOff x="0" y="0"/>
          <a:chExt cx="0" cy="0"/>
        </a:xfrm>
      </p:grpSpPr>
      <p:sp>
        <p:nvSpPr>
          <p:cNvPr id="85" name="Google Shape;85;p2:notes">
            <a:extLst>
              <a:ext uri="{FF2B5EF4-FFF2-40B4-BE49-F238E27FC236}">
                <a16:creationId xmlns:a16="http://schemas.microsoft.com/office/drawing/2014/main" id="{2C435FF7-F9CB-F202-AB2B-76C7A982934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6" name="Google Shape;86;p2:notes">
            <a:extLst>
              <a:ext uri="{FF2B5EF4-FFF2-40B4-BE49-F238E27FC236}">
                <a16:creationId xmlns:a16="http://schemas.microsoft.com/office/drawing/2014/main" id="{7BD5A40D-799C-9433-B443-23C033D4806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99893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0AEB44C4-6B4B-62F4-7699-2B838AF79812}"/>
            </a:ext>
          </a:extLst>
        </p:cNvPr>
        <p:cNvGrpSpPr/>
        <p:nvPr/>
      </p:nvGrpSpPr>
      <p:grpSpPr>
        <a:xfrm>
          <a:off x="0" y="0"/>
          <a:ext cx="0" cy="0"/>
          <a:chOff x="0" y="0"/>
          <a:chExt cx="0" cy="0"/>
        </a:xfrm>
      </p:grpSpPr>
      <p:sp>
        <p:nvSpPr>
          <p:cNvPr id="85" name="Google Shape;85;p2:notes">
            <a:extLst>
              <a:ext uri="{FF2B5EF4-FFF2-40B4-BE49-F238E27FC236}">
                <a16:creationId xmlns:a16="http://schemas.microsoft.com/office/drawing/2014/main" id="{BEC4F033-82BF-BAFC-DD0C-723AD5AD3A8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6" name="Google Shape;86;p2:notes">
            <a:extLst>
              <a:ext uri="{FF2B5EF4-FFF2-40B4-BE49-F238E27FC236}">
                <a16:creationId xmlns:a16="http://schemas.microsoft.com/office/drawing/2014/main" id="{21B399D1-C989-89EA-01E4-CDB577257D4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364512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E671219E-3E1C-A0BD-743D-66AE13C81897}"/>
            </a:ext>
          </a:extLst>
        </p:cNvPr>
        <p:cNvGrpSpPr/>
        <p:nvPr/>
      </p:nvGrpSpPr>
      <p:grpSpPr>
        <a:xfrm>
          <a:off x="0" y="0"/>
          <a:ext cx="0" cy="0"/>
          <a:chOff x="0" y="0"/>
          <a:chExt cx="0" cy="0"/>
        </a:xfrm>
      </p:grpSpPr>
      <p:sp>
        <p:nvSpPr>
          <p:cNvPr id="85" name="Google Shape;85;p2:notes">
            <a:extLst>
              <a:ext uri="{FF2B5EF4-FFF2-40B4-BE49-F238E27FC236}">
                <a16:creationId xmlns:a16="http://schemas.microsoft.com/office/drawing/2014/main" id="{5A8BD6CF-81A1-DD3B-8682-7B3604C4064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6" name="Google Shape;86;p2:notes">
            <a:extLst>
              <a:ext uri="{FF2B5EF4-FFF2-40B4-BE49-F238E27FC236}">
                <a16:creationId xmlns:a16="http://schemas.microsoft.com/office/drawing/2014/main" id="{00E2936C-2794-BD79-C4D3-65AC82D325D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632419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5D7F5D19-496F-35EA-8293-964F0B90A800}"/>
            </a:ext>
          </a:extLst>
        </p:cNvPr>
        <p:cNvGrpSpPr/>
        <p:nvPr/>
      </p:nvGrpSpPr>
      <p:grpSpPr>
        <a:xfrm>
          <a:off x="0" y="0"/>
          <a:ext cx="0" cy="0"/>
          <a:chOff x="0" y="0"/>
          <a:chExt cx="0" cy="0"/>
        </a:xfrm>
      </p:grpSpPr>
      <p:sp>
        <p:nvSpPr>
          <p:cNvPr id="85" name="Google Shape;85;p2:notes">
            <a:extLst>
              <a:ext uri="{FF2B5EF4-FFF2-40B4-BE49-F238E27FC236}">
                <a16:creationId xmlns:a16="http://schemas.microsoft.com/office/drawing/2014/main" id="{C52987FA-FED2-6CAD-B769-71B2C0922C6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6" name="Google Shape;86;p2:notes">
            <a:extLst>
              <a:ext uri="{FF2B5EF4-FFF2-40B4-BE49-F238E27FC236}">
                <a16:creationId xmlns:a16="http://schemas.microsoft.com/office/drawing/2014/main" id="{EFD4871F-AF57-4469-1625-7A9EEADD02D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059945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11E75795-38C4-D9C5-23B6-2E4AEFE91E01}"/>
            </a:ext>
          </a:extLst>
        </p:cNvPr>
        <p:cNvGrpSpPr/>
        <p:nvPr/>
      </p:nvGrpSpPr>
      <p:grpSpPr>
        <a:xfrm>
          <a:off x="0" y="0"/>
          <a:ext cx="0" cy="0"/>
          <a:chOff x="0" y="0"/>
          <a:chExt cx="0" cy="0"/>
        </a:xfrm>
      </p:grpSpPr>
      <p:sp>
        <p:nvSpPr>
          <p:cNvPr id="85" name="Google Shape;85;p2:notes">
            <a:extLst>
              <a:ext uri="{FF2B5EF4-FFF2-40B4-BE49-F238E27FC236}">
                <a16:creationId xmlns:a16="http://schemas.microsoft.com/office/drawing/2014/main" id="{06DA1F13-FFCD-A331-5243-0A2309B8C86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6" name="Google Shape;86;p2:notes">
            <a:extLst>
              <a:ext uri="{FF2B5EF4-FFF2-40B4-BE49-F238E27FC236}">
                <a16:creationId xmlns:a16="http://schemas.microsoft.com/office/drawing/2014/main" id="{EAFC0EDF-A1C7-4958-2082-FC7205DA63B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672257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5D0A0E97-C946-6043-69BA-DC0B97AD1A76}"/>
            </a:ext>
          </a:extLst>
        </p:cNvPr>
        <p:cNvGrpSpPr/>
        <p:nvPr/>
      </p:nvGrpSpPr>
      <p:grpSpPr>
        <a:xfrm>
          <a:off x="0" y="0"/>
          <a:ext cx="0" cy="0"/>
          <a:chOff x="0" y="0"/>
          <a:chExt cx="0" cy="0"/>
        </a:xfrm>
      </p:grpSpPr>
      <p:sp>
        <p:nvSpPr>
          <p:cNvPr id="85" name="Google Shape;85;p2:notes">
            <a:extLst>
              <a:ext uri="{FF2B5EF4-FFF2-40B4-BE49-F238E27FC236}">
                <a16:creationId xmlns:a16="http://schemas.microsoft.com/office/drawing/2014/main" id="{DB7DF0C6-48E0-A6D0-6C47-8040F72FA93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6" name="Google Shape;86;p2:notes">
            <a:extLst>
              <a:ext uri="{FF2B5EF4-FFF2-40B4-BE49-F238E27FC236}">
                <a16:creationId xmlns:a16="http://schemas.microsoft.com/office/drawing/2014/main" id="{63CEE198-F40D-FADB-24CD-51DB2C56A32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565671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3D5F8D6A-0826-CED8-800F-BC8D1D54B2B9}"/>
            </a:ext>
          </a:extLst>
        </p:cNvPr>
        <p:cNvGrpSpPr/>
        <p:nvPr/>
      </p:nvGrpSpPr>
      <p:grpSpPr>
        <a:xfrm>
          <a:off x="0" y="0"/>
          <a:ext cx="0" cy="0"/>
          <a:chOff x="0" y="0"/>
          <a:chExt cx="0" cy="0"/>
        </a:xfrm>
      </p:grpSpPr>
      <p:sp>
        <p:nvSpPr>
          <p:cNvPr id="85" name="Google Shape;85;p2:notes">
            <a:extLst>
              <a:ext uri="{FF2B5EF4-FFF2-40B4-BE49-F238E27FC236}">
                <a16:creationId xmlns:a16="http://schemas.microsoft.com/office/drawing/2014/main" id="{D0A8EAE5-14CC-74EB-CB77-EC117037A71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6" name="Google Shape;86;p2:notes">
            <a:extLst>
              <a:ext uri="{FF2B5EF4-FFF2-40B4-BE49-F238E27FC236}">
                <a16:creationId xmlns:a16="http://schemas.microsoft.com/office/drawing/2014/main" id="{AEDDB989-B83F-C30D-A228-BF6F39930A7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794741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DB58813D-8B7C-1054-6D56-752AF0CE8D4E}"/>
            </a:ext>
          </a:extLst>
        </p:cNvPr>
        <p:cNvGrpSpPr/>
        <p:nvPr/>
      </p:nvGrpSpPr>
      <p:grpSpPr>
        <a:xfrm>
          <a:off x="0" y="0"/>
          <a:ext cx="0" cy="0"/>
          <a:chOff x="0" y="0"/>
          <a:chExt cx="0" cy="0"/>
        </a:xfrm>
      </p:grpSpPr>
      <p:sp>
        <p:nvSpPr>
          <p:cNvPr id="85" name="Google Shape;85;p2:notes">
            <a:extLst>
              <a:ext uri="{FF2B5EF4-FFF2-40B4-BE49-F238E27FC236}">
                <a16:creationId xmlns:a16="http://schemas.microsoft.com/office/drawing/2014/main" id="{F462B474-8EC1-3374-3427-BCAC3549989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6" name="Google Shape;86;p2:notes">
            <a:extLst>
              <a:ext uri="{FF2B5EF4-FFF2-40B4-BE49-F238E27FC236}">
                <a16:creationId xmlns:a16="http://schemas.microsoft.com/office/drawing/2014/main" id="{A633AB41-3EEC-3925-2DAE-2CDDABD9770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716898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1"/>
        <p:cNvGrpSpPr/>
        <p:nvPr/>
      </p:nvGrpSpPr>
      <p:grpSpPr>
        <a:xfrm>
          <a:off x="0" y="0"/>
          <a:ext cx="0" cy="0"/>
          <a:chOff x="0" y="0"/>
          <a:chExt cx="0" cy="0"/>
        </a:xfrm>
      </p:grpSpPr>
      <p:sp>
        <p:nvSpPr>
          <p:cNvPr id="12" name="Google Shape;12;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 name="Google Shape;13;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 name="Google Shape;14;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0"/>
          <p:cNvSpPr>
            <a:spLocks noGrp="1"/>
          </p:cNvSpPr>
          <p:nvPr>
            <p:ph type="pic" idx="2"/>
          </p:nvPr>
        </p:nvSpPr>
        <p:spPr>
          <a:xfrm>
            <a:off x="5183188" y="987425"/>
            <a:ext cx="6172200" cy="4873625"/>
          </a:xfrm>
          <a:prstGeom prst="rect">
            <a:avLst/>
          </a:prstGeom>
          <a:noFill/>
          <a:ln>
            <a:noFill/>
          </a:ln>
        </p:spPr>
      </p:sp>
      <p:sp>
        <p:nvSpPr>
          <p:cNvPr id="64" name="Google Shape;64;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R"/>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jpg"/><Relationship Id="rId7" Type="http://schemas.openxmlformats.org/officeDocument/2006/relationships/diagramColors" Target="../diagrams/colors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2.jpg"/><Relationship Id="rId7" Type="http://schemas.openxmlformats.org/officeDocument/2006/relationships/diagramColors" Target="../diagrams/colors2.xml"/><Relationship Id="rId2" Type="http://schemas.openxmlformats.org/officeDocument/2006/relationships/notesSlide" Target="../notesSlides/notesSlide18.xml"/><Relationship Id="rId1" Type="http://schemas.openxmlformats.org/officeDocument/2006/relationships/slideLayout" Target="../slideLayouts/slideLayout3.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7"/>
        <p:cNvGrpSpPr/>
        <p:nvPr/>
      </p:nvGrpSpPr>
      <p:grpSpPr>
        <a:xfrm>
          <a:off x="0" y="0"/>
          <a:ext cx="0" cy="0"/>
          <a:chOff x="0" y="0"/>
          <a:chExt cx="0" cy="0"/>
        </a:xfrm>
      </p:grpSpPr>
      <p:sp>
        <p:nvSpPr>
          <p:cNvPr id="4" name="Titolo 1">
            <a:extLst>
              <a:ext uri="{FF2B5EF4-FFF2-40B4-BE49-F238E27FC236}">
                <a16:creationId xmlns:a16="http://schemas.microsoft.com/office/drawing/2014/main" id="{981695FD-EBAB-7CE4-2463-660F50A72593}"/>
              </a:ext>
            </a:extLst>
          </p:cNvPr>
          <p:cNvSpPr txBox="1">
            <a:spLocks/>
          </p:cNvSpPr>
          <p:nvPr/>
        </p:nvSpPr>
        <p:spPr>
          <a:xfrm>
            <a:off x="2261392" y="895927"/>
            <a:ext cx="8095182" cy="2327058"/>
          </a:xfrm>
          <a:prstGeom prst="rect">
            <a:avLst/>
          </a:prstGeom>
        </p:spPr>
        <p:txBody>
          <a:bodyPr bIns="91440" anchor="b" anchorCtr="0">
            <a:noAutofit/>
          </a:bodyPr>
          <a:lstStyle/>
          <a:p>
            <a:pPr lvl="0">
              <a:spcBef>
                <a:spcPct val="0"/>
              </a:spcBef>
              <a:buClrTx/>
              <a:defRPr/>
            </a:pPr>
            <a:r>
              <a:rPr lang="el-GR" sz="4000" b="1" dirty="0"/>
              <a:t>Εισαγωγή στην Κοινωνική Γεωργία:</a:t>
            </a:r>
            <a:br>
              <a:rPr lang="el-GR" sz="4000" dirty="0"/>
            </a:br>
            <a:r>
              <a:rPr lang="el-GR" sz="4000" b="1" dirty="0"/>
              <a:t>Ορισμός και ιστορία της κοινωνικής γεωργίας</a:t>
            </a:r>
            <a:endParaRPr kumimoji="0" lang="en-GB" sz="40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7">
          <a:extLst>
            <a:ext uri="{FF2B5EF4-FFF2-40B4-BE49-F238E27FC236}">
              <a16:creationId xmlns:a16="http://schemas.microsoft.com/office/drawing/2014/main" id="{173318AC-8004-D03D-776F-455F8DBDA00A}"/>
            </a:ext>
          </a:extLst>
        </p:cNvPr>
        <p:cNvGrpSpPr/>
        <p:nvPr/>
      </p:nvGrpSpPr>
      <p:grpSpPr>
        <a:xfrm>
          <a:off x="0" y="0"/>
          <a:ext cx="0" cy="0"/>
          <a:chOff x="0" y="0"/>
          <a:chExt cx="0" cy="0"/>
        </a:xfrm>
      </p:grpSpPr>
      <p:sp>
        <p:nvSpPr>
          <p:cNvPr id="2" name="Rettangolo 1">
            <a:extLst>
              <a:ext uri="{FF2B5EF4-FFF2-40B4-BE49-F238E27FC236}">
                <a16:creationId xmlns:a16="http://schemas.microsoft.com/office/drawing/2014/main" id="{E93AF9E8-990A-445A-BDA7-4D4BE5F7D308}"/>
              </a:ext>
            </a:extLst>
          </p:cNvPr>
          <p:cNvSpPr/>
          <p:nvPr/>
        </p:nvSpPr>
        <p:spPr>
          <a:xfrm>
            <a:off x="2698916" y="1177909"/>
            <a:ext cx="7344816" cy="307777"/>
          </a:xfrm>
          <a:prstGeom prst="rect">
            <a:avLst/>
          </a:prstGeom>
        </p:spPr>
        <p:txBody>
          <a:bodyPr wrap="square">
            <a:spAutoFit/>
          </a:bodyPr>
          <a:lstStyle/>
          <a:p>
            <a:pPr algn="just"/>
            <a:endParaRPr lang="en-GB" noProof="0" dirty="0"/>
          </a:p>
        </p:txBody>
      </p:sp>
      <p:graphicFrame>
        <p:nvGraphicFramePr>
          <p:cNvPr id="3" name="Segnaposto contenuto 3">
            <a:extLst>
              <a:ext uri="{FF2B5EF4-FFF2-40B4-BE49-F238E27FC236}">
                <a16:creationId xmlns:a16="http://schemas.microsoft.com/office/drawing/2014/main" id="{960CA7BC-4D7A-F135-6485-1FABB1EDEEB8}"/>
              </a:ext>
            </a:extLst>
          </p:cNvPr>
          <p:cNvGraphicFramePr>
            <a:graphicFrameLocks/>
          </p:cNvGraphicFramePr>
          <p:nvPr>
            <p:extLst>
              <p:ext uri="{D42A27DB-BD31-4B8C-83A1-F6EECF244321}">
                <p14:modId xmlns:p14="http://schemas.microsoft.com/office/powerpoint/2010/main" val="1344533005"/>
              </p:ext>
            </p:extLst>
          </p:nvPr>
        </p:nvGraphicFramePr>
        <p:xfrm>
          <a:off x="1871332" y="2042005"/>
          <a:ext cx="8604448" cy="388843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4" name="Titolo 1">
            <a:extLst>
              <a:ext uri="{FF2B5EF4-FFF2-40B4-BE49-F238E27FC236}">
                <a16:creationId xmlns:a16="http://schemas.microsoft.com/office/drawing/2014/main" id="{76CFE301-0EFC-EA1D-E113-E506C79205D1}"/>
              </a:ext>
            </a:extLst>
          </p:cNvPr>
          <p:cNvSpPr txBox="1">
            <a:spLocks/>
          </p:cNvSpPr>
          <p:nvPr/>
        </p:nvSpPr>
        <p:spPr>
          <a:xfrm>
            <a:off x="2986948" y="241805"/>
            <a:ext cx="7128792" cy="993353"/>
          </a:xfrm>
          <a:prstGeom prst="rect">
            <a:avLst/>
          </a:prstGeom>
        </p:spPr>
        <p:txBody>
          <a:bodyPr bIns="91440" anchor="b" anchorCtr="0">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l-GR" sz="4000" b="0" i="0" u="none" strike="noStrike" kern="1200" cap="none" spc="0" normalizeH="0" baseline="0" noProof="0" dirty="0">
                <a:ln>
                  <a:noFill/>
                </a:ln>
                <a:solidFill>
                  <a:schemeClr val="tx1"/>
                </a:solidFill>
                <a:effectLst/>
                <a:uLnTx/>
                <a:uFillTx/>
                <a:latin typeface="+mj-lt"/>
                <a:ea typeface="+mj-ea"/>
                <a:cs typeface="+mj-cs"/>
              </a:rPr>
              <a:t>Τι είναι η Κοινωνική Γεωργία</a:t>
            </a:r>
            <a:endParaRPr kumimoji="0" lang="en-GB" sz="4000" b="0" i="0" u="none" strike="noStrike" kern="1200" cap="none" spc="0" normalizeH="0" baseline="0" noProof="0" dirty="0">
              <a:ln>
                <a:noFill/>
              </a:ln>
              <a:solidFill>
                <a:schemeClr val="tx1"/>
              </a:solidFill>
              <a:effectLst/>
              <a:uLnTx/>
              <a:uFillTx/>
              <a:latin typeface="+mj-lt"/>
              <a:ea typeface="+mj-ea"/>
              <a:cs typeface="+mj-cs"/>
            </a:endParaRPr>
          </a:p>
        </p:txBody>
      </p:sp>
    </p:spTree>
    <p:extLst>
      <p:ext uri="{BB962C8B-B14F-4D97-AF65-F5344CB8AC3E}">
        <p14:creationId xmlns:p14="http://schemas.microsoft.com/office/powerpoint/2010/main" val="2093102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7">
          <a:extLst>
            <a:ext uri="{FF2B5EF4-FFF2-40B4-BE49-F238E27FC236}">
              <a16:creationId xmlns:a16="http://schemas.microsoft.com/office/drawing/2014/main" id="{24744A79-A08E-F082-7DAE-4182AFE23D99}"/>
            </a:ext>
          </a:extLst>
        </p:cNvPr>
        <p:cNvGrpSpPr/>
        <p:nvPr/>
      </p:nvGrpSpPr>
      <p:grpSpPr>
        <a:xfrm>
          <a:off x="0" y="0"/>
          <a:ext cx="0" cy="0"/>
          <a:chOff x="0" y="0"/>
          <a:chExt cx="0" cy="0"/>
        </a:xfrm>
      </p:grpSpPr>
      <p:grpSp>
        <p:nvGrpSpPr>
          <p:cNvPr id="2" name="Gruppo 1">
            <a:extLst>
              <a:ext uri="{FF2B5EF4-FFF2-40B4-BE49-F238E27FC236}">
                <a16:creationId xmlns:a16="http://schemas.microsoft.com/office/drawing/2014/main" id="{24781F4D-E630-EB49-DE95-BDF632EF0B45}"/>
              </a:ext>
            </a:extLst>
          </p:cNvPr>
          <p:cNvGrpSpPr/>
          <p:nvPr/>
        </p:nvGrpSpPr>
        <p:grpSpPr>
          <a:xfrm>
            <a:off x="3716171" y="1161339"/>
            <a:ext cx="5746238" cy="1973159"/>
            <a:chOff x="1940650" y="590"/>
            <a:chExt cx="5746238" cy="1973159"/>
          </a:xfrm>
        </p:grpSpPr>
        <p:sp>
          <p:nvSpPr>
            <p:cNvPr id="8" name="Freccia a pentagono 7">
              <a:extLst>
                <a:ext uri="{FF2B5EF4-FFF2-40B4-BE49-F238E27FC236}">
                  <a16:creationId xmlns:a16="http://schemas.microsoft.com/office/drawing/2014/main" id="{85D7CD91-A3D4-59DD-7F85-A43A04432024}"/>
                </a:ext>
              </a:extLst>
            </p:cNvPr>
            <p:cNvSpPr/>
            <p:nvPr/>
          </p:nvSpPr>
          <p:spPr>
            <a:xfrm rot="10800000">
              <a:off x="1940650" y="590"/>
              <a:ext cx="5746238" cy="1973159"/>
            </a:xfrm>
            <a:prstGeom prst="homePlate">
              <a:avLst/>
            </a:prstGeom>
          </p:spPr>
          <p:style>
            <a:lnRef idx="1">
              <a:schemeClr val="accent4"/>
            </a:lnRef>
            <a:fillRef idx="2">
              <a:schemeClr val="accent4"/>
            </a:fillRef>
            <a:effectRef idx="1">
              <a:schemeClr val="accent4"/>
            </a:effectRef>
            <a:fontRef idx="minor">
              <a:schemeClr val="dk1"/>
            </a:fontRef>
          </p:style>
          <p:txBody>
            <a:bodyPr/>
            <a:lstStyle/>
            <a:p>
              <a:endParaRPr lang="en-GB" noProof="0" dirty="0"/>
            </a:p>
          </p:txBody>
        </p:sp>
        <p:sp>
          <p:nvSpPr>
            <p:cNvPr id="9" name="Freccia a pentagono 4">
              <a:extLst>
                <a:ext uri="{FF2B5EF4-FFF2-40B4-BE49-F238E27FC236}">
                  <a16:creationId xmlns:a16="http://schemas.microsoft.com/office/drawing/2014/main" id="{282424E7-AC6C-FCD6-3F18-E00E47B851E3}"/>
                </a:ext>
              </a:extLst>
            </p:cNvPr>
            <p:cNvSpPr txBox="1"/>
            <p:nvPr/>
          </p:nvSpPr>
          <p:spPr>
            <a:xfrm rot="21600000">
              <a:off x="2433940" y="590"/>
              <a:ext cx="5252948" cy="1973159"/>
            </a:xfrm>
            <a:prstGeom prst="rect">
              <a:avLst/>
            </a:prstGeom>
          </p:spPr>
          <p:style>
            <a:lnRef idx="0">
              <a:scrgbClr r="0" g="0" b="0"/>
            </a:lnRef>
            <a:fillRef idx="0">
              <a:scrgbClr r="0" g="0" b="0"/>
            </a:fillRef>
            <a:effectRef idx="0">
              <a:scrgbClr r="0" g="0" b="0"/>
            </a:effectRef>
            <a:fontRef idx="minor">
              <a:schemeClr val="dk1"/>
            </a:fontRef>
          </p:style>
          <p:txBody>
            <a:bodyPr spcFirstLastPara="0" vert="horz" wrap="square" lIns="870109" tIns="45720" rIns="85344" bIns="45720" numCol="1" spcCol="1270" anchor="ctr" anchorCtr="0">
              <a:noAutofit/>
            </a:bodyPr>
            <a:lstStyle/>
            <a:p>
              <a:pPr marL="0" lvl="0" indent="0" algn="ctr" defTabSz="533400">
                <a:lnSpc>
                  <a:spcPct val="90000"/>
                </a:lnSpc>
                <a:spcBef>
                  <a:spcPct val="0"/>
                </a:spcBef>
                <a:spcAft>
                  <a:spcPct val="35000"/>
                </a:spcAft>
                <a:buNone/>
              </a:pPr>
              <a:r>
                <a:rPr lang="el-GR" sz="1200" dirty="0"/>
                <a:t>Αποτελεί μία από τις πρακτικές της </a:t>
              </a:r>
              <a:r>
                <a:rPr lang="el-GR" sz="1200" dirty="0" err="1"/>
                <a:t>πολυλειτουργικότητας</a:t>
              </a:r>
              <a:r>
                <a:rPr lang="el-GR" sz="1200" dirty="0"/>
                <a:t> και της διαφοροποίησης της γεωργίας (…) και συνιστά μια ειδική μορφή συν-παραγωγής προσωπικών υπηρεσιών, όπου οι μη εξειδικευμένοι πόροι της γεωργίας αξιοποιούνται για την οργάνωση καινοτόμων προσωπικών υπηρεσιών. (</a:t>
              </a:r>
              <a:r>
                <a:rPr lang="el-GR" sz="1200" dirty="0" err="1"/>
                <a:t>Di</a:t>
              </a:r>
              <a:r>
                <a:rPr lang="el-GR" sz="1200" dirty="0"/>
                <a:t> </a:t>
              </a:r>
              <a:r>
                <a:rPr lang="el-GR" sz="1200" dirty="0" err="1"/>
                <a:t>Iacovo</a:t>
              </a:r>
              <a:r>
                <a:rPr lang="el-GR" sz="1200" dirty="0"/>
                <a:t>, 2013)</a:t>
              </a:r>
              <a:endParaRPr lang="en-GB" sz="1200" kern="1200" noProof="0" dirty="0">
                <a:solidFill>
                  <a:schemeClr val="tx1"/>
                </a:solidFill>
              </a:endParaRPr>
            </a:p>
          </p:txBody>
        </p:sp>
      </p:grpSp>
      <p:sp>
        <p:nvSpPr>
          <p:cNvPr id="3" name="Ovale 2">
            <a:extLst>
              <a:ext uri="{FF2B5EF4-FFF2-40B4-BE49-F238E27FC236}">
                <a16:creationId xmlns:a16="http://schemas.microsoft.com/office/drawing/2014/main" id="{C0F84A45-4AB3-2D8F-5279-B569DB7CE493}"/>
              </a:ext>
            </a:extLst>
          </p:cNvPr>
          <p:cNvSpPr/>
          <p:nvPr/>
        </p:nvSpPr>
        <p:spPr>
          <a:xfrm>
            <a:off x="2729591" y="1161339"/>
            <a:ext cx="1973159" cy="1973159"/>
          </a:xfrm>
          <a:prstGeom prst="ellipse">
            <a:avLst/>
          </a:prstGeom>
          <a:blipFill rotWithShape="0">
            <a:blip r:embed="rId4"/>
            <a:stretch>
              <a:fillRect/>
            </a:stretch>
          </a:blipFill>
        </p:spPr>
        <p:style>
          <a:lnRef idx="2">
            <a:schemeClr val="accent4"/>
          </a:lnRef>
          <a:fillRef idx="1">
            <a:schemeClr val="lt1"/>
          </a:fillRef>
          <a:effectRef idx="0">
            <a:schemeClr val="accent4"/>
          </a:effectRef>
          <a:fontRef idx="minor">
            <a:schemeClr val="lt1">
              <a:hueOff val="0"/>
              <a:satOff val="0"/>
              <a:lumOff val="0"/>
              <a:alphaOff val="0"/>
            </a:schemeClr>
          </a:fontRef>
        </p:style>
        <p:txBody>
          <a:bodyPr/>
          <a:lstStyle/>
          <a:p>
            <a:endParaRPr lang="en-GB" noProof="0" dirty="0"/>
          </a:p>
        </p:txBody>
      </p:sp>
      <p:grpSp>
        <p:nvGrpSpPr>
          <p:cNvPr id="4" name="Gruppo 3">
            <a:extLst>
              <a:ext uri="{FF2B5EF4-FFF2-40B4-BE49-F238E27FC236}">
                <a16:creationId xmlns:a16="http://schemas.microsoft.com/office/drawing/2014/main" id="{E9C8E9EF-7BAE-BC50-6871-15227EF4D375}"/>
              </a:ext>
            </a:extLst>
          </p:cNvPr>
          <p:cNvGrpSpPr/>
          <p:nvPr/>
        </p:nvGrpSpPr>
        <p:grpSpPr>
          <a:xfrm>
            <a:off x="3716171" y="3723502"/>
            <a:ext cx="5746238" cy="1973159"/>
            <a:chOff x="1940650" y="2562753"/>
            <a:chExt cx="5746238" cy="1973159"/>
          </a:xfrm>
        </p:grpSpPr>
        <p:sp>
          <p:nvSpPr>
            <p:cNvPr id="6" name="Freccia a pentagono 5">
              <a:extLst>
                <a:ext uri="{FF2B5EF4-FFF2-40B4-BE49-F238E27FC236}">
                  <a16:creationId xmlns:a16="http://schemas.microsoft.com/office/drawing/2014/main" id="{27D40909-6ABB-B069-E363-B11F6E84ED1B}"/>
                </a:ext>
              </a:extLst>
            </p:cNvPr>
            <p:cNvSpPr/>
            <p:nvPr/>
          </p:nvSpPr>
          <p:spPr>
            <a:xfrm rot="10800000">
              <a:off x="1940650" y="2562753"/>
              <a:ext cx="5746238" cy="1973159"/>
            </a:xfrm>
            <a:prstGeom prst="homePlate">
              <a:avLst/>
            </a:prstGeom>
          </p:spPr>
          <p:style>
            <a:lnRef idx="1">
              <a:schemeClr val="accent2"/>
            </a:lnRef>
            <a:fillRef idx="2">
              <a:schemeClr val="accent2"/>
            </a:fillRef>
            <a:effectRef idx="1">
              <a:schemeClr val="accent2"/>
            </a:effectRef>
            <a:fontRef idx="minor">
              <a:schemeClr val="dk1"/>
            </a:fontRef>
          </p:style>
          <p:txBody>
            <a:bodyPr/>
            <a:lstStyle/>
            <a:p>
              <a:endParaRPr lang="en-GB" noProof="0" dirty="0"/>
            </a:p>
          </p:txBody>
        </p:sp>
        <p:sp>
          <p:nvSpPr>
            <p:cNvPr id="7" name="Freccia a pentagono 7">
              <a:extLst>
                <a:ext uri="{FF2B5EF4-FFF2-40B4-BE49-F238E27FC236}">
                  <a16:creationId xmlns:a16="http://schemas.microsoft.com/office/drawing/2014/main" id="{2425F77B-215A-085B-051F-6CB3AD5986DF}"/>
                </a:ext>
              </a:extLst>
            </p:cNvPr>
            <p:cNvSpPr txBox="1"/>
            <p:nvPr/>
          </p:nvSpPr>
          <p:spPr>
            <a:xfrm>
              <a:off x="2231936" y="2562753"/>
              <a:ext cx="5454952" cy="1973159"/>
            </a:xfrm>
            <a:prstGeom prst="rect">
              <a:avLst/>
            </a:prstGeom>
          </p:spPr>
          <p:style>
            <a:lnRef idx="0">
              <a:scrgbClr r="0" g="0" b="0"/>
            </a:lnRef>
            <a:fillRef idx="0">
              <a:scrgbClr r="0" g="0" b="0"/>
            </a:fillRef>
            <a:effectRef idx="0">
              <a:scrgbClr r="0" g="0" b="0"/>
            </a:effectRef>
            <a:fontRef idx="minor">
              <a:schemeClr val="dk1"/>
            </a:fontRef>
          </p:style>
          <p:txBody>
            <a:bodyPr spcFirstLastPara="0" vert="horz" wrap="square" lIns="870109" tIns="45720" rIns="85344" bIns="45720" numCol="1" spcCol="1270" anchor="ctr" anchorCtr="0">
              <a:noAutofit/>
            </a:bodyPr>
            <a:lstStyle/>
            <a:p>
              <a:pPr marL="0" lvl="0" indent="0" algn="ctr" defTabSz="533400">
                <a:lnSpc>
                  <a:spcPct val="90000"/>
                </a:lnSpc>
                <a:spcBef>
                  <a:spcPct val="0"/>
                </a:spcBef>
                <a:spcAft>
                  <a:spcPct val="35000"/>
                </a:spcAft>
                <a:buNone/>
              </a:pPr>
              <a:r>
                <a:rPr lang="el-GR" sz="1200" dirty="0"/>
                <a:t>Η κοινωνική γεωργία αποτελεί μια καινοτόμο προσέγγιση που συνδυάζει δύο έννοιες: την </a:t>
              </a:r>
              <a:r>
                <a:rPr lang="el-GR" sz="1200" dirty="0" err="1"/>
                <a:t>πολυλειτουργική</a:t>
              </a:r>
              <a:r>
                <a:rPr lang="el-GR" sz="1200" dirty="0"/>
                <a:t> γεωργία και τις κοινωνικές υπηρεσίες/την υγειονομική φροντίδα σε τοπικό επίπεδο. Συμβάλλει, στο πλαίσιο της γεωργικής παραγωγής, στην ευημερία και την κοινωνική ένταξη ατόμων με ιδιαίτερες ανάγκες. (…) Σκοπός της κοινωνικής γεωργίας είναι, μεταξύ άλλων, η δημιουργία συνθηκών μέσα σε μια γεωργική εκμετάλλευση που να επιτρέπουν σε άτομα με συγκεκριμένες ανάγκες να συμμετέχουν στις καθημερινές δραστηριότητες της φάρμας, με στόχο τη διασφάλιση της ανάπτυξης και της ατομικής τους ολοκλήρωσης, συμβάλλοντας στη βελτίωση της ευημερίας τους. (Ευρωπαϊκή Οικονομική και Κοινωνική Επιτροπή, 2013)</a:t>
              </a:r>
              <a:endParaRPr lang="en-GB" sz="1200" kern="1200" noProof="0" dirty="0">
                <a:solidFill>
                  <a:schemeClr val="tx1"/>
                </a:solidFill>
              </a:endParaRPr>
            </a:p>
          </p:txBody>
        </p:sp>
      </p:grpSp>
      <p:sp>
        <p:nvSpPr>
          <p:cNvPr id="5" name="Ovale 4">
            <a:extLst>
              <a:ext uri="{FF2B5EF4-FFF2-40B4-BE49-F238E27FC236}">
                <a16:creationId xmlns:a16="http://schemas.microsoft.com/office/drawing/2014/main" id="{A53C686B-7778-7582-EB12-9ECD62E6A646}"/>
              </a:ext>
            </a:extLst>
          </p:cNvPr>
          <p:cNvSpPr/>
          <p:nvPr/>
        </p:nvSpPr>
        <p:spPr>
          <a:xfrm>
            <a:off x="2729591" y="3723502"/>
            <a:ext cx="1973159" cy="1973159"/>
          </a:xfrm>
          <a:prstGeom prst="ellipse">
            <a:avLst/>
          </a:prstGeom>
          <a:blipFill rotWithShape="0">
            <a:blip r:embed="rId5"/>
            <a:stretch>
              <a:fillRect/>
            </a:stretch>
          </a:blipFill>
        </p:spPr>
        <p:style>
          <a:lnRef idx="2">
            <a:schemeClr val="accent2"/>
          </a:lnRef>
          <a:fillRef idx="1">
            <a:schemeClr val="lt1"/>
          </a:fillRef>
          <a:effectRef idx="0">
            <a:schemeClr val="accent2"/>
          </a:effectRef>
          <a:fontRef idx="minor">
            <a:schemeClr val="lt1">
              <a:hueOff val="0"/>
              <a:satOff val="0"/>
              <a:lumOff val="0"/>
              <a:alphaOff val="0"/>
            </a:schemeClr>
          </a:fontRef>
        </p:style>
        <p:txBody>
          <a:bodyPr/>
          <a:lstStyle/>
          <a:p>
            <a:endParaRPr lang="en-GB" noProof="0" dirty="0"/>
          </a:p>
        </p:txBody>
      </p:sp>
    </p:spTree>
    <p:extLst>
      <p:ext uri="{BB962C8B-B14F-4D97-AF65-F5344CB8AC3E}">
        <p14:creationId xmlns:p14="http://schemas.microsoft.com/office/powerpoint/2010/main" val="804133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7">
          <a:extLst>
            <a:ext uri="{FF2B5EF4-FFF2-40B4-BE49-F238E27FC236}">
              <a16:creationId xmlns:a16="http://schemas.microsoft.com/office/drawing/2014/main" id="{AB593FFF-40C1-1C8E-4602-2A5265AF48B0}"/>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51B1D8D5-9881-183A-A621-B5B2E2E616DB}"/>
              </a:ext>
            </a:extLst>
          </p:cNvPr>
          <p:cNvSpPr txBox="1">
            <a:spLocks/>
          </p:cNvSpPr>
          <p:nvPr/>
        </p:nvSpPr>
        <p:spPr>
          <a:xfrm>
            <a:off x="2321780" y="274638"/>
            <a:ext cx="7772400" cy="1143000"/>
          </a:xfrm>
          <a:prstGeom prst="rect">
            <a:avLst/>
          </a:prstGeom>
          <a:noFill/>
          <a:ln>
            <a:noFill/>
          </a:ln>
        </p:spPr>
        <p:txBody>
          <a:bodyPr spcFirstLastPara="1" wrap="square" lIns="91425" tIns="45700" rIns="91425" bIns="45700" anchor="b" anchorCtr="0">
            <a:normAutofit fontScale="77500" lnSpcReduction="20000"/>
          </a:bodyPr>
          <a:lstStyle>
            <a:defPPr marR="0" lvl="0" algn="l" rtl="0">
              <a:lnSpc>
                <a:spcPct val="100000"/>
              </a:lnSpc>
              <a:spcBef>
                <a:spcPts val="0"/>
              </a:spcBef>
              <a:spcAft>
                <a:spcPts val="0"/>
              </a:spcAft>
            </a:defPPr>
            <a:lvl1pPr marR="0" lvl="0" algn="ctr" rtl="0">
              <a:lnSpc>
                <a:spcPct val="90000"/>
              </a:lnSpc>
              <a:spcBef>
                <a:spcPts val="0"/>
              </a:spcBef>
              <a:spcAft>
                <a:spcPts val="0"/>
              </a:spcAft>
              <a:buClr>
                <a:schemeClr val="dk1"/>
              </a:buClr>
              <a:buSzPts val="6000"/>
              <a:buFont typeface="Calibri"/>
              <a:buNone/>
              <a:defRPr sz="60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l-GR" noProof="0" dirty="0" err="1"/>
              <a:t>Μέ</a:t>
            </a:r>
            <a:r>
              <a:rPr lang="el-GR" dirty="0" err="1"/>
              <a:t>θοδοι</a:t>
            </a:r>
            <a:r>
              <a:rPr lang="el-GR" dirty="0"/>
              <a:t> κοινωνικής Γεωργίας</a:t>
            </a:r>
            <a:endParaRPr lang="en-GB" noProof="0" dirty="0"/>
          </a:p>
        </p:txBody>
      </p:sp>
      <p:sp>
        <p:nvSpPr>
          <p:cNvPr id="3" name="Segnaposto contenuto 2">
            <a:extLst>
              <a:ext uri="{FF2B5EF4-FFF2-40B4-BE49-F238E27FC236}">
                <a16:creationId xmlns:a16="http://schemas.microsoft.com/office/drawing/2014/main" id="{5B1D0DFD-A415-B00B-96D6-DBD822E5C37A}"/>
              </a:ext>
            </a:extLst>
          </p:cNvPr>
          <p:cNvSpPr txBox="1">
            <a:spLocks/>
          </p:cNvSpPr>
          <p:nvPr/>
        </p:nvSpPr>
        <p:spPr>
          <a:xfrm>
            <a:off x="1874519" y="1447800"/>
            <a:ext cx="8372723" cy="4572000"/>
          </a:xfrm>
          <a:prstGeom prst="rect">
            <a:avLst/>
          </a:prstGeom>
          <a:noFill/>
          <a:ln>
            <a:noFill/>
          </a:ln>
        </p:spPr>
        <p:txBody>
          <a:bodyPr spcFirstLastPara="1" wrap="square" lIns="91425" tIns="45700" rIns="91425" bIns="45700" anchor="t" anchorCtr="0">
            <a:normAutofit fontScale="92500" lnSpcReduction="20000"/>
          </a:bodyPr>
          <a:lstStyle>
            <a:defPPr marR="0" lvl="0" algn="l" rtl="0">
              <a:lnSpc>
                <a:spcPct val="100000"/>
              </a:lnSpc>
              <a:spcBef>
                <a:spcPts val="0"/>
              </a:spcBef>
              <a:spcAft>
                <a:spcPts val="0"/>
              </a:spcAft>
            </a:defPPr>
            <a:lvl1pPr marL="457200" marR="0" lvl="0" indent="-406400" algn="ctr" rtl="0">
              <a:lnSpc>
                <a:spcPct val="90000"/>
              </a:lnSpc>
              <a:spcBef>
                <a:spcPts val="10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1pPr>
            <a:lvl2pPr marL="914400" marR="0" lvl="1" indent="-381000"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2pPr>
            <a:lvl3pPr marL="1371600" marR="0" lvl="2" indent="-355600"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3pPr>
            <a:lvl4pPr marL="1828800" marR="0" lvl="3"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4pPr>
            <a:lvl5pPr marL="2286000" marR="0" lvl="4"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5pPr>
            <a:lvl6pPr marL="2743200" marR="0" lvl="5"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6pPr>
            <a:lvl7pPr marL="3200400" marR="0" lvl="6"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7pPr>
            <a:lvl8pPr marL="3657600" marR="0" lvl="7"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8pPr>
            <a:lvl9pPr marL="4114800" marR="0" lvl="8"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9pPr>
          </a:lstStyle>
          <a:p>
            <a:pPr algn="l">
              <a:buFont typeface="Arial" panose="020B0604020202020204" pitchFamily="34" charset="0"/>
              <a:buChar char="•"/>
            </a:pPr>
            <a:r>
              <a:rPr lang="el-GR" dirty="0"/>
              <a:t>Η Κοινωνική Γεωργία περιλαμβάνει μια ποικιλία εμπειριών που δεν μπορούν να αποδοθούν σε ένα ενιαίο μοντέλο, ως προς τον τύπο οργάνωσης, τις δραστηριότητες που υλοποιούνται, τους αποδέκτες και τις πηγές χρηματοδότησης. Ωστόσο, όλες έχουν ως κοινό χαρακτηριστικό την ενσωμάτωση </a:t>
            </a:r>
            <a:r>
              <a:rPr lang="el-GR" dirty="0" err="1"/>
              <a:t>κοινωνικοϋγειονομικών</a:t>
            </a:r>
            <a:r>
              <a:rPr lang="el-GR" dirty="0"/>
              <a:t>, εκπαιδευτικών, </a:t>
            </a:r>
            <a:r>
              <a:rPr lang="el-GR" dirty="0" err="1"/>
              <a:t>καταρτιστικών</a:t>
            </a:r>
            <a:r>
              <a:rPr lang="el-GR" dirty="0"/>
              <a:t>, επαγγελματικής ένταξης και ψυχαγωγικών δραστηριοτήτων στη γεωργική δραστηριότητα, με ιδιαίτερη στόχευση σε μειονεκτούσες πληθυσμιακές ομάδες ή σε άτομα που διατρέχουν κίνδυνο κοινωνικού αποκλεισμού.</a:t>
            </a:r>
          </a:p>
          <a:p>
            <a:pPr algn="l">
              <a:buFont typeface="Arial" panose="020B0604020202020204" pitchFamily="34" charset="0"/>
              <a:buChar char="•"/>
            </a:pPr>
            <a:r>
              <a:rPr lang="el-GR" dirty="0"/>
              <a:t>Ως μέρος της </a:t>
            </a:r>
            <a:r>
              <a:rPr lang="el-GR" dirty="0" err="1"/>
              <a:t>πολυλειτουργικής</a:t>
            </a:r>
            <a:r>
              <a:rPr lang="el-GR" dirty="0"/>
              <a:t> γεωργίας, η κοινωνική γεωργία μπορεί να προσφέρει ένα ευρύ φάσμα υπηρεσιών που αποσκοπούν στην προαγωγή της ευημερίας όλων των πολιτών και, κατά συνέπεια, να ανταποκρίνεται σε ευρύτερες ανάγκες κοινωνικής πρόνοιας και πολιτικών ευημερίας. </a:t>
            </a:r>
          </a:p>
          <a:p>
            <a:pPr algn="l">
              <a:buFont typeface="Arial" panose="020B0604020202020204" pitchFamily="34" charset="0"/>
              <a:buChar char="•"/>
            </a:pPr>
            <a:r>
              <a:rPr lang="el-GR" dirty="0"/>
              <a:t>Το κοινό στοιχείο παραμένει η γεωργία ως εργαλείο παροχής υπηρεσιών προς την κοινωνία, καθώς και δραστηριοτήτων φροντίδας και αποκατάστασης.</a:t>
            </a:r>
          </a:p>
          <a:p>
            <a:pPr algn="l">
              <a:buFont typeface="Arial" panose="020B0604020202020204" pitchFamily="34" charset="0"/>
              <a:buChar char="•"/>
            </a:pPr>
            <a:endParaRPr lang="el-GR" dirty="0"/>
          </a:p>
          <a:p>
            <a:pPr algn="l">
              <a:buFont typeface="Arial" panose="020B0604020202020204" pitchFamily="34" charset="0"/>
              <a:buChar char="•"/>
            </a:pPr>
            <a:endParaRPr lang="el-GR" dirty="0"/>
          </a:p>
        </p:txBody>
      </p:sp>
    </p:spTree>
    <p:extLst>
      <p:ext uri="{BB962C8B-B14F-4D97-AF65-F5344CB8AC3E}">
        <p14:creationId xmlns:p14="http://schemas.microsoft.com/office/powerpoint/2010/main" val="31204212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7">
          <a:extLst>
            <a:ext uri="{FF2B5EF4-FFF2-40B4-BE49-F238E27FC236}">
              <a16:creationId xmlns:a16="http://schemas.microsoft.com/office/drawing/2014/main" id="{18153638-623E-6053-282B-1A97A7936399}"/>
            </a:ext>
          </a:extLst>
        </p:cNvPr>
        <p:cNvGrpSpPr/>
        <p:nvPr/>
      </p:nvGrpSpPr>
      <p:grpSpPr>
        <a:xfrm>
          <a:off x="0" y="0"/>
          <a:ext cx="0" cy="0"/>
          <a:chOff x="0" y="0"/>
          <a:chExt cx="0" cy="0"/>
        </a:xfrm>
      </p:grpSpPr>
      <p:pic>
        <p:nvPicPr>
          <p:cNvPr id="6" name="Immagine 5">
            <a:extLst>
              <a:ext uri="{FF2B5EF4-FFF2-40B4-BE49-F238E27FC236}">
                <a16:creationId xmlns:a16="http://schemas.microsoft.com/office/drawing/2014/main" id="{2BFF1267-5552-8BBC-5163-1DA81DDCC89B}"/>
              </a:ext>
            </a:extLst>
          </p:cNvPr>
          <p:cNvPicPr>
            <a:picLocks noChangeAspect="1"/>
          </p:cNvPicPr>
          <p:nvPr/>
        </p:nvPicPr>
        <p:blipFill>
          <a:blip r:embed="rId4"/>
          <a:stretch>
            <a:fillRect/>
          </a:stretch>
        </p:blipFill>
        <p:spPr>
          <a:xfrm>
            <a:off x="1960921" y="1239946"/>
            <a:ext cx="7878274" cy="4944165"/>
          </a:xfrm>
          <a:prstGeom prst="rect">
            <a:avLst/>
          </a:prstGeom>
        </p:spPr>
      </p:pic>
    </p:spTree>
    <p:extLst>
      <p:ext uri="{BB962C8B-B14F-4D97-AF65-F5344CB8AC3E}">
        <p14:creationId xmlns:p14="http://schemas.microsoft.com/office/powerpoint/2010/main" val="9812922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7">
          <a:extLst>
            <a:ext uri="{FF2B5EF4-FFF2-40B4-BE49-F238E27FC236}">
              <a16:creationId xmlns:a16="http://schemas.microsoft.com/office/drawing/2014/main" id="{F75131E9-3F2E-2539-6D97-69B598A3B670}"/>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D48F0790-71A0-C8F1-5A22-6D52D65D0D2A}"/>
              </a:ext>
            </a:extLst>
          </p:cNvPr>
          <p:cNvSpPr txBox="1">
            <a:spLocks/>
          </p:cNvSpPr>
          <p:nvPr/>
        </p:nvSpPr>
        <p:spPr>
          <a:xfrm>
            <a:off x="2776292" y="394446"/>
            <a:ext cx="7772400" cy="960389"/>
          </a:xfrm>
          <a:prstGeom prst="rect">
            <a:avLst/>
          </a:prstGeom>
          <a:noFill/>
          <a:ln>
            <a:noFill/>
          </a:ln>
        </p:spPr>
        <p:txBody>
          <a:bodyPr spcFirstLastPara="1" wrap="square" lIns="91425" tIns="45700" rIns="91425" bIns="45700" anchor="b" anchorCtr="0">
            <a:normAutofit fontScale="70000" lnSpcReduction="20000"/>
          </a:bodyPr>
          <a:lstStyle>
            <a:defPPr marR="0" lvl="0" algn="l" rtl="0">
              <a:lnSpc>
                <a:spcPct val="100000"/>
              </a:lnSpc>
              <a:spcBef>
                <a:spcPts val="0"/>
              </a:spcBef>
              <a:spcAft>
                <a:spcPts val="0"/>
              </a:spcAft>
            </a:defPPr>
            <a:lvl1pPr marR="0" lvl="0" algn="ctr" rtl="0">
              <a:lnSpc>
                <a:spcPct val="90000"/>
              </a:lnSpc>
              <a:spcBef>
                <a:spcPts val="0"/>
              </a:spcBef>
              <a:spcAft>
                <a:spcPts val="0"/>
              </a:spcAft>
              <a:buClr>
                <a:schemeClr val="dk1"/>
              </a:buClr>
              <a:buSzPts val="6000"/>
              <a:buFont typeface="Calibri"/>
              <a:buNone/>
              <a:defRPr sz="60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l-GR" sz="5400" b="1" dirty="0"/>
              <a:t>Αποδέκτες της Κοινωνικής Γεωργίας</a:t>
            </a:r>
            <a:endParaRPr lang="el-GR" sz="5400" dirty="0"/>
          </a:p>
          <a:p>
            <a:endParaRPr lang="en-GB" sz="5400" noProof="0" dirty="0"/>
          </a:p>
        </p:txBody>
      </p:sp>
      <p:sp>
        <p:nvSpPr>
          <p:cNvPr id="3" name="Segnaposto contenuto 2">
            <a:extLst>
              <a:ext uri="{FF2B5EF4-FFF2-40B4-BE49-F238E27FC236}">
                <a16:creationId xmlns:a16="http://schemas.microsoft.com/office/drawing/2014/main" id="{5EED92C1-2967-8C05-20BF-77B5E13E7EBA}"/>
              </a:ext>
            </a:extLst>
          </p:cNvPr>
          <p:cNvSpPr txBox="1">
            <a:spLocks/>
          </p:cNvSpPr>
          <p:nvPr/>
        </p:nvSpPr>
        <p:spPr>
          <a:xfrm>
            <a:off x="665923" y="806823"/>
            <a:ext cx="11300790" cy="6239435"/>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406400" algn="ctr" rtl="0">
              <a:lnSpc>
                <a:spcPct val="90000"/>
              </a:lnSpc>
              <a:spcBef>
                <a:spcPts val="10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1pPr>
            <a:lvl2pPr marL="914400" marR="0" lvl="1" indent="-381000"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2pPr>
            <a:lvl3pPr marL="1371600" marR="0" lvl="2" indent="-355600"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3pPr>
            <a:lvl4pPr marL="1828800" marR="0" lvl="3"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4pPr>
            <a:lvl5pPr marL="2286000" marR="0" lvl="4"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5pPr>
            <a:lvl6pPr marL="2743200" marR="0" lvl="5"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6pPr>
            <a:lvl7pPr marL="3200400" marR="0" lvl="6"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7pPr>
            <a:lvl8pPr marL="3657600" marR="0" lvl="7"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8pPr>
            <a:lvl9pPr marL="4114800" marR="0" lvl="8"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9pPr>
          </a:lstStyle>
          <a:p>
            <a:r>
              <a:rPr lang="el-GR" sz="1800" dirty="0"/>
              <a:t>Με βάση τις διάφορες εμπειρίες Κοινωνικής Γεωργίας που υπάρχουν στην Ευρώπη, είναι δυνατόν να προσδιοριστούν ορισμένες πολύ συγκεκριμένες ομάδες στις οποίες απευθύνονται οι δραστηριότητες της κοινωνικής γεωργίας:</a:t>
            </a:r>
          </a:p>
          <a:p>
            <a:r>
              <a:rPr lang="el-GR" sz="1800" dirty="0"/>
              <a:t>Άτομα με προβλήματα ψυχικής υγείας</a:t>
            </a:r>
          </a:p>
          <a:p>
            <a:r>
              <a:rPr lang="el-GR" sz="1800" dirty="0"/>
              <a:t>Άτομα με γνωστικές και/ή σωματικές αναπηρίες</a:t>
            </a:r>
          </a:p>
          <a:p>
            <a:r>
              <a:rPr lang="el-GR" sz="1800" dirty="0"/>
              <a:t>Άτομα που διατρέχουν κίνδυνο κοινωνικού αποκλεισμού (π.χ. νέοι σε κίνδυνο)</a:t>
            </a:r>
          </a:p>
          <a:p>
            <a:r>
              <a:rPr lang="el-GR" sz="1800" dirty="0"/>
              <a:t>Άτομα με ιστορικό παθολογικών εξαρτήσεων (αλκοόλ, ναρκωτικά)</a:t>
            </a:r>
          </a:p>
          <a:p>
            <a:r>
              <a:rPr lang="el-GR" sz="1800" dirty="0"/>
              <a:t>Πρόσφυγες</a:t>
            </a:r>
          </a:p>
          <a:p>
            <a:r>
              <a:rPr lang="el-GR" sz="1800" dirty="0"/>
              <a:t>Μοναχικά ηλικιωμένα άτομα</a:t>
            </a:r>
          </a:p>
          <a:p>
            <a:r>
              <a:rPr lang="el-GR" sz="1800" dirty="0"/>
              <a:t>Παιδιά (στην ειδική περίπτωση των αγροτικών βρεφονηπιακών και νηπιακών δομών)</a:t>
            </a:r>
          </a:p>
          <a:p>
            <a:r>
              <a:rPr lang="el-GR" sz="1800" dirty="0"/>
              <a:t>Δεδομένου του ιδιαίτερα καινοτόμου χαρακτήρα της κοινωνικής γεωργίας, οι ομάδες ατόμων στις οποίες απευθύνεται μεταβάλλονται ανάλογα με τις ανάγκες της κοινωνίας και τα τοπικά/χωρικά </a:t>
            </a:r>
            <a:r>
              <a:rPr lang="el-GR" sz="1800" dirty="0" err="1"/>
              <a:t>συμφραζόμενα</a:t>
            </a:r>
            <a:r>
              <a:rPr lang="el-GR" sz="1800" dirty="0"/>
              <a:t>, αποδεικνύοντας ότι αποτελεί μια ευρεία απάντηση για διαφορετικούς τύπους των λεγόμενων «ομάδων σε κίνδυνο».</a:t>
            </a:r>
          </a:p>
          <a:p>
            <a:r>
              <a:rPr lang="el-GR" sz="1800" dirty="0"/>
              <a:t>Η Ομάδα Εστίασης για την Κοινωνική Γεωργία, στην προσπάθειά της να ορίσει το πεδίο παρέμβασης, χρησιμοποίησε στην πράξη ένα ευρύ φάσμα τομέων που αφορούν την υγεία, τις κοινωνικές υπηρεσίες, την εκπαίδευση, την κοινωνική ένταξη και την αποκατάσταση.</a:t>
            </a:r>
          </a:p>
          <a:p>
            <a:endParaRPr lang="el-GR" sz="2000" dirty="0"/>
          </a:p>
          <a:p>
            <a:endParaRPr lang="el-GR" sz="2000" dirty="0"/>
          </a:p>
        </p:txBody>
      </p:sp>
    </p:spTree>
    <p:extLst>
      <p:ext uri="{BB962C8B-B14F-4D97-AF65-F5344CB8AC3E}">
        <p14:creationId xmlns:p14="http://schemas.microsoft.com/office/powerpoint/2010/main" val="6907989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7">
          <a:extLst>
            <a:ext uri="{FF2B5EF4-FFF2-40B4-BE49-F238E27FC236}">
              <a16:creationId xmlns:a16="http://schemas.microsoft.com/office/drawing/2014/main" id="{03C2DB2A-C3B8-0E1E-C141-B7E05C67B0E5}"/>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09F4C10D-4546-9943-705C-72D16EC4B7DA}"/>
              </a:ext>
            </a:extLst>
          </p:cNvPr>
          <p:cNvSpPr txBox="1">
            <a:spLocks/>
          </p:cNvSpPr>
          <p:nvPr/>
        </p:nvSpPr>
        <p:spPr>
          <a:xfrm>
            <a:off x="2741609" y="-1"/>
            <a:ext cx="7772400" cy="1918447"/>
          </a:xfrm>
          <a:prstGeom prst="rect">
            <a:avLst/>
          </a:prstGeom>
          <a:noFill/>
          <a:ln>
            <a:noFill/>
          </a:ln>
        </p:spPr>
        <p:txBody>
          <a:bodyPr spcFirstLastPara="1" wrap="square" lIns="91425" tIns="45700" rIns="91425" bIns="45700" anchor="b" anchorCtr="0">
            <a:normAutofit fontScale="92500"/>
          </a:bodyPr>
          <a:lstStyle>
            <a:defPPr marR="0" lvl="0" algn="l" rtl="0">
              <a:lnSpc>
                <a:spcPct val="100000"/>
              </a:lnSpc>
              <a:spcBef>
                <a:spcPts val="0"/>
              </a:spcBef>
              <a:spcAft>
                <a:spcPts val="0"/>
              </a:spcAft>
            </a:defPPr>
            <a:lvl1pPr marR="0" lvl="0" algn="ctr" rtl="0">
              <a:lnSpc>
                <a:spcPct val="90000"/>
              </a:lnSpc>
              <a:spcBef>
                <a:spcPts val="0"/>
              </a:spcBef>
              <a:spcAft>
                <a:spcPts val="0"/>
              </a:spcAft>
              <a:buClr>
                <a:schemeClr val="dk1"/>
              </a:buClr>
              <a:buSzPts val="6000"/>
              <a:buFont typeface="Calibri"/>
              <a:buNone/>
              <a:defRPr sz="60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l"/>
            <a:r>
              <a:rPr lang="el-GR" b="1" dirty="0"/>
              <a:t>Ορισμός της Κοινωνικής Γεωργίας στην Ιταλία</a:t>
            </a:r>
            <a:endParaRPr lang="el-GR" dirty="0"/>
          </a:p>
          <a:p>
            <a:pPr algn="l"/>
            <a:endParaRPr lang="en-GB" noProof="0" dirty="0"/>
          </a:p>
        </p:txBody>
      </p:sp>
      <p:sp>
        <p:nvSpPr>
          <p:cNvPr id="3" name="Segnaposto contenuto 2">
            <a:extLst>
              <a:ext uri="{FF2B5EF4-FFF2-40B4-BE49-F238E27FC236}">
                <a16:creationId xmlns:a16="http://schemas.microsoft.com/office/drawing/2014/main" id="{20EDF7E0-83DD-0DFB-F7A6-AB6B1AD4655D}"/>
              </a:ext>
            </a:extLst>
          </p:cNvPr>
          <p:cNvSpPr txBox="1">
            <a:spLocks/>
          </p:cNvSpPr>
          <p:nvPr/>
        </p:nvSpPr>
        <p:spPr>
          <a:xfrm>
            <a:off x="1572768" y="1447800"/>
            <a:ext cx="8604504" cy="4572000"/>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406400" algn="ctr" rtl="0">
              <a:lnSpc>
                <a:spcPct val="90000"/>
              </a:lnSpc>
              <a:spcBef>
                <a:spcPts val="10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1pPr>
            <a:lvl2pPr marL="914400" marR="0" lvl="1" indent="-381000"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2pPr>
            <a:lvl3pPr marL="1371600" marR="0" lvl="2" indent="-355600"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3pPr>
            <a:lvl4pPr marL="1828800" marR="0" lvl="3"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4pPr>
            <a:lvl5pPr marL="2286000" marR="0" lvl="4"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5pPr>
            <a:lvl6pPr marL="2743200" marR="0" lvl="5"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6pPr>
            <a:lvl7pPr marL="3200400" marR="0" lvl="6"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7pPr>
            <a:lvl8pPr marL="3657600" marR="0" lvl="7"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8pPr>
            <a:lvl9pPr marL="4114800" marR="0" lvl="8"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9pPr>
          </a:lstStyle>
          <a:p>
            <a:pPr algn="l">
              <a:buFont typeface="Arial" panose="020B0604020202020204" pitchFamily="34" charset="0"/>
              <a:buChar char="•"/>
            </a:pPr>
            <a:r>
              <a:rPr lang="el-GR" sz="2800" dirty="0"/>
              <a:t>Η Ιταλία, σε αντίθεση με την Ελλάδα και τη Σλοβενία, διαθέτει ειδική νομοθεσία για την Κοινωνική Γεωργία.</a:t>
            </a:r>
            <a:br>
              <a:rPr lang="el-GR" sz="2800" dirty="0"/>
            </a:br>
            <a:endParaRPr lang="el-GR" sz="2800" dirty="0"/>
          </a:p>
          <a:p>
            <a:pPr algn="l">
              <a:buFont typeface="Arial" panose="020B0604020202020204" pitchFamily="34" charset="0"/>
              <a:buChar char="•"/>
            </a:pPr>
            <a:r>
              <a:rPr lang="el-GR" sz="2800" dirty="0"/>
              <a:t>Η Κοινωνική Γεωργία ρυθμίζεται από τον Νόμο 141/2015 «Διατάξεις σχετικά με την Κοινωνική Γεωργία», ο οποίος περιλαμβάνει, καταρχάς, έναν σχετικά ολοκληρωμένο ορισμό αυτής της πρακτικής, καθώς έχει ενσωματώσει –στο μέτρο του δυνατού– όλες τις διαφορετικές εκφάνσεις της Κοινωνικής Γεωργίας από τη δεκαετία του 1970 και μετά.</a:t>
            </a:r>
            <a:endParaRPr lang="en-GB" sz="2800" noProof="0" dirty="0"/>
          </a:p>
        </p:txBody>
      </p:sp>
    </p:spTree>
    <p:extLst>
      <p:ext uri="{BB962C8B-B14F-4D97-AF65-F5344CB8AC3E}">
        <p14:creationId xmlns:p14="http://schemas.microsoft.com/office/powerpoint/2010/main" val="5578136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7">
          <a:extLst>
            <a:ext uri="{FF2B5EF4-FFF2-40B4-BE49-F238E27FC236}">
              <a16:creationId xmlns:a16="http://schemas.microsoft.com/office/drawing/2014/main" id="{16430289-EC6E-1F92-3229-C6ECF510FCB8}"/>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BDE0C299-F689-F294-B635-2228E3514A63}"/>
              </a:ext>
            </a:extLst>
          </p:cNvPr>
          <p:cNvSpPr txBox="1">
            <a:spLocks/>
          </p:cNvSpPr>
          <p:nvPr/>
        </p:nvSpPr>
        <p:spPr>
          <a:xfrm>
            <a:off x="2564295" y="0"/>
            <a:ext cx="8110729" cy="1500331"/>
          </a:xfrm>
          <a:prstGeom prst="rect">
            <a:avLst/>
          </a:prstGeom>
          <a:noFill/>
          <a:ln>
            <a:noFill/>
          </a:ln>
        </p:spPr>
        <p:txBody>
          <a:bodyPr spcFirstLastPara="1" wrap="square" lIns="91425" tIns="45700" rIns="91425" bIns="45700" anchor="b" anchorCtr="0">
            <a:normAutofit fontScale="67500" lnSpcReduction="20000"/>
          </a:bodyPr>
          <a:lstStyle>
            <a:defPPr marR="0" lvl="0" algn="l" rtl="0">
              <a:lnSpc>
                <a:spcPct val="100000"/>
              </a:lnSpc>
              <a:spcBef>
                <a:spcPts val="0"/>
              </a:spcBef>
              <a:spcAft>
                <a:spcPts val="0"/>
              </a:spcAft>
            </a:defPPr>
            <a:lvl1pPr marR="0" lvl="0" algn="ctr" rtl="0">
              <a:lnSpc>
                <a:spcPct val="90000"/>
              </a:lnSpc>
              <a:spcBef>
                <a:spcPts val="0"/>
              </a:spcBef>
              <a:spcAft>
                <a:spcPts val="0"/>
              </a:spcAft>
              <a:buClr>
                <a:schemeClr val="dk1"/>
              </a:buClr>
              <a:buSzPts val="6000"/>
              <a:buFont typeface="Calibri"/>
              <a:buNone/>
              <a:defRPr sz="60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l"/>
            <a:r>
              <a:rPr lang="el-GR" b="1" dirty="0"/>
              <a:t>Νόμος 141/2015 – Διατάξεις σχετικά με την Κοινωνική Γεωργία</a:t>
            </a:r>
            <a:endParaRPr lang="el-GR" dirty="0"/>
          </a:p>
          <a:p>
            <a:pPr algn="l"/>
            <a:endParaRPr lang="en-GB" noProof="0" dirty="0"/>
          </a:p>
        </p:txBody>
      </p:sp>
      <p:sp>
        <p:nvSpPr>
          <p:cNvPr id="3" name="Segnaposto contenuto 2">
            <a:extLst>
              <a:ext uri="{FF2B5EF4-FFF2-40B4-BE49-F238E27FC236}">
                <a16:creationId xmlns:a16="http://schemas.microsoft.com/office/drawing/2014/main" id="{48E2AA90-4CAA-C2E7-4FDD-609E5D7AFDA5}"/>
              </a:ext>
            </a:extLst>
          </p:cNvPr>
          <p:cNvSpPr txBox="1">
            <a:spLocks/>
          </p:cNvSpPr>
          <p:nvPr/>
        </p:nvSpPr>
        <p:spPr>
          <a:xfrm>
            <a:off x="1519518" y="1237129"/>
            <a:ext cx="8110728" cy="5064342"/>
          </a:xfrm>
          <a:prstGeom prst="rect">
            <a:avLst/>
          </a:prstGeom>
          <a:noFill/>
          <a:ln>
            <a:noFill/>
          </a:ln>
        </p:spPr>
        <p:txBody>
          <a:bodyPr spcFirstLastPara="1" wrap="square" lIns="91425" tIns="45700" rIns="91425" bIns="45700" anchor="t" anchorCtr="0">
            <a:normAutofit fontScale="25000" lnSpcReduction="20000"/>
          </a:bodyPr>
          <a:lstStyle>
            <a:defPPr marR="0" lvl="0" algn="l" rtl="0">
              <a:lnSpc>
                <a:spcPct val="100000"/>
              </a:lnSpc>
              <a:spcBef>
                <a:spcPts val="0"/>
              </a:spcBef>
              <a:spcAft>
                <a:spcPts val="0"/>
              </a:spcAft>
            </a:defPPr>
            <a:lvl1pPr marL="457200" marR="0" lvl="0" indent="-406400" algn="ctr" rtl="0">
              <a:lnSpc>
                <a:spcPct val="90000"/>
              </a:lnSpc>
              <a:spcBef>
                <a:spcPts val="10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1pPr>
            <a:lvl2pPr marL="914400" marR="0" lvl="1" indent="-381000"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2pPr>
            <a:lvl3pPr marL="1371600" marR="0" lvl="2" indent="-355600"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3pPr>
            <a:lvl4pPr marL="1828800" marR="0" lvl="3"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4pPr>
            <a:lvl5pPr marL="2286000" marR="0" lvl="4"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5pPr>
            <a:lvl6pPr marL="2743200" marR="0" lvl="5"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6pPr>
            <a:lvl7pPr marL="3200400" marR="0" lvl="6"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7pPr>
            <a:lvl8pPr marL="3657600" marR="0" lvl="7"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8pPr>
            <a:lvl9pPr marL="4114800" marR="0" lvl="8"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9pPr>
          </a:lstStyle>
          <a:p>
            <a:r>
              <a:rPr lang="el-GR" sz="7200" dirty="0"/>
              <a:t>Ο Νόμος ορίζει ότι η Κοινωνική Γεωργία περιλαμβάνει δραστηριότητες που ασκούνται από γεωργικούς επιχειρηματίες […], ατομικά ή συλλογικά, καθώς και από κοινωνικούς συνεταιρισμούς […], με στόχο την επίτευξη των εξής:</a:t>
            </a:r>
          </a:p>
          <a:p>
            <a:r>
              <a:rPr lang="el-GR" sz="7200" b="1" dirty="0"/>
              <a:t>Κοινωνική και επαγγελματική ένταξη</a:t>
            </a:r>
            <a:r>
              <a:rPr lang="el-GR" sz="7200" dirty="0"/>
              <a:t> </a:t>
            </a:r>
            <a:r>
              <a:rPr lang="el-GR" sz="7200" dirty="0" err="1"/>
              <a:t>μειονεκτούντων</a:t>
            </a:r>
            <a:r>
              <a:rPr lang="el-GR" sz="7200" dirty="0"/>
              <a:t> και ιδιαίτερα </a:t>
            </a:r>
            <a:r>
              <a:rPr lang="el-GR" sz="7200" dirty="0" err="1"/>
              <a:t>μειονεκτούντων</a:t>
            </a:r>
            <a:r>
              <a:rPr lang="el-GR" sz="7200" dirty="0"/>
              <a:t> ατόμων, ατόμων με αναπηρία, καθώς και ανηλίκων σε ηλικία εργασίας που συμμετέχουν σε προγράμματα αποκατάστασης και κοινωνικής υποστήριξης·</a:t>
            </a:r>
          </a:p>
          <a:p>
            <a:r>
              <a:rPr lang="el-GR" sz="7200" b="1" dirty="0"/>
              <a:t>Παροχή κοινωνικών υπηρεσιών και υπηρεσιών προς τις τοπικές κοινότητες</a:t>
            </a:r>
            <a:r>
              <a:rPr lang="el-GR" sz="7200" dirty="0"/>
              <a:t>, μέσω της αξιοποίησης υλικών και άυλων γεωργικών πόρων, με σκοπό την προώθηση, υποστήριξη και υλοποίηση δράσεων που στοχεύουν στην ανάπτυξη δεξιοτήτων και ικανοτήτων, την κοινωνική και επαγγελματική ένταξη, την ψυχαγωγία και την παροχή χρήσιμων υπηρεσιών για την καθημερινή ζωή·</a:t>
            </a:r>
          </a:p>
          <a:p>
            <a:r>
              <a:rPr lang="el-GR" sz="7200" b="1" dirty="0"/>
              <a:t>Υπηρεσίες και παροχές συμπληρωματικές και υποστηρικτικές</a:t>
            </a:r>
            <a:r>
              <a:rPr lang="el-GR" sz="7200" dirty="0"/>
              <a:t> προς ιατρικές, ψυχολογικές και </a:t>
            </a:r>
            <a:r>
              <a:rPr lang="el-GR" sz="7200" dirty="0" err="1"/>
              <a:t>αποκαταστασιακές</a:t>
            </a:r>
            <a:r>
              <a:rPr lang="el-GR" sz="7200" dirty="0"/>
              <a:t> θεραπείες, με στόχο τη βελτίωση της υγείας και της κοινωνικής, συναισθηματικής και γνωστικής λειτουργικότητας των ωφελούμενων ατόμων, μεταξύ άλλων μέσω της χρήσης εκτρεφόμενων ζώων και της καλλιέργειας φυτών·</a:t>
            </a:r>
          </a:p>
          <a:p>
            <a:r>
              <a:rPr lang="el-GR" sz="7200" b="1" dirty="0"/>
              <a:t>Έργα και δράσεις</a:t>
            </a:r>
            <a:r>
              <a:rPr lang="el-GR" sz="7200" dirty="0"/>
              <a:t> που αποσκοπούν στην περιβαλλοντική και διατροφική εκπαίδευση, την προστασία της βιοποικιλότητας, καθώς και την προώθηση και ανάδειξη των τοπικών περιοχών</a:t>
            </a:r>
            <a:r>
              <a:rPr lang="el-GR" sz="6000" dirty="0"/>
              <a:t>.</a:t>
            </a:r>
          </a:p>
          <a:p>
            <a:pPr algn="l"/>
            <a:endParaRPr lang="en-GB" sz="5500" i="1" noProof="0" dirty="0"/>
          </a:p>
        </p:txBody>
      </p:sp>
    </p:spTree>
    <p:extLst>
      <p:ext uri="{BB962C8B-B14F-4D97-AF65-F5344CB8AC3E}">
        <p14:creationId xmlns:p14="http://schemas.microsoft.com/office/powerpoint/2010/main" val="33381397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7">
          <a:extLst>
            <a:ext uri="{FF2B5EF4-FFF2-40B4-BE49-F238E27FC236}">
              <a16:creationId xmlns:a16="http://schemas.microsoft.com/office/drawing/2014/main" id="{10335349-0A4D-68B7-D2D3-AEFD0405ED58}"/>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BC848841-846B-1549-8DEC-6A78362A9BFC}"/>
              </a:ext>
            </a:extLst>
          </p:cNvPr>
          <p:cNvSpPr txBox="1">
            <a:spLocks/>
          </p:cNvSpPr>
          <p:nvPr/>
        </p:nvSpPr>
        <p:spPr>
          <a:xfrm>
            <a:off x="2209800" y="7088"/>
            <a:ext cx="7772400" cy="1143000"/>
          </a:xfrm>
          <a:prstGeom prst="rect">
            <a:avLst/>
          </a:prstGeom>
          <a:noFill/>
          <a:ln>
            <a:noFill/>
          </a:ln>
        </p:spPr>
        <p:txBody>
          <a:bodyPr spcFirstLastPara="1" wrap="square" lIns="91425" tIns="45700" rIns="91425" bIns="45700" anchor="b" anchorCtr="0">
            <a:normAutofit fontScale="77500" lnSpcReduction="20000"/>
          </a:bodyPr>
          <a:lstStyle>
            <a:defPPr marR="0" lvl="0" algn="l" rtl="0">
              <a:lnSpc>
                <a:spcPct val="100000"/>
              </a:lnSpc>
              <a:spcBef>
                <a:spcPts val="0"/>
              </a:spcBef>
              <a:spcAft>
                <a:spcPts val="0"/>
              </a:spcAft>
            </a:defPPr>
            <a:lvl1pPr marR="0" lvl="0" algn="ctr" rtl="0">
              <a:lnSpc>
                <a:spcPct val="90000"/>
              </a:lnSpc>
              <a:spcBef>
                <a:spcPts val="0"/>
              </a:spcBef>
              <a:spcAft>
                <a:spcPts val="0"/>
              </a:spcAft>
              <a:buClr>
                <a:schemeClr val="dk1"/>
              </a:buClr>
              <a:buSzPts val="6000"/>
              <a:buFont typeface="Calibri"/>
              <a:buNone/>
              <a:defRPr sz="60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l-GR" noProof="0" dirty="0" err="1"/>
              <a:t>Ισ</a:t>
            </a:r>
            <a:r>
              <a:rPr lang="el-GR" dirty="0" err="1"/>
              <a:t>τορία</a:t>
            </a:r>
            <a:r>
              <a:rPr lang="el-GR" dirty="0"/>
              <a:t> της Κοινωνικής Γεωργίας</a:t>
            </a:r>
            <a:endParaRPr lang="en-GB" noProof="0" dirty="0"/>
          </a:p>
        </p:txBody>
      </p:sp>
      <p:sp>
        <p:nvSpPr>
          <p:cNvPr id="3" name="Segnaposto contenuto 2">
            <a:extLst>
              <a:ext uri="{FF2B5EF4-FFF2-40B4-BE49-F238E27FC236}">
                <a16:creationId xmlns:a16="http://schemas.microsoft.com/office/drawing/2014/main" id="{613AD147-07D6-087C-5D18-721987797CDC}"/>
              </a:ext>
            </a:extLst>
          </p:cNvPr>
          <p:cNvSpPr txBox="1">
            <a:spLocks/>
          </p:cNvSpPr>
          <p:nvPr/>
        </p:nvSpPr>
        <p:spPr>
          <a:xfrm>
            <a:off x="1408175" y="1150087"/>
            <a:ext cx="8729737" cy="5232783"/>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406400" algn="ctr" rtl="0">
              <a:lnSpc>
                <a:spcPct val="90000"/>
              </a:lnSpc>
              <a:spcBef>
                <a:spcPts val="10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1pPr>
            <a:lvl2pPr marL="914400" marR="0" lvl="1" indent="-381000"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2pPr>
            <a:lvl3pPr marL="1371600" marR="0" lvl="2" indent="-355600"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3pPr>
            <a:lvl4pPr marL="1828800" marR="0" lvl="3"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4pPr>
            <a:lvl5pPr marL="2286000" marR="0" lvl="4"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5pPr>
            <a:lvl6pPr marL="2743200" marR="0" lvl="5"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6pPr>
            <a:lvl7pPr marL="3200400" marR="0" lvl="6"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7pPr>
            <a:lvl8pPr marL="3657600" marR="0" lvl="7"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8pPr>
            <a:lvl9pPr marL="4114800" marR="0" lvl="8"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9pPr>
          </a:lstStyle>
          <a:p>
            <a:r>
              <a:rPr lang="el-GR" dirty="0"/>
              <a:t>Το ιστορικό πλαίσιο της Κοινωνικής Γεωργίας είναι αρκετά προβληματικό.</a:t>
            </a:r>
            <a:br>
              <a:rPr lang="el-GR" dirty="0"/>
            </a:br>
            <a:r>
              <a:rPr lang="el-GR" dirty="0"/>
              <a:t>Στην προσπάθεια ανίχνευσης των απαρχών αυτής της πρακτικής, έχουν υπάρξει και απόψεις σύμφωνα με τις οποίες, κατά κάποιον τρόπο, η γεωργία υπήρξε πάντοτε ο τομέας που ήταν υπεύθυνος για την κάλυψη και ενσωμάτωση διαφορετικών κοινωνικών αναγκών: η παραδοσιακή προ-βιομηχανική αγροτική οικογένεια αποτελούσε το κοινωνικό πρότυπο που αναλάμβανε τη φροντίδα της κοινότητας και των προβλημάτων της.</a:t>
            </a:r>
          </a:p>
          <a:p>
            <a:r>
              <a:rPr lang="el-GR" dirty="0"/>
              <a:t>Σύμφωνα με αυτή την οπτική, όλες οι γεωργικές δραστηριότητες έχουν έναν βαθύ κοινωνικό χαρακτήρα, ανεξάρτητα από τις προθέσεις τους.</a:t>
            </a:r>
            <a:br>
              <a:rPr lang="el-GR" dirty="0"/>
            </a:br>
            <a:r>
              <a:rPr lang="el-GR" dirty="0"/>
              <a:t>Υπό αυτή την έννοια, συχνά υποστηρίζεται ότι η ίδια η γεωργία είναι κοινωνική.</a:t>
            </a:r>
          </a:p>
          <a:p>
            <a:pPr algn="l">
              <a:buFont typeface="Arial" panose="020B0604020202020204" pitchFamily="34" charset="0"/>
              <a:buChar char="•"/>
            </a:pPr>
            <a:endParaRPr lang="en-GB" noProof="0" dirty="0"/>
          </a:p>
        </p:txBody>
      </p:sp>
    </p:spTree>
    <p:extLst>
      <p:ext uri="{BB962C8B-B14F-4D97-AF65-F5344CB8AC3E}">
        <p14:creationId xmlns:p14="http://schemas.microsoft.com/office/powerpoint/2010/main" val="31104675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7">
          <a:extLst>
            <a:ext uri="{FF2B5EF4-FFF2-40B4-BE49-F238E27FC236}">
              <a16:creationId xmlns:a16="http://schemas.microsoft.com/office/drawing/2014/main" id="{3BD2884B-F001-E5FF-77B0-E3596AB4AB01}"/>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D2BDDEC2-5312-5733-2472-D22BA9BB82FF}"/>
              </a:ext>
            </a:extLst>
          </p:cNvPr>
          <p:cNvSpPr txBox="1">
            <a:spLocks/>
          </p:cNvSpPr>
          <p:nvPr/>
        </p:nvSpPr>
        <p:spPr>
          <a:xfrm>
            <a:off x="2507840" y="-1"/>
            <a:ext cx="8854573" cy="2832847"/>
          </a:xfrm>
          <a:prstGeom prst="rect">
            <a:avLst/>
          </a:prstGeom>
          <a:noFill/>
          <a:ln>
            <a:noFill/>
          </a:ln>
        </p:spPr>
        <p:txBody>
          <a:bodyPr spcFirstLastPara="1" wrap="square" lIns="91425" tIns="45700" rIns="91425" bIns="45700" anchor="b" anchorCtr="0">
            <a:normAutofit fontScale="97500"/>
          </a:bodyPr>
          <a:lstStyle>
            <a:defPPr marR="0" lvl="0" algn="l" rtl="0">
              <a:lnSpc>
                <a:spcPct val="100000"/>
              </a:lnSpc>
              <a:spcBef>
                <a:spcPts val="0"/>
              </a:spcBef>
              <a:spcAft>
                <a:spcPts val="0"/>
              </a:spcAft>
            </a:defPPr>
            <a:lvl1pPr marR="0" lvl="0" algn="ctr" rtl="0">
              <a:lnSpc>
                <a:spcPct val="90000"/>
              </a:lnSpc>
              <a:spcBef>
                <a:spcPts val="0"/>
              </a:spcBef>
              <a:spcAft>
                <a:spcPts val="0"/>
              </a:spcAft>
              <a:buClr>
                <a:schemeClr val="dk1"/>
              </a:buClr>
              <a:buSzPts val="6000"/>
              <a:buFont typeface="Calibri"/>
              <a:buNone/>
              <a:defRPr sz="60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l"/>
            <a:r>
              <a:rPr lang="el-GR" sz="4100" b="1" dirty="0"/>
              <a:t>Ιστορία της Κοινωνικής Γεωργίας – Οι εμπειρίες του </a:t>
            </a:r>
            <a:r>
              <a:rPr lang="el-GR" sz="4100" b="1" dirty="0" err="1"/>
              <a:t>18ου</a:t>
            </a:r>
            <a:r>
              <a:rPr lang="el-GR" sz="4100" b="1" dirty="0"/>
              <a:t> και </a:t>
            </a:r>
            <a:r>
              <a:rPr lang="el-GR" sz="4100" b="1" dirty="0" err="1"/>
              <a:t>19ου</a:t>
            </a:r>
            <a:r>
              <a:rPr lang="el-GR" sz="4100" b="1" dirty="0"/>
              <a:t> αιώνα</a:t>
            </a:r>
            <a:endParaRPr lang="el-GR" sz="4100" dirty="0"/>
          </a:p>
          <a:p>
            <a:pPr algn="l"/>
            <a:endParaRPr lang="en-GB" noProof="0" dirty="0"/>
          </a:p>
        </p:txBody>
      </p:sp>
      <p:sp>
        <p:nvSpPr>
          <p:cNvPr id="3" name="Segnaposto contenuto 2">
            <a:extLst>
              <a:ext uri="{FF2B5EF4-FFF2-40B4-BE49-F238E27FC236}">
                <a16:creationId xmlns:a16="http://schemas.microsoft.com/office/drawing/2014/main" id="{313D6F42-F041-EBE6-3EC1-B2EA9049FE2F}"/>
              </a:ext>
            </a:extLst>
          </p:cNvPr>
          <p:cNvSpPr txBox="1">
            <a:spLocks/>
          </p:cNvSpPr>
          <p:nvPr/>
        </p:nvSpPr>
        <p:spPr>
          <a:xfrm>
            <a:off x="1271016" y="2366682"/>
            <a:ext cx="8659368" cy="3818965"/>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406400" algn="ctr" rtl="0">
              <a:lnSpc>
                <a:spcPct val="90000"/>
              </a:lnSpc>
              <a:spcBef>
                <a:spcPts val="10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1pPr>
            <a:lvl2pPr marL="914400" marR="0" lvl="1" indent="-381000"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2pPr>
            <a:lvl3pPr marL="1371600" marR="0" lvl="2" indent="-355600"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3pPr>
            <a:lvl4pPr marL="1828800" marR="0" lvl="3"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4pPr>
            <a:lvl5pPr marL="2286000" marR="0" lvl="4"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5pPr>
            <a:lvl6pPr marL="2743200" marR="0" lvl="5"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6pPr>
            <a:lvl7pPr marL="3200400" marR="0" lvl="6"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7pPr>
            <a:lvl8pPr marL="3657600" marR="0" lvl="7"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8pPr>
            <a:lvl9pPr marL="4114800" marR="0" lvl="8"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9pPr>
          </a:lstStyle>
          <a:p>
            <a:r>
              <a:rPr lang="el-GR" dirty="0"/>
              <a:t>Στις εμπειρίες που εντοπίζονται ιστορικά μεταξύ του </a:t>
            </a:r>
            <a:r>
              <a:rPr lang="el-GR" dirty="0" err="1"/>
              <a:t>18ου</a:t>
            </a:r>
            <a:r>
              <a:rPr lang="el-GR" dirty="0"/>
              <a:t> και του </a:t>
            </a:r>
            <a:r>
              <a:rPr lang="el-GR" dirty="0" err="1"/>
              <a:t>19ου</a:t>
            </a:r>
            <a:r>
              <a:rPr lang="el-GR" dirty="0"/>
              <a:t> αιώνα, θα πρέπει να σημειωθεί ότι όσοι ασκούσαν τη γεωργία δεν το έκαναν με θεραπευτικούς σκοπούς.</a:t>
            </a:r>
            <a:br>
              <a:rPr lang="el-GR" dirty="0"/>
            </a:br>
            <a:r>
              <a:rPr lang="el-GR" dirty="0"/>
              <a:t>Στο γύρισμα του αιώνα, άρχισαν να αναπτύσσονται γεωργικές πρακτικές που συχνά συνδέονταν με ψυχιατρικά ιδρύματα, όπου ψυχιατρικοί ασθενείς ή απλώς άπορα άτομα έβρισκαν εργασία.</a:t>
            </a:r>
          </a:p>
          <a:p>
            <a:r>
              <a:rPr lang="el-GR" dirty="0"/>
              <a:t>Ανάμεσα στις σημαντικότερες εμπειρίες συγκαταλέγονται εκείνες του </a:t>
            </a:r>
            <a:r>
              <a:rPr lang="el-GR" dirty="0" err="1"/>
              <a:t>Gheel</a:t>
            </a:r>
            <a:r>
              <a:rPr lang="el-GR" dirty="0"/>
              <a:t> στο Βέλγιο, του </a:t>
            </a:r>
            <a:r>
              <a:rPr lang="el-GR" dirty="0" err="1"/>
              <a:t>Clermont-Ferrand</a:t>
            </a:r>
            <a:r>
              <a:rPr lang="el-GR" dirty="0"/>
              <a:t> στη Γαλλία και του </a:t>
            </a:r>
            <a:r>
              <a:rPr lang="el-GR" dirty="0" err="1"/>
              <a:t>York</a:t>
            </a:r>
            <a:r>
              <a:rPr lang="el-GR" dirty="0"/>
              <a:t> </a:t>
            </a:r>
            <a:r>
              <a:rPr lang="el-GR" dirty="0" err="1"/>
              <a:t>Retreat</a:t>
            </a:r>
            <a:r>
              <a:rPr lang="el-GR" dirty="0"/>
              <a:t> στην Αγγλία.</a:t>
            </a:r>
          </a:p>
          <a:p>
            <a:endParaRPr lang="en-US" dirty="0"/>
          </a:p>
        </p:txBody>
      </p:sp>
    </p:spTree>
    <p:extLst>
      <p:ext uri="{BB962C8B-B14F-4D97-AF65-F5344CB8AC3E}">
        <p14:creationId xmlns:p14="http://schemas.microsoft.com/office/powerpoint/2010/main" val="31830506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7">
          <a:extLst>
            <a:ext uri="{FF2B5EF4-FFF2-40B4-BE49-F238E27FC236}">
              <a16:creationId xmlns:a16="http://schemas.microsoft.com/office/drawing/2014/main" id="{49242DB6-9EBF-97F5-0AE5-94E14DD31562}"/>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2FBEAB0B-207E-3BB4-9FD4-F05CA9622081}"/>
              </a:ext>
            </a:extLst>
          </p:cNvPr>
          <p:cNvSpPr txBox="1">
            <a:spLocks/>
          </p:cNvSpPr>
          <p:nvPr/>
        </p:nvSpPr>
        <p:spPr>
          <a:xfrm>
            <a:off x="1837944" y="-127698"/>
            <a:ext cx="7772400" cy="1143000"/>
          </a:xfrm>
          <a:prstGeom prst="rect">
            <a:avLst/>
          </a:prstGeom>
          <a:noFill/>
          <a:ln>
            <a:noFill/>
          </a:ln>
        </p:spPr>
        <p:txBody>
          <a:bodyPr spcFirstLastPara="1" wrap="square" lIns="91425" tIns="45700" rIns="91425" bIns="45700" anchor="b" anchorCtr="0">
            <a:normAutofit/>
          </a:bodyPr>
          <a:lstStyle>
            <a:defPPr marR="0" lvl="0" algn="l" rtl="0">
              <a:lnSpc>
                <a:spcPct val="100000"/>
              </a:lnSpc>
              <a:spcBef>
                <a:spcPts val="0"/>
              </a:spcBef>
              <a:spcAft>
                <a:spcPts val="0"/>
              </a:spcAft>
            </a:defPPr>
            <a:lvl1pPr marR="0" lvl="0" algn="ctr" rtl="0">
              <a:lnSpc>
                <a:spcPct val="90000"/>
              </a:lnSpc>
              <a:spcBef>
                <a:spcPts val="0"/>
              </a:spcBef>
              <a:spcAft>
                <a:spcPts val="0"/>
              </a:spcAft>
              <a:buClr>
                <a:schemeClr val="dk1"/>
              </a:buClr>
              <a:buSzPts val="6000"/>
              <a:buFont typeface="Calibri"/>
              <a:buNone/>
              <a:defRPr sz="60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l-GR" dirty="0" err="1"/>
              <a:t>Χέελ</a:t>
            </a:r>
            <a:endParaRPr lang="en-GB" noProof="0" dirty="0"/>
          </a:p>
        </p:txBody>
      </p:sp>
      <p:sp>
        <p:nvSpPr>
          <p:cNvPr id="3" name="Segnaposto contenuto 2">
            <a:extLst>
              <a:ext uri="{FF2B5EF4-FFF2-40B4-BE49-F238E27FC236}">
                <a16:creationId xmlns:a16="http://schemas.microsoft.com/office/drawing/2014/main" id="{5BE82067-BD12-6C4B-9FF6-4B2EC1F3D50F}"/>
              </a:ext>
            </a:extLst>
          </p:cNvPr>
          <p:cNvSpPr txBox="1">
            <a:spLocks/>
          </p:cNvSpPr>
          <p:nvPr/>
        </p:nvSpPr>
        <p:spPr>
          <a:xfrm>
            <a:off x="-111318" y="866424"/>
            <a:ext cx="5899868" cy="5445223"/>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406400" algn="ctr" rtl="0">
              <a:lnSpc>
                <a:spcPct val="90000"/>
              </a:lnSpc>
              <a:spcBef>
                <a:spcPts val="10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1pPr>
            <a:lvl2pPr marL="914400" marR="0" lvl="1" indent="-381000"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2pPr>
            <a:lvl3pPr marL="1371600" marR="0" lvl="2" indent="-355600"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3pPr>
            <a:lvl4pPr marL="1828800" marR="0" lvl="3"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4pPr>
            <a:lvl5pPr marL="2286000" marR="0" lvl="4"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5pPr>
            <a:lvl6pPr marL="2743200" marR="0" lvl="5"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6pPr>
            <a:lvl7pPr marL="3200400" marR="0" lvl="6"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7pPr>
            <a:lvl8pPr marL="3657600" marR="0" lvl="7"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8pPr>
            <a:lvl9pPr marL="4114800" marR="0" lvl="8"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9pPr>
          </a:lstStyle>
          <a:p>
            <a:r>
              <a:rPr lang="el-GR" sz="1600" dirty="0"/>
              <a:t>Το </a:t>
            </a:r>
            <a:r>
              <a:rPr lang="el-GR" sz="1600" dirty="0" err="1"/>
              <a:t>Geel</a:t>
            </a:r>
            <a:r>
              <a:rPr lang="el-GR" sz="1600" dirty="0"/>
              <a:t> ήταν μια μικρή πόλη κοντά στην Αμβέρσα. Στις αρχές του </a:t>
            </a:r>
            <a:r>
              <a:rPr lang="el-GR" sz="1600" dirty="0" err="1"/>
              <a:t>19ου</a:t>
            </a:r>
            <a:r>
              <a:rPr lang="el-GR" sz="1600" dirty="0"/>
              <a:t> αιώνα είχε περίπου 7.000 κατοίκους και ήταν γνωστή επειδή εκατοντάδες άτομα με προβλήματα ψυχικής υγείας τοποθετούνταν μόνιμα εκεί από τις οικογένειές τους, οι οποίες τα εμπιστεύονταν στις οικογένειες που ζούσαν στην πόλη.</a:t>
            </a:r>
          </a:p>
          <a:p>
            <a:r>
              <a:rPr lang="el-GR" sz="1600" dirty="0"/>
              <a:t>Στο χωριό δεν υπήρχαν κατάλληλα ιδρύματα φιλοξενίας, γι’ αυτό τα άτομα αυτά φιλοξενούνταν σε αριθμό ενός ή δύο (σπανιότερα τριών ή περισσότερων) στα σπίτια των αγροτών του χωριού ή σε αγροκτήματα της γύρω υπαίθρου.</a:t>
            </a:r>
          </a:p>
          <a:p>
            <a:r>
              <a:rPr lang="el-GR" sz="1600" dirty="0"/>
              <a:t>Στη βελγική αυτή πόλη, «οι ψυχικά ασθενείς» απλώς συμμετείχαν στη ζωή και στην εργασία εκείνων που τους φιλοξενούσαν, οι οποίοι «είχαν εξοικειωθεί με αυτούς τους δυστυχείς… (και είχαν) τέτοια συνήθεια ώστε να μη φοβούνται ούτε και τους πιο βίαιους» και γνώριζαν πώς να «τους καθοδηγούν σαν παιδιά».</a:t>
            </a:r>
          </a:p>
          <a:p>
            <a:r>
              <a:rPr lang="el-GR" sz="1600" dirty="0"/>
              <a:t>Αυτό το είδος κοινωνικού πειράματος εντυπωσίασε ιδιαίτερα τους γιατρούς και τους ψυχιάτρους που επισκέπτονταν το χωριό: «αν και ελεύθεροι, οι ασθενείς αυτοί δεν υπήρξαν ποτέ αιτία σοβαρών ατυχημάτων για εγκύους γυναίκες ή παιδιά».</a:t>
            </a:r>
          </a:p>
          <a:p>
            <a:r>
              <a:rPr lang="el-GR" sz="1600" dirty="0"/>
              <a:t>Το </a:t>
            </a:r>
            <a:r>
              <a:rPr lang="el-GR" sz="1600" dirty="0" err="1"/>
              <a:t>Geel</a:t>
            </a:r>
            <a:r>
              <a:rPr lang="el-GR" sz="1600" dirty="0"/>
              <a:t> φιλοξενούσε μεγάλο αριθμό ατόμων με νοητικές αναπηρίες: από 400–500 φιλοξενούμενους το 1821, ο αριθμός τους αυξήθηκε σε περίπου 800 στα μέσα του αιώνα.</a:t>
            </a:r>
          </a:p>
          <a:p>
            <a:pPr algn="l">
              <a:buFont typeface="Arial" panose="020B0604020202020204" pitchFamily="34" charset="0"/>
              <a:buChar char="•"/>
            </a:pPr>
            <a:endParaRPr lang="en-GB" sz="1600" noProof="0" dirty="0"/>
          </a:p>
        </p:txBody>
      </p:sp>
      <p:pic>
        <p:nvPicPr>
          <p:cNvPr id="4" name="Immagine 3" descr="geel.PNG">
            <a:extLst>
              <a:ext uri="{FF2B5EF4-FFF2-40B4-BE49-F238E27FC236}">
                <a16:creationId xmlns:a16="http://schemas.microsoft.com/office/drawing/2014/main" id="{60A1C4C7-A97C-9873-8D52-21119E6039E9}"/>
              </a:ext>
            </a:extLst>
          </p:cNvPr>
          <p:cNvPicPr>
            <a:picLocks noChangeAspect="1"/>
          </p:cNvPicPr>
          <p:nvPr/>
        </p:nvPicPr>
        <p:blipFill>
          <a:blip r:embed="rId4" cstate="print"/>
          <a:stretch>
            <a:fillRect/>
          </a:stretch>
        </p:blipFill>
        <p:spPr>
          <a:xfrm>
            <a:off x="5711568" y="866424"/>
            <a:ext cx="4355976" cy="2736304"/>
          </a:xfrm>
          <a:prstGeom prst="rect">
            <a:avLst/>
          </a:prstGeom>
        </p:spPr>
      </p:pic>
      <p:pic>
        <p:nvPicPr>
          <p:cNvPr id="5" name="Immagine 4" descr="geel2.PNG">
            <a:extLst>
              <a:ext uri="{FF2B5EF4-FFF2-40B4-BE49-F238E27FC236}">
                <a16:creationId xmlns:a16="http://schemas.microsoft.com/office/drawing/2014/main" id="{2D0A2B82-500A-2D2C-9282-828D2FBAE0E4}"/>
              </a:ext>
            </a:extLst>
          </p:cNvPr>
          <p:cNvPicPr>
            <a:picLocks noChangeAspect="1"/>
          </p:cNvPicPr>
          <p:nvPr/>
        </p:nvPicPr>
        <p:blipFill>
          <a:blip r:embed="rId5" cstate="print"/>
          <a:stretch>
            <a:fillRect/>
          </a:stretch>
        </p:blipFill>
        <p:spPr>
          <a:xfrm>
            <a:off x="5711568" y="3530720"/>
            <a:ext cx="4355976" cy="2780928"/>
          </a:xfrm>
          <a:prstGeom prst="rect">
            <a:avLst/>
          </a:prstGeom>
        </p:spPr>
      </p:pic>
    </p:spTree>
    <p:extLst>
      <p:ext uri="{BB962C8B-B14F-4D97-AF65-F5344CB8AC3E}">
        <p14:creationId xmlns:p14="http://schemas.microsoft.com/office/powerpoint/2010/main" val="11392162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7">
          <a:extLst>
            <a:ext uri="{FF2B5EF4-FFF2-40B4-BE49-F238E27FC236}">
              <a16:creationId xmlns:a16="http://schemas.microsoft.com/office/drawing/2014/main" id="{0748D569-49CC-965D-7213-55899362588B}"/>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EF03EC48-ED58-FEC7-72F5-4F5024935119}"/>
              </a:ext>
            </a:extLst>
          </p:cNvPr>
          <p:cNvSpPr txBox="1">
            <a:spLocks/>
          </p:cNvSpPr>
          <p:nvPr/>
        </p:nvSpPr>
        <p:spPr>
          <a:xfrm>
            <a:off x="3211036" y="189574"/>
            <a:ext cx="7772400" cy="1143000"/>
          </a:xfrm>
          <a:prstGeom prst="rect">
            <a:avLst/>
          </a:prstGeom>
          <a:noFill/>
          <a:ln>
            <a:noFill/>
          </a:ln>
        </p:spPr>
        <p:txBody>
          <a:bodyPr spcFirstLastPara="1" wrap="square" lIns="91425" tIns="45700" rIns="91425" bIns="45700" anchor="b" anchorCtr="0">
            <a:normAutofit/>
          </a:bodyPr>
          <a:lstStyle>
            <a:defPPr marR="0" lvl="0" algn="l" rtl="0">
              <a:lnSpc>
                <a:spcPct val="100000"/>
              </a:lnSpc>
              <a:spcBef>
                <a:spcPts val="0"/>
              </a:spcBef>
              <a:spcAft>
                <a:spcPts val="0"/>
              </a:spcAft>
            </a:defPPr>
            <a:lvl1pPr marR="0" lvl="0" algn="ctr" rtl="0">
              <a:lnSpc>
                <a:spcPct val="90000"/>
              </a:lnSpc>
              <a:spcBef>
                <a:spcPts val="0"/>
              </a:spcBef>
              <a:spcAft>
                <a:spcPts val="0"/>
              </a:spcAft>
              <a:buClr>
                <a:schemeClr val="dk1"/>
              </a:buClr>
              <a:buSzPts val="6000"/>
              <a:buFont typeface="Calibri"/>
              <a:buNone/>
              <a:defRPr sz="60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GB" noProof="0" dirty="0"/>
              <a:t>Clermont-Ferrand</a:t>
            </a:r>
          </a:p>
        </p:txBody>
      </p:sp>
      <p:sp>
        <p:nvSpPr>
          <p:cNvPr id="3" name="Segnaposto contenuto 2">
            <a:extLst>
              <a:ext uri="{FF2B5EF4-FFF2-40B4-BE49-F238E27FC236}">
                <a16:creationId xmlns:a16="http://schemas.microsoft.com/office/drawing/2014/main" id="{128B66D2-289A-71AC-5D9E-7627C9F86C67}"/>
              </a:ext>
            </a:extLst>
          </p:cNvPr>
          <p:cNvSpPr txBox="1">
            <a:spLocks/>
          </p:cNvSpPr>
          <p:nvPr/>
        </p:nvSpPr>
        <p:spPr>
          <a:xfrm>
            <a:off x="1318437" y="1258127"/>
            <a:ext cx="5910239" cy="4989374"/>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406400" algn="ctr" rtl="0">
              <a:lnSpc>
                <a:spcPct val="90000"/>
              </a:lnSpc>
              <a:spcBef>
                <a:spcPts val="10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1pPr>
            <a:lvl2pPr marL="914400" marR="0" lvl="1" indent="-381000"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2pPr>
            <a:lvl3pPr marL="1371600" marR="0" lvl="2" indent="-355600"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3pPr>
            <a:lvl4pPr marL="1828800" marR="0" lvl="3"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4pPr>
            <a:lvl5pPr marL="2286000" marR="0" lvl="4"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5pPr>
            <a:lvl6pPr marL="2743200" marR="0" lvl="5"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6pPr>
            <a:lvl7pPr marL="3200400" marR="0" lvl="6"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7pPr>
            <a:lvl8pPr marL="3657600" marR="0" lvl="7"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8pPr>
            <a:lvl9pPr marL="4114800" marR="0" lvl="8"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9pPr>
          </a:lstStyle>
          <a:p>
            <a:r>
              <a:rPr lang="el-GR" sz="1800" dirty="0"/>
              <a:t>Η αγροτική αποικία του </a:t>
            </a:r>
            <a:r>
              <a:rPr lang="el-GR" sz="1800" dirty="0" err="1"/>
              <a:t>Clermont-Ferrand</a:t>
            </a:r>
            <a:r>
              <a:rPr lang="el-GR" sz="1800" dirty="0"/>
              <a:t>, στο Μασίφ </a:t>
            </a:r>
            <a:r>
              <a:rPr lang="el-GR" sz="1800" dirty="0" err="1"/>
              <a:t>Σαντράλ</a:t>
            </a:r>
            <a:r>
              <a:rPr lang="el-GR" sz="1800" dirty="0"/>
              <a:t> της Γαλλίας, υιοθέτησε ένα διαφορετικό μοντέλο: ένα αγρόκτημα αποκομμένο από το ψυχιατρικό νοσοκομείο, αλλά ταυτόχρονα συνδεδεμένο με αυτό. Η διαχείριση του νοσοκομείου και, κατ’ επέκταση, των σχετικών γεωργικών δραστηριοτήτων δεν ήταν ιδιωτική, αλλά δημόσια.</a:t>
            </a:r>
          </a:p>
          <a:p>
            <a:r>
              <a:rPr lang="el-GR" sz="1800" dirty="0"/>
              <a:t>Τα άτομα απασχολούνταν σε διάφορες γεωργικές εργασίες, με την πεποίθηση ότι η ζωή και η εργασία στους αγρούς αποτελούσαν «ένα από τα πολυτιμότερα μέσα θεραπείας και ευεξίας για τους ψυχικά ασθενείς».</a:t>
            </a:r>
          </a:p>
          <a:p>
            <a:r>
              <a:rPr lang="el-GR" sz="1800" dirty="0"/>
              <a:t>Η αγροτική εργασία εξυπηρετούσε τη λειτουργία της παραγωγής αγαθών απαραίτητων για τη συντήρηση του ίδιου του νοσοκομείου.</a:t>
            </a:r>
          </a:p>
          <a:p>
            <a:r>
              <a:rPr lang="el-GR" sz="1800" dirty="0"/>
              <a:t>Η δημιουργία αγροκτημάτων συνδεδεμένων με ή αποκομμένων από ψυχιατρικά νοσοκομεία θεωρήθηκε «μια νέα πρόοδος στη μοίρα των ψυχικά ασθενών» και διαδόθηκε ευρέως στη Βόρεια Ευρώπη.</a:t>
            </a:r>
          </a:p>
          <a:p>
            <a:pPr algn="l">
              <a:buFont typeface="Arial" panose="020B0604020202020204" pitchFamily="34" charset="0"/>
              <a:buChar char="•"/>
            </a:pPr>
            <a:endParaRPr lang="en-GB" sz="1800" noProof="0" dirty="0"/>
          </a:p>
        </p:txBody>
      </p:sp>
      <p:pic>
        <p:nvPicPr>
          <p:cNvPr id="4" name="Immagine 3" descr="clermont ferrand.PNG">
            <a:extLst>
              <a:ext uri="{FF2B5EF4-FFF2-40B4-BE49-F238E27FC236}">
                <a16:creationId xmlns:a16="http://schemas.microsoft.com/office/drawing/2014/main" id="{05D66419-02ED-1916-C9CA-7AEE513B69C9}"/>
              </a:ext>
            </a:extLst>
          </p:cNvPr>
          <p:cNvPicPr>
            <a:picLocks noChangeAspect="1"/>
          </p:cNvPicPr>
          <p:nvPr/>
        </p:nvPicPr>
        <p:blipFill>
          <a:blip r:embed="rId4" cstate="print"/>
          <a:stretch>
            <a:fillRect/>
          </a:stretch>
        </p:blipFill>
        <p:spPr>
          <a:xfrm>
            <a:off x="7300684" y="1255704"/>
            <a:ext cx="3991532" cy="4991797"/>
          </a:xfrm>
          <a:prstGeom prst="rect">
            <a:avLst/>
          </a:prstGeom>
        </p:spPr>
      </p:pic>
    </p:spTree>
    <p:extLst>
      <p:ext uri="{BB962C8B-B14F-4D97-AF65-F5344CB8AC3E}">
        <p14:creationId xmlns:p14="http://schemas.microsoft.com/office/powerpoint/2010/main" val="469741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7">
          <a:extLst>
            <a:ext uri="{FF2B5EF4-FFF2-40B4-BE49-F238E27FC236}">
              <a16:creationId xmlns:a16="http://schemas.microsoft.com/office/drawing/2014/main" id="{B6FC82F7-EF62-E272-A4A6-D848DB734BAB}"/>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D5805FE9-6EAC-648F-FD37-8F9029425513}"/>
              </a:ext>
            </a:extLst>
          </p:cNvPr>
          <p:cNvSpPr txBox="1">
            <a:spLocks/>
          </p:cNvSpPr>
          <p:nvPr/>
        </p:nvSpPr>
        <p:spPr>
          <a:xfrm>
            <a:off x="2402961" y="-12443"/>
            <a:ext cx="7772400" cy="994122"/>
          </a:xfrm>
          <a:prstGeom prst="rect">
            <a:avLst/>
          </a:prstGeom>
          <a:noFill/>
          <a:ln>
            <a:noFill/>
          </a:ln>
        </p:spPr>
        <p:txBody>
          <a:bodyPr spcFirstLastPara="1" wrap="square" lIns="91425" tIns="45700" rIns="91425" bIns="45700" anchor="b" anchorCtr="0">
            <a:normAutofit/>
          </a:bodyPr>
          <a:lstStyle>
            <a:defPPr marR="0" lvl="0" algn="l" rtl="0">
              <a:lnSpc>
                <a:spcPct val="100000"/>
              </a:lnSpc>
              <a:spcBef>
                <a:spcPts val="0"/>
              </a:spcBef>
              <a:spcAft>
                <a:spcPts val="0"/>
              </a:spcAft>
            </a:defPPr>
            <a:lvl1pPr marR="0" lvl="0" algn="ctr" rtl="0">
              <a:lnSpc>
                <a:spcPct val="90000"/>
              </a:lnSpc>
              <a:spcBef>
                <a:spcPts val="0"/>
              </a:spcBef>
              <a:spcAft>
                <a:spcPts val="0"/>
              </a:spcAft>
              <a:buClr>
                <a:schemeClr val="dk1"/>
              </a:buClr>
              <a:buSzPts val="6000"/>
              <a:buFont typeface="Calibri"/>
              <a:buNone/>
              <a:defRPr sz="60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GB" noProof="0" dirty="0"/>
              <a:t>The York Retreat</a:t>
            </a:r>
          </a:p>
        </p:txBody>
      </p:sp>
      <p:sp>
        <p:nvSpPr>
          <p:cNvPr id="3" name="Segnaposto contenuto 2">
            <a:extLst>
              <a:ext uri="{FF2B5EF4-FFF2-40B4-BE49-F238E27FC236}">
                <a16:creationId xmlns:a16="http://schemas.microsoft.com/office/drawing/2014/main" id="{A2989611-162D-68D1-DEFF-2C79BE0533A6}"/>
              </a:ext>
            </a:extLst>
          </p:cNvPr>
          <p:cNvSpPr txBox="1">
            <a:spLocks/>
          </p:cNvSpPr>
          <p:nvPr/>
        </p:nvSpPr>
        <p:spPr>
          <a:xfrm>
            <a:off x="776177" y="1244009"/>
            <a:ext cx="5644424" cy="4784651"/>
          </a:xfrm>
          <a:prstGeom prst="rect">
            <a:avLst/>
          </a:prstGeom>
          <a:noFill/>
          <a:ln>
            <a:noFill/>
          </a:ln>
        </p:spPr>
        <p:txBody>
          <a:bodyPr spcFirstLastPara="1" wrap="square" lIns="91425" tIns="45700" rIns="91425" bIns="45700" anchor="t" anchorCtr="0">
            <a:normAutofit lnSpcReduction="10000"/>
          </a:bodyPr>
          <a:lstStyle>
            <a:defPPr marR="0" lvl="0" algn="l" rtl="0">
              <a:lnSpc>
                <a:spcPct val="100000"/>
              </a:lnSpc>
              <a:spcBef>
                <a:spcPts val="0"/>
              </a:spcBef>
              <a:spcAft>
                <a:spcPts val="0"/>
              </a:spcAft>
            </a:defPPr>
            <a:lvl1pPr marL="457200" marR="0" lvl="0" indent="-406400" algn="ctr" rtl="0">
              <a:lnSpc>
                <a:spcPct val="90000"/>
              </a:lnSpc>
              <a:spcBef>
                <a:spcPts val="10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1pPr>
            <a:lvl2pPr marL="914400" marR="0" lvl="1" indent="-381000"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2pPr>
            <a:lvl3pPr marL="1371600" marR="0" lvl="2" indent="-355600"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3pPr>
            <a:lvl4pPr marL="1828800" marR="0" lvl="3"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4pPr>
            <a:lvl5pPr marL="2286000" marR="0" lvl="4"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5pPr>
            <a:lvl6pPr marL="2743200" marR="0" lvl="5"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6pPr>
            <a:lvl7pPr marL="3200400" marR="0" lvl="6"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7pPr>
            <a:lvl8pPr marL="3657600" marR="0" lvl="7"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8pPr>
            <a:lvl9pPr marL="4114800" marR="0" lvl="8"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9pPr>
          </a:lstStyle>
          <a:p>
            <a:r>
              <a:rPr lang="el-GR" dirty="0"/>
              <a:t>Το </a:t>
            </a:r>
            <a:r>
              <a:rPr lang="el-GR" dirty="0" err="1"/>
              <a:t>York</a:t>
            </a:r>
            <a:r>
              <a:rPr lang="el-GR" dirty="0"/>
              <a:t> </a:t>
            </a:r>
            <a:r>
              <a:rPr lang="el-GR" dirty="0" err="1"/>
              <a:t>Retreat</a:t>
            </a:r>
            <a:r>
              <a:rPr lang="el-GR" dirty="0"/>
              <a:t> ιδρύθηκε το 1796 από τον </a:t>
            </a:r>
            <a:r>
              <a:rPr lang="el-GR" dirty="0" err="1"/>
              <a:t>Samuel</a:t>
            </a:r>
            <a:r>
              <a:rPr lang="el-GR" dirty="0"/>
              <a:t> </a:t>
            </a:r>
            <a:r>
              <a:rPr lang="el-GR" dirty="0" err="1"/>
              <a:t>Tuke</a:t>
            </a:r>
            <a:r>
              <a:rPr lang="el-GR" dirty="0"/>
              <a:t>, μέλος της </a:t>
            </a:r>
            <a:r>
              <a:rPr lang="el-GR" dirty="0" err="1"/>
              <a:t>Quaker</a:t>
            </a:r>
            <a:r>
              <a:rPr lang="el-GR" dirty="0"/>
              <a:t> Society, μιας θρησκευτικής ομάδας που από το 1649, υπό την ηγεσία του </a:t>
            </a:r>
            <a:r>
              <a:rPr lang="el-GR" dirty="0" err="1"/>
              <a:t>George</a:t>
            </a:r>
            <a:r>
              <a:rPr lang="el-GR" dirty="0"/>
              <a:t> </a:t>
            </a:r>
            <a:r>
              <a:rPr lang="el-GR" dirty="0" err="1"/>
              <a:t>Fox</a:t>
            </a:r>
            <a:r>
              <a:rPr lang="el-GR" dirty="0"/>
              <a:t>, είχε δείξει ιδιαίτερο ενδιαφέρον για τη φροντίδα των ατόμων με προβλήματα ψυχικής υγείας.</a:t>
            </a:r>
          </a:p>
          <a:p>
            <a:r>
              <a:rPr lang="el-GR" dirty="0"/>
              <a:t>Το </a:t>
            </a:r>
            <a:r>
              <a:rPr lang="el-GR" dirty="0" err="1"/>
              <a:t>Retreat</a:t>
            </a:r>
            <a:r>
              <a:rPr lang="el-GR" dirty="0"/>
              <a:t> ήταν μια εξοχική κατοικία όπου οι «ψυχικά ασθενείς» μπορούσαν να ζουν στον καθαρό αέρα και να καλλιεργούν λαχανόκηπους και κήπους σε επαφή με τον έξω κόσμο, αποκομίζοντας από αυτή τη δραστηριότητα σημαντικά οφέλη για την υγεία τους.</a:t>
            </a:r>
          </a:p>
          <a:p>
            <a:pPr algn="l">
              <a:buFont typeface="Arial" panose="020B0604020202020204" pitchFamily="34" charset="0"/>
              <a:buChar char="•"/>
            </a:pPr>
            <a:endParaRPr lang="en-US" dirty="0"/>
          </a:p>
        </p:txBody>
      </p:sp>
      <p:pic>
        <p:nvPicPr>
          <p:cNvPr id="4" name="Immagine 3" descr="york.PNG">
            <a:extLst>
              <a:ext uri="{FF2B5EF4-FFF2-40B4-BE49-F238E27FC236}">
                <a16:creationId xmlns:a16="http://schemas.microsoft.com/office/drawing/2014/main" id="{A33A3FE8-A8B2-0D2B-C3C4-0D789C3AB14C}"/>
              </a:ext>
            </a:extLst>
          </p:cNvPr>
          <p:cNvPicPr>
            <a:picLocks noChangeAspect="1"/>
          </p:cNvPicPr>
          <p:nvPr/>
        </p:nvPicPr>
        <p:blipFill>
          <a:blip r:embed="rId4" cstate="print"/>
          <a:stretch>
            <a:fillRect/>
          </a:stretch>
        </p:blipFill>
        <p:spPr>
          <a:xfrm>
            <a:off x="6567238" y="981679"/>
            <a:ext cx="4065323" cy="2701556"/>
          </a:xfrm>
          <a:prstGeom prst="rect">
            <a:avLst/>
          </a:prstGeom>
        </p:spPr>
      </p:pic>
      <p:pic>
        <p:nvPicPr>
          <p:cNvPr id="5" name="Immagine 4" descr="york2.PNG">
            <a:extLst>
              <a:ext uri="{FF2B5EF4-FFF2-40B4-BE49-F238E27FC236}">
                <a16:creationId xmlns:a16="http://schemas.microsoft.com/office/drawing/2014/main" id="{DB175080-3863-FEFC-9867-ED179D422D64}"/>
              </a:ext>
            </a:extLst>
          </p:cNvPr>
          <p:cNvPicPr>
            <a:picLocks noChangeAspect="1"/>
          </p:cNvPicPr>
          <p:nvPr/>
        </p:nvPicPr>
        <p:blipFill>
          <a:blip r:embed="rId5" cstate="print"/>
          <a:stretch>
            <a:fillRect/>
          </a:stretch>
        </p:blipFill>
        <p:spPr>
          <a:xfrm>
            <a:off x="6564617" y="3645975"/>
            <a:ext cx="4067943" cy="2592288"/>
          </a:xfrm>
          <a:prstGeom prst="rect">
            <a:avLst/>
          </a:prstGeom>
        </p:spPr>
      </p:pic>
    </p:spTree>
    <p:extLst>
      <p:ext uri="{BB962C8B-B14F-4D97-AF65-F5344CB8AC3E}">
        <p14:creationId xmlns:p14="http://schemas.microsoft.com/office/powerpoint/2010/main" val="38717052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7">
          <a:extLst>
            <a:ext uri="{FF2B5EF4-FFF2-40B4-BE49-F238E27FC236}">
              <a16:creationId xmlns:a16="http://schemas.microsoft.com/office/drawing/2014/main" id="{EADC4C36-5498-3173-D81D-C07A580066E9}"/>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32F0CAD8-2CBB-6D2D-8F99-8F499D889C6B}"/>
              </a:ext>
            </a:extLst>
          </p:cNvPr>
          <p:cNvSpPr txBox="1">
            <a:spLocks/>
          </p:cNvSpPr>
          <p:nvPr/>
        </p:nvSpPr>
        <p:spPr>
          <a:xfrm>
            <a:off x="2679406" y="274638"/>
            <a:ext cx="7772400" cy="1143000"/>
          </a:xfrm>
          <a:prstGeom prst="rect">
            <a:avLst/>
          </a:prstGeom>
          <a:noFill/>
          <a:ln>
            <a:noFill/>
          </a:ln>
        </p:spPr>
        <p:txBody>
          <a:bodyPr spcFirstLastPara="1" wrap="square" lIns="91425" tIns="45700" rIns="91425" bIns="45700" anchor="b" anchorCtr="0">
            <a:normAutofit fontScale="60000" lnSpcReduction="20000"/>
          </a:bodyPr>
          <a:lstStyle>
            <a:defPPr marR="0" lvl="0" algn="l" rtl="0">
              <a:lnSpc>
                <a:spcPct val="100000"/>
              </a:lnSpc>
              <a:spcBef>
                <a:spcPts val="0"/>
              </a:spcBef>
              <a:spcAft>
                <a:spcPts val="0"/>
              </a:spcAft>
            </a:defPPr>
            <a:lvl1pPr marR="0" lvl="0" algn="ctr" rtl="0">
              <a:lnSpc>
                <a:spcPct val="90000"/>
              </a:lnSpc>
              <a:spcBef>
                <a:spcPts val="0"/>
              </a:spcBef>
              <a:spcAft>
                <a:spcPts val="0"/>
              </a:spcAft>
              <a:buClr>
                <a:schemeClr val="dk1"/>
              </a:buClr>
              <a:buSzPts val="6000"/>
              <a:buFont typeface="Calibri"/>
              <a:buNone/>
              <a:defRPr sz="60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l"/>
            <a:r>
              <a:rPr lang="el-GR" b="1" dirty="0"/>
              <a:t>Ιστορία της Κοινωνικής Γεωργίας – Οι εμπειρίες του </a:t>
            </a:r>
            <a:r>
              <a:rPr lang="el-GR" b="1" dirty="0" err="1"/>
              <a:t>19ου</a:t>
            </a:r>
            <a:r>
              <a:rPr lang="el-GR" b="1" dirty="0"/>
              <a:t> και </a:t>
            </a:r>
            <a:r>
              <a:rPr lang="el-GR" b="1" dirty="0" err="1"/>
              <a:t>20ού</a:t>
            </a:r>
            <a:r>
              <a:rPr lang="el-GR" b="1" dirty="0"/>
              <a:t> αιώνα</a:t>
            </a:r>
            <a:endParaRPr lang="el-GR" dirty="0"/>
          </a:p>
          <a:p>
            <a:pPr algn="l"/>
            <a:endParaRPr lang="en-GB" dirty="0"/>
          </a:p>
        </p:txBody>
      </p:sp>
      <p:sp>
        <p:nvSpPr>
          <p:cNvPr id="3" name="Segnaposto contenuto 2">
            <a:extLst>
              <a:ext uri="{FF2B5EF4-FFF2-40B4-BE49-F238E27FC236}">
                <a16:creationId xmlns:a16="http://schemas.microsoft.com/office/drawing/2014/main" id="{BBA475F9-7863-4858-68ED-779476015558}"/>
              </a:ext>
            </a:extLst>
          </p:cNvPr>
          <p:cNvSpPr txBox="1">
            <a:spLocks/>
          </p:cNvSpPr>
          <p:nvPr/>
        </p:nvSpPr>
        <p:spPr>
          <a:xfrm>
            <a:off x="1158949" y="1447800"/>
            <a:ext cx="10717618" cy="4572000"/>
          </a:xfrm>
          <a:prstGeom prst="rect">
            <a:avLst/>
          </a:prstGeom>
          <a:noFill/>
          <a:ln>
            <a:noFill/>
          </a:ln>
        </p:spPr>
        <p:txBody>
          <a:bodyPr spcFirstLastPara="1" wrap="square" lIns="91425" tIns="45700" rIns="91425" bIns="45700" anchor="t" anchorCtr="0">
            <a:normAutofit fontScale="85000" lnSpcReduction="10000"/>
          </a:bodyPr>
          <a:lstStyle>
            <a:defPPr marR="0" lvl="0" algn="l" rtl="0">
              <a:lnSpc>
                <a:spcPct val="100000"/>
              </a:lnSpc>
              <a:spcBef>
                <a:spcPts val="0"/>
              </a:spcBef>
              <a:spcAft>
                <a:spcPts val="0"/>
              </a:spcAft>
            </a:defPPr>
            <a:lvl1pPr marL="457200" marR="0" lvl="0" indent="-406400" algn="ctr" rtl="0">
              <a:lnSpc>
                <a:spcPct val="90000"/>
              </a:lnSpc>
              <a:spcBef>
                <a:spcPts val="10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1pPr>
            <a:lvl2pPr marL="914400" marR="0" lvl="1" indent="-381000"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2pPr>
            <a:lvl3pPr marL="1371600" marR="0" lvl="2" indent="-355600"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3pPr>
            <a:lvl4pPr marL="1828800" marR="0" lvl="3"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4pPr>
            <a:lvl5pPr marL="2286000" marR="0" lvl="4"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5pPr>
            <a:lvl6pPr marL="2743200" marR="0" lvl="5"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6pPr>
            <a:lvl7pPr marL="3200400" marR="0" lvl="6"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7pPr>
            <a:lvl8pPr marL="3657600" marR="0" lvl="7"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8pPr>
            <a:lvl9pPr marL="4114800" marR="0" lvl="8"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9pPr>
          </a:lstStyle>
          <a:p>
            <a:r>
              <a:rPr lang="el-GR" dirty="0"/>
              <a:t>Πολλά μοναστήρια, εκπαιδευτικά και θεραπευτικά κοινωνικά ιδρύματα, καθώς και ψυχιατρικά νοσοκομεία, συνδέονταν με γεωργικές εγκαταστάσεις που χρησιμοποιούνταν για την αυτάρκεια σε γάλα, λαχανικά, κρέας, αυγά και άλλα τρόφιμα.</a:t>
            </a:r>
            <a:br>
              <a:rPr lang="el-GR" dirty="0"/>
            </a:br>
            <a:r>
              <a:rPr lang="el-GR" dirty="0"/>
              <a:t>Οι επαγγελματίες υγείας ήταν επίσης ενήμεροι για τα οφέλη που προσέφερε η αγροτική εργασία στους ασθενείς τους.</a:t>
            </a:r>
          </a:p>
          <a:p>
            <a:r>
              <a:rPr lang="el-GR" dirty="0"/>
              <a:t>Ωστόσο, σε αυτά τα πλαίσια, σημειώθηκαν και περιπτώσεις εκμετάλλευσης παιδικής εργασίας σε ορφανοτροφεία και ιδρύματα για νέους ενήλικες, ιδίως στον γεωργικό τομέα.</a:t>
            </a:r>
          </a:p>
          <a:p>
            <a:r>
              <a:rPr lang="el-GR" dirty="0"/>
              <a:t>Παραμένει αναμφίβολα ιδιαίτερα ενδιαφέρον να κατανοηθεί και να </a:t>
            </a:r>
            <a:r>
              <a:rPr lang="el-GR" dirty="0" err="1"/>
              <a:t>ιχνηλατηθεί</a:t>
            </a:r>
            <a:r>
              <a:rPr lang="el-GR" dirty="0"/>
              <a:t> η ιστορία της κοινωνικής γεωργίας και, κυρίως, να ανασυγκροτηθούν οι χρονικές στιγμές και οι εμπειρίες κατά τις οποίες αναδύθηκε μια πραγματική συνειδητοποίηση του θεραπευτικού δυναμικού της γεωργίας.</a:t>
            </a:r>
          </a:p>
          <a:p>
            <a:r>
              <a:rPr lang="el-GR" dirty="0"/>
              <a:t>Στην Ευρώπη, η κοινωνική γεωργία αποτελεί ένα φαινόμενο που εξακολουθεί να βρίσκεται σήμερα σε διαφορετικά στάδια ανάπτυξης, γεγονός που εξαρτάται σε μεγάλο βαθμό από τα επιμέρους εθνικά </a:t>
            </a:r>
            <a:r>
              <a:rPr lang="el-GR" dirty="0" err="1"/>
              <a:t>συμφραζόμενα</a:t>
            </a:r>
            <a:r>
              <a:rPr lang="el-GR" dirty="0"/>
              <a:t>, τις εφαρμοζόμενες πολιτικές και τους θεσμούς, καθώς και –προφανώς– από τις διαφορετικές προσεγγίσεις απέναντι στο συγκεκριμένο ζήτημα.</a:t>
            </a:r>
          </a:p>
          <a:p>
            <a:pPr algn="l">
              <a:buFont typeface="Arial" panose="020B0604020202020204" pitchFamily="34" charset="0"/>
              <a:buChar char="•"/>
            </a:pPr>
            <a:endParaRPr lang="en-GB" noProof="0" dirty="0"/>
          </a:p>
        </p:txBody>
      </p:sp>
    </p:spTree>
    <p:extLst>
      <p:ext uri="{BB962C8B-B14F-4D97-AF65-F5344CB8AC3E}">
        <p14:creationId xmlns:p14="http://schemas.microsoft.com/office/powerpoint/2010/main" val="585833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7">
          <a:extLst>
            <a:ext uri="{FF2B5EF4-FFF2-40B4-BE49-F238E27FC236}">
              <a16:creationId xmlns:a16="http://schemas.microsoft.com/office/drawing/2014/main" id="{9CEF0FF3-56B1-C565-32EF-FC54C300662A}"/>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C8519BF6-1F58-B780-3699-762B6A4AE3EC}"/>
              </a:ext>
            </a:extLst>
          </p:cNvPr>
          <p:cNvSpPr txBox="1">
            <a:spLocks/>
          </p:cNvSpPr>
          <p:nvPr/>
        </p:nvSpPr>
        <p:spPr>
          <a:xfrm>
            <a:off x="2498652" y="-215153"/>
            <a:ext cx="9569303" cy="2653553"/>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ctr" rtl="0">
              <a:lnSpc>
                <a:spcPct val="90000"/>
              </a:lnSpc>
              <a:spcBef>
                <a:spcPts val="0"/>
              </a:spcBef>
              <a:spcAft>
                <a:spcPts val="0"/>
              </a:spcAft>
              <a:buClr>
                <a:schemeClr val="dk1"/>
              </a:buClr>
              <a:buSzPts val="6000"/>
              <a:buFont typeface="Calibri"/>
              <a:buNone/>
              <a:defRPr sz="60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l-GR" sz="4000" b="1" dirty="0"/>
              <a:t>Ιστορία της Κοινωνικής Γεωργίας – Η δεκαετία του ’70 στην Ιταλία και οι πρώτες εμπειρίες κοινωνικής γεωργίας</a:t>
            </a:r>
            <a:endParaRPr lang="el-GR" sz="4000" dirty="0"/>
          </a:p>
          <a:p>
            <a:endParaRPr lang="en-GB" sz="4000" noProof="0" dirty="0"/>
          </a:p>
        </p:txBody>
      </p:sp>
      <p:sp>
        <p:nvSpPr>
          <p:cNvPr id="3" name="Segnaposto contenuto 2">
            <a:extLst>
              <a:ext uri="{FF2B5EF4-FFF2-40B4-BE49-F238E27FC236}">
                <a16:creationId xmlns:a16="http://schemas.microsoft.com/office/drawing/2014/main" id="{F46F0CDE-748D-98A6-848D-DE170DF08F16}"/>
              </a:ext>
            </a:extLst>
          </p:cNvPr>
          <p:cNvSpPr txBox="1">
            <a:spLocks/>
          </p:cNvSpPr>
          <p:nvPr/>
        </p:nvSpPr>
        <p:spPr>
          <a:xfrm>
            <a:off x="956930" y="1864658"/>
            <a:ext cx="9569303" cy="4378431"/>
          </a:xfrm>
          <a:prstGeom prst="rect">
            <a:avLst/>
          </a:prstGeom>
          <a:noFill/>
          <a:ln>
            <a:noFill/>
          </a:ln>
        </p:spPr>
        <p:txBody>
          <a:bodyPr spcFirstLastPara="1" wrap="square" lIns="91425" tIns="45700" rIns="91425" bIns="45700" anchor="t" anchorCtr="0">
            <a:normAutofit fontScale="85000" lnSpcReduction="20000"/>
          </a:bodyPr>
          <a:lstStyle>
            <a:defPPr marR="0" lvl="0" algn="l" rtl="0">
              <a:lnSpc>
                <a:spcPct val="100000"/>
              </a:lnSpc>
              <a:spcBef>
                <a:spcPts val="0"/>
              </a:spcBef>
              <a:spcAft>
                <a:spcPts val="0"/>
              </a:spcAft>
            </a:defPPr>
            <a:lvl1pPr marL="457200" marR="0" lvl="0" indent="-406400" algn="ctr" rtl="0">
              <a:lnSpc>
                <a:spcPct val="90000"/>
              </a:lnSpc>
              <a:spcBef>
                <a:spcPts val="10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1pPr>
            <a:lvl2pPr marL="914400" marR="0" lvl="1" indent="-381000"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2pPr>
            <a:lvl3pPr marL="1371600" marR="0" lvl="2" indent="-355600"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3pPr>
            <a:lvl4pPr marL="1828800" marR="0" lvl="3"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4pPr>
            <a:lvl5pPr marL="2286000" marR="0" lvl="4"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5pPr>
            <a:lvl6pPr marL="2743200" marR="0" lvl="5"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6pPr>
            <a:lvl7pPr marL="3200400" marR="0" lvl="6"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7pPr>
            <a:lvl8pPr marL="3657600" marR="0" lvl="7"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8pPr>
            <a:lvl9pPr marL="4114800" marR="0" lvl="8"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9pPr>
          </a:lstStyle>
          <a:p>
            <a:r>
              <a:rPr lang="el-GR" dirty="0"/>
              <a:t>Στην Ιταλία, η Κοινωνική Γεωργία αναδύθηκε μεταξύ του τέλους της δεκαετίας του 1970 και των αρχών της δεκαετίας του 1980, στο πλαίσιο της κοινωνικής συνεταιριστικής δράσης, με δύο βασικούς στόχους: την παραγωγή αγαθών και υπηρεσιών προς πώληση στην αγορά και την ένταξη στην αγορά εργασίας ατόμων με περιορισμένες ευκαιρίες απασχόλησης, ιδίως εκείνων που θεωρούνταν </a:t>
            </a:r>
            <a:r>
              <a:rPr lang="el-GR" dirty="0" err="1"/>
              <a:t>μειονεκτούντες</a:t>
            </a:r>
            <a:r>
              <a:rPr lang="el-GR" dirty="0"/>
              <a:t> (άτομα με αναπηρίες, ψυχικές διαταραχές κ.ά.).</a:t>
            </a:r>
          </a:p>
          <a:p>
            <a:r>
              <a:rPr lang="el-GR" dirty="0"/>
              <a:t>Το κίνημα αυτό εντάσσεται στο έντονο πολιτισμικό και κοινωνικό κλίμα της εποχής: δεν είναι τυχαίο ότι πρόκειται για τα χρόνια της </a:t>
            </a:r>
            <a:r>
              <a:rPr lang="el-GR" dirty="0" err="1"/>
              <a:t>Basaglia</a:t>
            </a:r>
            <a:r>
              <a:rPr lang="el-GR" dirty="0"/>
              <a:t> </a:t>
            </a:r>
            <a:r>
              <a:rPr lang="el-GR" dirty="0" err="1"/>
              <a:t>reform</a:t>
            </a:r>
            <a:r>
              <a:rPr lang="el-GR" dirty="0"/>
              <a:t> (1978), η οποία οδήγησε στο κλείσιμο των ψυχιατρικών νοσοκομείων και στην </a:t>
            </a:r>
            <a:r>
              <a:rPr lang="el-GR" dirty="0" err="1"/>
              <a:t>αποϊδρυματοποίηση</a:t>
            </a:r>
            <a:r>
              <a:rPr lang="el-GR" dirty="0"/>
              <a:t> των ατόμων με ψυχικές ασθένειες.</a:t>
            </a:r>
          </a:p>
          <a:p>
            <a:r>
              <a:rPr lang="el-GR" dirty="0"/>
              <a:t>Ωστόσο, χρειάστηκε να φτάσουμε στη νέα χιλιετία για την επίσημη διαμόρφωση και </a:t>
            </a:r>
            <a:r>
              <a:rPr lang="el-GR" dirty="0" err="1"/>
              <a:t>εννοιολόγηση</a:t>
            </a:r>
            <a:r>
              <a:rPr lang="el-GR" dirty="0"/>
              <a:t> αυτής της πρακτικής, όταν το Δίκτυο Κοινωνικών Αγροκτημάτων ενώθηκε στο </a:t>
            </a:r>
            <a:r>
              <a:rPr lang="el-GR" dirty="0" err="1"/>
              <a:t>National</a:t>
            </a:r>
            <a:r>
              <a:rPr lang="el-GR" dirty="0"/>
              <a:t> </a:t>
            </a:r>
            <a:r>
              <a:rPr lang="el-GR" dirty="0" err="1"/>
              <a:t>Forum</a:t>
            </a:r>
            <a:r>
              <a:rPr lang="el-GR" dirty="0"/>
              <a:t> of Social </a:t>
            </a:r>
            <a:r>
              <a:rPr lang="el-GR" dirty="0" err="1"/>
              <a:t>Agriculture</a:t>
            </a:r>
            <a:r>
              <a:rPr lang="el-GR" dirty="0"/>
              <a:t> (2011), φέρνοντας το φαινόμενο αυτό στο προσκήνιο της πολιτικής συζήτησης. Μόλις το 2015 επήλθε η επίσημη αναγνώρισή του με τον Εθνικό Νόμο 141, χάρη τόσο στις διεκδικήσεις του εν λόγω φορέα όσο και σε μια σειρά ευρωπαϊκών οδηγιών που ώθησαν τα κράτη-μέλη προς τη θέσπιση εθνικών νομοθεσιών στον τομέα.</a:t>
            </a:r>
          </a:p>
          <a:p>
            <a:pPr marL="393700" indent="-342900" algn="l">
              <a:buFont typeface="Arial" panose="020B0604020202020204" pitchFamily="34" charset="0"/>
              <a:buChar char="•"/>
            </a:pPr>
            <a:endParaRPr lang="en-GB" noProof="0" dirty="0"/>
          </a:p>
        </p:txBody>
      </p:sp>
    </p:spTree>
    <p:extLst>
      <p:ext uri="{BB962C8B-B14F-4D97-AF65-F5344CB8AC3E}">
        <p14:creationId xmlns:p14="http://schemas.microsoft.com/office/powerpoint/2010/main" val="41389158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7">
          <a:extLst>
            <a:ext uri="{FF2B5EF4-FFF2-40B4-BE49-F238E27FC236}">
              <a16:creationId xmlns:a16="http://schemas.microsoft.com/office/drawing/2014/main" id="{CE928E42-9741-038D-916F-3819329D4334}"/>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29DB6FF5-E11C-2EC8-EC55-3C24B8C4EAEF}"/>
              </a:ext>
            </a:extLst>
          </p:cNvPr>
          <p:cNvSpPr txBox="1">
            <a:spLocks/>
          </p:cNvSpPr>
          <p:nvPr/>
        </p:nvSpPr>
        <p:spPr>
          <a:xfrm>
            <a:off x="2209800" y="1"/>
            <a:ext cx="7772400" cy="2420470"/>
          </a:xfrm>
          <a:prstGeom prst="rect">
            <a:avLst/>
          </a:prstGeom>
          <a:noFill/>
          <a:ln>
            <a:noFill/>
          </a:ln>
        </p:spPr>
        <p:txBody>
          <a:bodyPr spcFirstLastPara="1" wrap="square" lIns="91425" tIns="45700" rIns="91425" bIns="45700" anchor="b" anchorCtr="0">
            <a:normAutofit/>
          </a:bodyPr>
          <a:lstStyle>
            <a:defPPr marR="0" lvl="0" algn="l" rtl="0">
              <a:lnSpc>
                <a:spcPct val="100000"/>
              </a:lnSpc>
              <a:spcBef>
                <a:spcPts val="0"/>
              </a:spcBef>
              <a:spcAft>
                <a:spcPts val="0"/>
              </a:spcAft>
            </a:defPPr>
            <a:lvl1pPr marR="0" lvl="0" algn="ctr" rtl="0">
              <a:lnSpc>
                <a:spcPct val="90000"/>
              </a:lnSpc>
              <a:spcBef>
                <a:spcPts val="0"/>
              </a:spcBef>
              <a:spcAft>
                <a:spcPts val="0"/>
              </a:spcAft>
              <a:buClr>
                <a:schemeClr val="dk1"/>
              </a:buClr>
              <a:buSzPts val="6000"/>
              <a:buFont typeface="Calibri"/>
              <a:buNone/>
              <a:defRPr sz="60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l-GR" b="1" dirty="0"/>
              <a:t>Μοντέλα Κοινωνικής Γεωργίας</a:t>
            </a:r>
            <a:endParaRPr lang="el-GR" dirty="0"/>
          </a:p>
          <a:p>
            <a:endParaRPr lang="en-GB" noProof="0" dirty="0"/>
          </a:p>
        </p:txBody>
      </p:sp>
      <p:sp>
        <p:nvSpPr>
          <p:cNvPr id="3" name="Segnaposto contenuto 2">
            <a:extLst>
              <a:ext uri="{FF2B5EF4-FFF2-40B4-BE49-F238E27FC236}">
                <a16:creationId xmlns:a16="http://schemas.microsoft.com/office/drawing/2014/main" id="{715FCA75-E0DE-A2CE-BF7D-369E2E67A1CE}"/>
              </a:ext>
            </a:extLst>
          </p:cNvPr>
          <p:cNvSpPr txBox="1">
            <a:spLocks/>
          </p:cNvSpPr>
          <p:nvPr/>
        </p:nvSpPr>
        <p:spPr>
          <a:xfrm>
            <a:off x="1286542" y="1532861"/>
            <a:ext cx="8814388" cy="4572000"/>
          </a:xfrm>
          <a:prstGeom prst="rect">
            <a:avLst/>
          </a:prstGeom>
          <a:noFill/>
          <a:ln>
            <a:noFill/>
          </a:ln>
        </p:spPr>
        <p:txBody>
          <a:bodyPr spcFirstLastPara="1" wrap="square" lIns="91425" tIns="45700" rIns="91425" bIns="45700" anchor="t" anchorCtr="0">
            <a:normAutofit fontScale="92500" lnSpcReduction="10000"/>
          </a:bodyPr>
          <a:lstStyle>
            <a:defPPr marR="0" lvl="0" algn="l" rtl="0">
              <a:lnSpc>
                <a:spcPct val="100000"/>
              </a:lnSpc>
              <a:spcBef>
                <a:spcPts val="0"/>
              </a:spcBef>
              <a:spcAft>
                <a:spcPts val="0"/>
              </a:spcAft>
            </a:defPPr>
            <a:lvl1pPr marL="457200" marR="0" lvl="0" indent="-406400" algn="ctr" rtl="0">
              <a:lnSpc>
                <a:spcPct val="90000"/>
              </a:lnSpc>
              <a:spcBef>
                <a:spcPts val="10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1pPr>
            <a:lvl2pPr marL="914400" marR="0" lvl="1" indent="-381000"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2pPr>
            <a:lvl3pPr marL="1371600" marR="0" lvl="2" indent="-355600"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3pPr>
            <a:lvl4pPr marL="1828800" marR="0" lvl="3"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4pPr>
            <a:lvl5pPr marL="2286000" marR="0" lvl="4"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5pPr>
            <a:lvl6pPr marL="2743200" marR="0" lvl="5"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6pPr>
            <a:lvl7pPr marL="3200400" marR="0" lvl="6"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7pPr>
            <a:lvl8pPr marL="3657600" marR="0" lvl="7"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8pPr>
            <a:lvl9pPr marL="4114800" marR="0" lvl="8"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9pPr>
          </a:lstStyle>
          <a:p>
            <a:r>
              <a:rPr lang="el-GR" dirty="0"/>
              <a:t>Το ιταλικό μοντέλο κοινωνικής γεωργίας, ακριβώς λόγω της </a:t>
            </a:r>
            <a:r>
              <a:rPr lang="el-GR" b="1" dirty="0" err="1"/>
              <a:t>bottom-up</a:t>
            </a:r>
            <a:r>
              <a:rPr lang="el-GR" dirty="0"/>
              <a:t> προέλευσής του, επικεντρώνεται κυρίως σε μια </a:t>
            </a:r>
            <a:r>
              <a:rPr lang="el-GR" b="1" dirty="0"/>
              <a:t>συμπεριληπτική προσέγγιση</a:t>
            </a:r>
            <a:r>
              <a:rPr lang="el-GR" dirty="0"/>
              <a:t> μέσω της κοινωνικής και επαγγελματικής ένταξης </a:t>
            </a:r>
            <a:r>
              <a:rPr lang="el-GR" dirty="0" err="1"/>
              <a:t>μειονεκτούντων</a:t>
            </a:r>
            <a:r>
              <a:rPr lang="el-GR" dirty="0"/>
              <a:t> ατόμων.</a:t>
            </a:r>
          </a:p>
          <a:p>
            <a:r>
              <a:rPr lang="el-GR" dirty="0"/>
              <a:t>Υπό αυτή την έννοια, η Ιταλία εντάσσεται σε ένα «</a:t>
            </a:r>
            <a:r>
              <a:rPr lang="el-GR" b="1" dirty="0"/>
              <a:t>μεσογειακό</a:t>
            </a:r>
            <a:r>
              <a:rPr lang="el-GR" dirty="0"/>
              <a:t>» μοντέλο, το οποίο τη συνδέει με τις εμπειρίες της Ελλάδα, της Ισπανίας και της Πορτογαλίας.</a:t>
            </a:r>
          </a:p>
          <a:p>
            <a:r>
              <a:rPr lang="el-GR" dirty="0"/>
              <a:t>Αντίθετα, οι χώρες της Βόρειας Ευρώπης έχουν αναπτύξει διαφορετικές προσεγγίσεις, όπου η κοινωνική πρόνοια προσανατολίζεται περισσότερο στη </a:t>
            </a:r>
            <a:r>
              <a:rPr lang="el-GR" b="1" dirty="0"/>
              <a:t>φροντίδα και την υποστήριξη</a:t>
            </a:r>
            <a:r>
              <a:rPr lang="el-GR" dirty="0"/>
              <a:t>, όπως στην περίπτωση της ολλανδικής εμπειρίας της γεωργίας φροντίδας (</a:t>
            </a:r>
            <a:r>
              <a:rPr lang="el-GR" i="1" dirty="0" err="1"/>
              <a:t>care</a:t>
            </a:r>
            <a:r>
              <a:rPr lang="el-GR" i="1" dirty="0"/>
              <a:t> </a:t>
            </a:r>
            <a:r>
              <a:rPr lang="el-GR" i="1" dirty="0" err="1"/>
              <a:t>farming</a:t>
            </a:r>
            <a:r>
              <a:rPr lang="el-GR" dirty="0"/>
              <a:t>) ή των αγροκτημάτων φροντίδας στη Γερμανία και τη Γαλλία. Τα μοντέλα αυτά υλοποιούνται από δομές πιστοποιημένες από το εθνικό σύστημα υγείας και χαρακτηρίζονται από έντονη έμφαση στη </a:t>
            </a:r>
            <a:r>
              <a:rPr lang="el-GR" b="1" dirty="0"/>
              <a:t>κοινωνική και υγειονομική διάσταση</a:t>
            </a:r>
            <a:r>
              <a:rPr lang="el-GR" dirty="0"/>
              <a:t>.</a:t>
            </a:r>
          </a:p>
          <a:p>
            <a:pPr algn="l">
              <a:buFont typeface="Arial" panose="020B0604020202020204" pitchFamily="34" charset="0"/>
              <a:buChar char="•"/>
            </a:pPr>
            <a:endParaRPr lang="en-GB" noProof="0" dirty="0"/>
          </a:p>
        </p:txBody>
      </p:sp>
    </p:spTree>
    <p:extLst>
      <p:ext uri="{BB962C8B-B14F-4D97-AF65-F5344CB8AC3E}">
        <p14:creationId xmlns:p14="http://schemas.microsoft.com/office/powerpoint/2010/main" val="30446828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3"/>
        <p:cNvGrpSpPr/>
        <p:nvPr/>
      </p:nvGrpSpPr>
      <p:grpSpPr>
        <a:xfrm>
          <a:off x="0" y="0"/>
          <a:ext cx="0" cy="0"/>
          <a:chOff x="0" y="0"/>
          <a:chExt cx="0" cy="0"/>
        </a:xfrm>
      </p:grpSpPr>
      <p:sp>
        <p:nvSpPr>
          <p:cNvPr id="2" name="Titolo 1">
            <a:extLst>
              <a:ext uri="{FF2B5EF4-FFF2-40B4-BE49-F238E27FC236}">
                <a16:creationId xmlns:a16="http://schemas.microsoft.com/office/drawing/2014/main" id="{8B6E6BCD-743F-0EF4-BF9D-30D382C24BAB}"/>
              </a:ext>
            </a:extLst>
          </p:cNvPr>
          <p:cNvSpPr>
            <a:spLocks noGrp="1"/>
          </p:cNvSpPr>
          <p:nvPr>
            <p:ph type="title"/>
          </p:nvPr>
        </p:nvSpPr>
        <p:spPr>
          <a:xfrm>
            <a:off x="2892056" y="295903"/>
            <a:ext cx="7772400" cy="1143000"/>
          </a:xfrm>
        </p:spPr>
        <p:txBody>
          <a:bodyPr>
            <a:normAutofit fontScale="90000"/>
          </a:bodyPr>
          <a:lstStyle/>
          <a:p>
            <a:r>
              <a:rPr lang="el-GR" sz="6000" dirty="0"/>
              <a:t>Μοντέλα Κοινωνικής Γεωργίας</a:t>
            </a:r>
            <a:endParaRPr lang="en-GB" sz="6000" noProof="0" dirty="0"/>
          </a:p>
        </p:txBody>
      </p:sp>
      <p:graphicFrame>
        <p:nvGraphicFramePr>
          <p:cNvPr id="3" name="Segnaposto contenuto 4">
            <a:extLst>
              <a:ext uri="{FF2B5EF4-FFF2-40B4-BE49-F238E27FC236}">
                <a16:creationId xmlns:a16="http://schemas.microsoft.com/office/drawing/2014/main" id="{8BA06B5D-C828-1559-BE4B-2EF244CBBAF5}"/>
              </a:ext>
            </a:extLst>
          </p:cNvPr>
          <p:cNvGraphicFramePr>
            <a:graphicFrameLocks/>
          </p:cNvGraphicFramePr>
          <p:nvPr>
            <p:extLst>
              <p:ext uri="{D42A27DB-BD31-4B8C-83A1-F6EECF244321}">
                <p14:modId xmlns:p14="http://schemas.microsoft.com/office/powerpoint/2010/main" val="741736818"/>
              </p:ext>
            </p:extLst>
          </p:nvPr>
        </p:nvGraphicFramePr>
        <p:xfrm>
          <a:off x="2892056" y="1469065"/>
          <a:ext cx="7772400" cy="4572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191</TotalTime>
  <Words>2140</Words>
  <Application>Microsoft Office PowerPoint</Application>
  <PresentationFormat>Ευρεία οθόνη</PresentationFormat>
  <Paragraphs>75</Paragraphs>
  <Slides>18</Slides>
  <Notes>18</Notes>
  <HiddenSlides>0</HiddenSlides>
  <MMClips>0</MMClips>
  <ScaleCrop>false</ScaleCrop>
  <HeadingPairs>
    <vt:vector size="6" baseType="variant">
      <vt:variant>
        <vt:lpstr>Γραμματοσειρές που χρησιμοποιούνται</vt:lpstr>
      </vt:variant>
      <vt:variant>
        <vt:i4>2</vt:i4>
      </vt:variant>
      <vt:variant>
        <vt:lpstr>Θέμα</vt:lpstr>
      </vt:variant>
      <vt:variant>
        <vt:i4>1</vt:i4>
      </vt:variant>
      <vt:variant>
        <vt:lpstr>Τίτλοι διαφανειών</vt:lpstr>
      </vt:variant>
      <vt:variant>
        <vt:i4>18</vt:i4>
      </vt:variant>
    </vt:vector>
  </HeadingPairs>
  <TitlesOfParts>
    <vt:vector size="21" baseType="lpstr">
      <vt:lpstr>Arial</vt:lpstr>
      <vt:lpstr>Calibri</vt:lpstr>
      <vt:lpstr>Office Theme</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Μοντέλα Κοινωνικής Γεωργίας</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Giorgos Grapsas</cp:lastModifiedBy>
  <cp:revision>5</cp:revision>
  <dcterms:modified xsi:type="dcterms:W3CDTF">2026-01-08T09:26:21Z</dcterms:modified>
</cp:coreProperties>
</file>