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Lst>
  <p:sldSz cx="9144000" cy="6858000" type="screen4x3"/>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570" y="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12" name="PlaceHolder 1"/>
          <p:cNvSpPr>
            <a:spLocks noGrp="1"/>
          </p:cNvSpPr>
          <p:nvPr>
            <p:ph type="title"/>
          </p:nvPr>
        </p:nvSpPr>
        <p:spPr>
          <a:xfrm>
            <a:off x="914400" y="274680"/>
            <a:ext cx="7772040" cy="114264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Perpetua"/>
            </a:endParaRPr>
          </a:p>
        </p:txBody>
      </p:sp>
      <p:sp>
        <p:nvSpPr>
          <p:cNvPr id="13" name="PlaceHolder 2"/>
          <p:cNvSpPr>
            <a:spLocks noGrp="1"/>
          </p:cNvSpPr>
          <p:nvPr>
            <p:ph type="subTitle"/>
          </p:nvPr>
        </p:nvSpPr>
        <p:spPr>
          <a:xfrm>
            <a:off x="914400" y="1447920"/>
            <a:ext cx="7772040" cy="4571640"/>
          </a:xfrm>
          <a:prstGeom prst="rect">
            <a:avLst/>
          </a:prstGeom>
          <a:noFill/>
          <a:ln w="0">
            <a:noFill/>
          </a:ln>
        </p:spPr>
        <p:txBody>
          <a:bodyPr lIns="0" tIns="0" rIns="0" bIns="0" anchor="ctr">
            <a:noAutofit/>
          </a:bodyPr>
          <a:lstStyle/>
          <a:p>
            <a:pPr indent="0" algn="ctr">
              <a:buNone/>
            </a:pPr>
            <a:endParaRPr lang="it-IT"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8B43B68D-4336-4A78-97B7-FD0DFC10606C}" type="slidenum">
              <a:rPr/>
              <a:pPr/>
              <a:t>‹#›</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B219C1C2-C19B-4388-8632-F3D3F6000C82}" type="slidenum">
              <a:rPr/>
              <a:pPr/>
              <a:t>‹#›</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lstStyle/>
          <a:p>
            <a:r>
              <a:t>Footer</a:t>
            </a:r>
          </a:p>
        </p:txBody>
      </p:sp>
      <p:sp>
        <p:nvSpPr>
          <p:cNvPr id="3" name="PlaceHolder 2"/>
          <p:cNvSpPr>
            <a:spLocks noGrp="1"/>
          </p:cNvSpPr>
          <p:nvPr>
            <p:ph type="sldNum" idx="9"/>
          </p:nvPr>
        </p:nvSpPr>
        <p:spPr/>
        <p:txBody>
          <a:bodyPr/>
          <a:lstStyle/>
          <a:p>
            <a:fld id="{8957E25C-9A93-45B2-A63D-665853FB52E6}" type="slidenum">
              <a:rPr/>
              <a:pPr/>
              <a:t>‹#›</a:t>
            </a:fld>
            <a:endParaRPr/>
          </a:p>
        </p:txBody>
      </p:sp>
      <p:sp>
        <p:nvSpPr>
          <p:cNvPr id="4" name="PlaceHolder 3"/>
          <p:cNvSpPr>
            <a:spLocks noGrp="1"/>
          </p:cNvSpPr>
          <p:nvPr>
            <p:ph type="dt" idx="7"/>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35" name="PlaceHolder 1"/>
          <p:cNvSpPr>
            <a:spLocks noGrp="1"/>
          </p:cNvSpPr>
          <p:nvPr>
            <p:ph type="title"/>
          </p:nvPr>
        </p:nvSpPr>
        <p:spPr>
          <a:xfrm>
            <a:off x="914400" y="274680"/>
            <a:ext cx="7772040" cy="114264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Perpetua"/>
            </a:endParaRPr>
          </a:p>
        </p:txBody>
      </p:sp>
      <p:sp>
        <p:nvSpPr>
          <p:cNvPr id="36" name="PlaceHolder 2"/>
          <p:cNvSpPr>
            <a:spLocks noGrp="1"/>
          </p:cNvSpPr>
          <p:nvPr>
            <p:ph/>
          </p:nvPr>
        </p:nvSpPr>
        <p:spPr>
          <a:xfrm>
            <a:off x="914400" y="1447920"/>
            <a:ext cx="7772040" cy="4571640"/>
          </a:xfrm>
          <a:prstGeom prst="rect">
            <a:avLst/>
          </a:prstGeom>
          <a:noFill/>
          <a:ln w="0">
            <a:noFill/>
          </a:ln>
        </p:spPr>
        <p:txBody>
          <a:bodyPr lIns="0" tIns="0" rIns="0" bIns="0" anchor="t">
            <a:normAutofit/>
          </a:bodyPr>
          <a:lstStyle/>
          <a:p>
            <a:pPr indent="0">
              <a:spcBef>
                <a:spcPts val="1417"/>
              </a:spcBef>
              <a:buNone/>
            </a:pPr>
            <a:endParaRPr lang="it-IT" sz="2600" b="0" strike="noStrike" spc="-1">
              <a:solidFill>
                <a:schemeClr val="dk1"/>
              </a:solidFill>
              <a:latin typeface="Perpetua"/>
            </a:endParaRPr>
          </a:p>
        </p:txBody>
      </p:sp>
      <p:sp>
        <p:nvSpPr>
          <p:cNvPr id="4" name="PlaceHolder 3"/>
          <p:cNvSpPr>
            <a:spLocks noGrp="1"/>
          </p:cNvSpPr>
          <p:nvPr>
            <p:ph type="ftr" idx="11"/>
          </p:nvPr>
        </p:nvSpPr>
        <p:spPr/>
        <p:txBody>
          <a:bodyPr/>
          <a:lstStyle/>
          <a:p>
            <a:r>
              <a:t>Footer</a:t>
            </a:r>
          </a:p>
        </p:txBody>
      </p:sp>
      <p:sp>
        <p:nvSpPr>
          <p:cNvPr id="5" name="PlaceHolder 4"/>
          <p:cNvSpPr>
            <a:spLocks noGrp="1"/>
          </p:cNvSpPr>
          <p:nvPr>
            <p:ph type="sldNum" idx="12"/>
          </p:nvPr>
        </p:nvSpPr>
        <p:spPr/>
        <p:txBody>
          <a:bodyPr/>
          <a:lstStyle/>
          <a:p>
            <a:fld id="{C7F3EFF1-C81D-4301-AB0D-D85F467B47B1}" type="slidenum">
              <a:rPr/>
              <a:pPr/>
              <a:t>‹#›</a:t>
            </a:fld>
            <a:endParaRPr/>
          </a:p>
        </p:txBody>
      </p:sp>
      <p:sp>
        <p:nvSpPr>
          <p:cNvPr id="6" name="PlaceHolder 5"/>
          <p:cNvSpPr>
            <a:spLocks noGrp="1"/>
          </p:cNvSpPr>
          <p:nvPr>
            <p:ph type="dt" idx="10"/>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Intestazione sezione">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lstStyle/>
          <a:p>
            <a:r>
              <a:t>Footer</a:t>
            </a:r>
          </a:p>
        </p:txBody>
      </p:sp>
      <p:sp>
        <p:nvSpPr>
          <p:cNvPr id="3" name="PlaceHolder 2"/>
          <p:cNvSpPr>
            <a:spLocks noGrp="1"/>
          </p:cNvSpPr>
          <p:nvPr>
            <p:ph type="sldNum" idx="15"/>
          </p:nvPr>
        </p:nvSpPr>
        <p:spPr/>
        <p:txBody>
          <a:bodyPr/>
          <a:lstStyle/>
          <a:p>
            <a:fld id="{D0748A8A-6020-4830-9A29-5E0F51F61BEA}" type="slidenum">
              <a:rPr/>
              <a:pPr/>
              <a:t>‹#›</a:t>
            </a:fld>
            <a:endParaRPr/>
          </a:p>
        </p:txBody>
      </p:sp>
      <p:sp>
        <p:nvSpPr>
          <p:cNvPr id="4" name="PlaceHolder 3"/>
          <p:cNvSpPr>
            <a:spLocks noGrp="1"/>
          </p:cNvSpPr>
          <p:nvPr>
            <p:ph type="dt" idx="13"/>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7" name="PlaceHolder 1"/>
          <p:cNvSpPr>
            <a:spLocks noGrp="1"/>
          </p:cNvSpPr>
          <p:nvPr>
            <p:ph type="title"/>
          </p:nvPr>
        </p:nvSpPr>
        <p:spPr>
          <a:xfrm>
            <a:off x="914400" y="274680"/>
            <a:ext cx="7772040" cy="114264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Perpetua"/>
            </a:endParaRPr>
          </a:p>
        </p:txBody>
      </p:sp>
      <p:sp>
        <p:nvSpPr>
          <p:cNvPr id="58" name="PlaceHolder 2"/>
          <p:cNvSpPr>
            <a:spLocks noGrp="1"/>
          </p:cNvSpPr>
          <p:nvPr>
            <p:ph/>
          </p:nvPr>
        </p:nvSpPr>
        <p:spPr>
          <a:xfrm>
            <a:off x="914400" y="1447920"/>
            <a:ext cx="3792600" cy="4571640"/>
          </a:xfrm>
          <a:prstGeom prst="rect">
            <a:avLst/>
          </a:prstGeom>
          <a:noFill/>
          <a:ln w="0">
            <a:noFill/>
          </a:ln>
        </p:spPr>
        <p:txBody>
          <a:bodyPr lIns="0" tIns="0" rIns="0" bIns="0" anchor="t">
            <a:normAutofit/>
          </a:bodyPr>
          <a:lstStyle/>
          <a:p>
            <a:pPr indent="0">
              <a:spcBef>
                <a:spcPts val="1417"/>
              </a:spcBef>
              <a:buNone/>
            </a:pPr>
            <a:endParaRPr lang="it-IT" sz="2600" b="0" strike="noStrike" spc="-1">
              <a:solidFill>
                <a:schemeClr val="dk1"/>
              </a:solidFill>
              <a:latin typeface="Perpetua"/>
            </a:endParaRPr>
          </a:p>
        </p:txBody>
      </p:sp>
      <p:sp>
        <p:nvSpPr>
          <p:cNvPr id="59" name="PlaceHolder 3"/>
          <p:cNvSpPr>
            <a:spLocks noGrp="1"/>
          </p:cNvSpPr>
          <p:nvPr>
            <p:ph/>
          </p:nvPr>
        </p:nvSpPr>
        <p:spPr>
          <a:xfrm>
            <a:off x="4897080" y="1447920"/>
            <a:ext cx="3792600" cy="4571640"/>
          </a:xfrm>
          <a:prstGeom prst="rect">
            <a:avLst/>
          </a:prstGeom>
          <a:noFill/>
          <a:ln w="0">
            <a:noFill/>
          </a:ln>
        </p:spPr>
        <p:txBody>
          <a:bodyPr lIns="0" tIns="0" rIns="0" bIns="0" anchor="t">
            <a:normAutofit/>
          </a:bodyPr>
          <a:lstStyle/>
          <a:p>
            <a:pPr indent="0">
              <a:spcBef>
                <a:spcPts val="1417"/>
              </a:spcBef>
              <a:buNone/>
            </a:pPr>
            <a:endParaRPr lang="it-IT" sz="2600" b="0" strike="noStrike" spc="-1">
              <a:solidFill>
                <a:schemeClr val="dk1"/>
              </a:solidFill>
              <a:latin typeface="Perpetua"/>
            </a:endParaRPr>
          </a:p>
        </p:txBody>
      </p:sp>
      <p:sp>
        <p:nvSpPr>
          <p:cNvPr id="5" name="PlaceHolder 4"/>
          <p:cNvSpPr>
            <a:spLocks noGrp="1"/>
          </p:cNvSpPr>
          <p:nvPr>
            <p:ph type="ftr" idx="17"/>
          </p:nvPr>
        </p:nvSpPr>
        <p:spPr/>
        <p:txBody>
          <a:bodyPr/>
          <a:lstStyle/>
          <a:p>
            <a:r>
              <a:t>Footer</a:t>
            </a:r>
          </a:p>
        </p:txBody>
      </p:sp>
      <p:sp>
        <p:nvSpPr>
          <p:cNvPr id="6" name="PlaceHolder 5"/>
          <p:cNvSpPr>
            <a:spLocks noGrp="1"/>
          </p:cNvSpPr>
          <p:nvPr>
            <p:ph type="sldNum" idx="18"/>
          </p:nvPr>
        </p:nvSpPr>
        <p:spPr/>
        <p:txBody>
          <a:bodyPr/>
          <a:lstStyle/>
          <a:p>
            <a:fld id="{58B6327E-A887-4086-BEE1-5E3708ABC682}" type="slidenum">
              <a:rPr/>
              <a:pPr/>
              <a:t>‹#›</a:t>
            </a:fld>
            <a:endParaRPr/>
          </a:p>
        </p:txBody>
      </p:sp>
      <p:sp>
        <p:nvSpPr>
          <p:cNvPr id="7" name="PlaceHolder 6"/>
          <p:cNvSpPr>
            <a:spLocks noGrp="1"/>
          </p:cNvSpPr>
          <p:nvPr>
            <p:ph type="dt" idx="16"/>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nfronto">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lstStyle/>
          <a:p>
            <a:r>
              <a:t>Footer</a:t>
            </a:r>
          </a:p>
        </p:txBody>
      </p:sp>
      <p:sp>
        <p:nvSpPr>
          <p:cNvPr id="3" name="PlaceHolder 2"/>
          <p:cNvSpPr>
            <a:spLocks noGrp="1"/>
          </p:cNvSpPr>
          <p:nvPr>
            <p:ph type="sldNum" idx="21"/>
          </p:nvPr>
        </p:nvSpPr>
        <p:spPr/>
        <p:txBody>
          <a:bodyPr/>
          <a:lstStyle/>
          <a:p>
            <a:fld id="{D9039E6D-B235-4B46-8A54-EF8B111B151E}" type="slidenum">
              <a:rPr/>
              <a:pPr/>
              <a:t>‹#›</a:t>
            </a:fld>
            <a:endParaRPr/>
          </a:p>
        </p:txBody>
      </p:sp>
      <p:sp>
        <p:nvSpPr>
          <p:cNvPr id="4" name="PlaceHolder 3"/>
          <p:cNvSpPr>
            <a:spLocks noGrp="1"/>
          </p:cNvSpPr>
          <p:nvPr>
            <p:ph type="dt" idx="19"/>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76" name="PlaceHolder 1"/>
          <p:cNvSpPr>
            <a:spLocks noGrp="1"/>
          </p:cNvSpPr>
          <p:nvPr>
            <p:ph type="title"/>
          </p:nvPr>
        </p:nvSpPr>
        <p:spPr>
          <a:xfrm>
            <a:off x="914400" y="274680"/>
            <a:ext cx="7772040" cy="114264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Perpetua"/>
            </a:endParaRPr>
          </a:p>
        </p:txBody>
      </p:sp>
      <p:sp>
        <p:nvSpPr>
          <p:cNvPr id="3" name="PlaceHolder 2"/>
          <p:cNvSpPr>
            <a:spLocks noGrp="1"/>
          </p:cNvSpPr>
          <p:nvPr>
            <p:ph type="ftr" idx="23"/>
          </p:nvPr>
        </p:nvSpPr>
        <p:spPr/>
        <p:txBody>
          <a:bodyPr/>
          <a:lstStyle/>
          <a:p>
            <a:r>
              <a:t>Footer</a:t>
            </a:r>
          </a:p>
        </p:txBody>
      </p:sp>
      <p:sp>
        <p:nvSpPr>
          <p:cNvPr id="4" name="PlaceHolder 3"/>
          <p:cNvSpPr>
            <a:spLocks noGrp="1"/>
          </p:cNvSpPr>
          <p:nvPr>
            <p:ph type="sldNum" idx="24"/>
          </p:nvPr>
        </p:nvSpPr>
        <p:spPr/>
        <p:txBody>
          <a:bodyPr/>
          <a:lstStyle/>
          <a:p>
            <a:fld id="{22396E0C-3477-40E0-AC61-F003CE6E9EAD}" type="slidenum">
              <a:rPr/>
              <a:pPr/>
              <a:t>‹#›</a:t>
            </a:fld>
            <a:endParaRPr/>
          </a:p>
        </p:txBody>
      </p:sp>
      <p:sp>
        <p:nvSpPr>
          <p:cNvPr id="5" name="PlaceHolder 4"/>
          <p:cNvSpPr>
            <a:spLocks noGrp="1"/>
          </p:cNvSpPr>
          <p:nvPr>
            <p:ph type="dt" idx="22"/>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5DCF3D8B-8160-4BB8-B297-E8BF4740912F}" type="slidenum">
              <a:rPr/>
              <a:pPr/>
              <a:t>‹#›</a:t>
            </a:fld>
            <a:endParaRPr/>
          </a:p>
        </p:txBody>
      </p:sp>
      <p:sp>
        <p:nvSpPr>
          <p:cNvPr id="4" name="PlaceHolder 3"/>
          <p:cNvSpPr>
            <a:spLocks noGrp="1"/>
          </p:cNvSpPr>
          <p:nvPr>
            <p:ph type="dt" idx="25"/>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Contenuto con didascalia">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lstStyle/>
          <a:p>
            <a:r>
              <a:t>Footer</a:t>
            </a:r>
          </a:p>
        </p:txBody>
      </p:sp>
      <p:sp>
        <p:nvSpPr>
          <p:cNvPr id="3" name="PlaceHolder 2"/>
          <p:cNvSpPr>
            <a:spLocks noGrp="1"/>
          </p:cNvSpPr>
          <p:nvPr>
            <p:ph type="sldNum" idx="30"/>
          </p:nvPr>
        </p:nvSpPr>
        <p:spPr/>
        <p:txBody>
          <a:bodyPr/>
          <a:lstStyle/>
          <a:p>
            <a:fld id="{B0C0804C-379B-4CFC-84F5-222EBB61657B}" type="slidenum">
              <a:rPr/>
              <a:pPr/>
              <a:t>‹#›</a:t>
            </a:fld>
            <a:endParaRPr/>
          </a:p>
        </p:txBody>
      </p:sp>
      <p:sp>
        <p:nvSpPr>
          <p:cNvPr id="4" name="PlaceHolder 3"/>
          <p:cNvSpPr>
            <a:spLocks noGrp="1"/>
          </p:cNvSpPr>
          <p:nvPr>
            <p:ph type="dt" idx="28"/>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Immagine con didascalia">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lstStyle/>
          <a:p>
            <a:r>
              <a:t>Footer</a:t>
            </a:r>
          </a:p>
        </p:txBody>
      </p:sp>
      <p:sp>
        <p:nvSpPr>
          <p:cNvPr id="3" name="PlaceHolder 2"/>
          <p:cNvSpPr>
            <a:spLocks noGrp="1"/>
          </p:cNvSpPr>
          <p:nvPr>
            <p:ph type="sldNum" idx="33"/>
          </p:nvPr>
        </p:nvSpPr>
        <p:spPr/>
        <p:txBody>
          <a:bodyPr/>
          <a:lstStyle/>
          <a:p>
            <a:fld id="{B8BBC350-493D-4901-A463-9614E40D2B79}" type="slidenum">
              <a:rPr/>
              <a:pPr/>
              <a:t>‹#›</a:t>
            </a:fld>
            <a:endParaRPr/>
          </a:p>
        </p:txBody>
      </p:sp>
      <p:sp>
        <p:nvSpPr>
          <p:cNvPr id="4" name="PlaceHolder 3"/>
          <p:cNvSpPr>
            <a:spLocks noGrp="1"/>
          </p:cNvSpPr>
          <p:nvPr>
            <p:ph type="dt" idx="31"/>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3"/>
          <a:tile tx="0" ty="0" sx="54964" sy="54285" algn="tl"/>
        </a:blipFill>
        <a:effectLst/>
      </p:bgPr>
    </p:bg>
    <p:spTree>
      <p:nvGrpSpPr>
        <p:cNvPr id="1" name=""/>
        <p:cNvGrpSpPr/>
        <p:nvPr/>
      </p:nvGrpSpPr>
      <p:grpSpPr>
        <a:xfrm>
          <a:off x="0" y="0"/>
          <a:ext cx="0" cy="0"/>
          <a:chOff x="0" y="0"/>
          <a:chExt cx="0" cy="0"/>
        </a:xfrm>
      </p:grpSpPr>
      <p:sp>
        <p:nvSpPr>
          <p:cNvPr id="12" name="Rettangolo 8" hidden="1"/>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13" name="Rettangolo arrotondato 7" hidden="1"/>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2" name="Rettangolo 11"/>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3" name="Rettangolo arrotondato 12"/>
          <p:cNvSpPr/>
          <p:nvPr/>
        </p:nvSpPr>
        <p:spPr>
          <a:xfrm>
            <a:off x="65160" y="69840"/>
            <a:ext cx="9012960" cy="669168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4" name="PlaceHolder 1"/>
          <p:cNvSpPr>
            <a:spLocks noGrp="1"/>
          </p:cNvSpPr>
          <p:nvPr>
            <p:ph type="dt" idx="1"/>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5" name="PlaceHolder 2"/>
          <p:cNvSpPr>
            <a:spLocks noGrp="1"/>
          </p:cNvSpPr>
          <p:nvPr>
            <p:ph type="ftr" idx="2"/>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6" name="PlaceHolder 3"/>
          <p:cNvSpPr>
            <a:spLocks noGrp="1"/>
          </p:cNvSpPr>
          <p:nvPr>
            <p:ph type="sldNum" idx="3"/>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E916E881-2AAD-4FD0-A243-A52922AB557B}" type="slidenum">
              <a:rPr lang="it-IT" sz="1400" b="0" strike="noStrike" spc="-1">
                <a:solidFill>
                  <a:srgbClr val="FFFFFF"/>
                </a:solidFill>
                <a:latin typeface="Franklin Gothic Book"/>
              </a:rPr>
              <a:pPr indent="0" algn="ctr" defTabSz="914400">
                <a:lnSpc>
                  <a:spcPct val="100000"/>
                </a:lnSpc>
                <a:buNone/>
              </a:pPr>
              <a:t>‹#›</a:t>
            </a:fld>
            <a:endParaRPr lang="it-IT" sz="1400" b="0" strike="noStrike" spc="-1">
              <a:solidFill>
                <a:srgbClr val="000000"/>
              </a:solidFill>
              <a:latin typeface="Times New Roman"/>
            </a:endParaRPr>
          </a:p>
        </p:txBody>
      </p:sp>
      <p:sp>
        <p:nvSpPr>
          <p:cNvPr id="7" name="Rettangolo 6"/>
          <p:cNvSpPr/>
          <p:nvPr/>
        </p:nvSpPr>
        <p:spPr>
          <a:xfrm>
            <a:off x="63000" y="1449360"/>
            <a:ext cx="9021240" cy="1527120"/>
          </a:xfrm>
          <a:prstGeom prst="rect">
            <a:avLst/>
          </a:prstGeom>
          <a:solidFill>
            <a:schemeClr val="accent1">
              <a:alpha val="100000"/>
            </a:schemeClr>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8" name="Rettangolo 9"/>
          <p:cNvSpPr/>
          <p:nvPr/>
        </p:nvSpPr>
        <p:spPr>
          <a:xfrm>
            <a:off x="63000" y="1396800"/>
            <a:ext cx="9021240" cy="120240"/>
          </a:xfrm>
          <a:prstGeom prst="rect">
            <a:avLst/>
          </a:prstGeom>
          <a:solidFill>
            <a:schemeClr val="accent1">
              <a:tint val="60000"/>
            </a:schemeClr>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9" name="Rettangolo 10"/>
          <p:cNvSpPr/>
          <p:nvPr/>
        </p:nvSpPr>
        <p:spPr>
          <a:xfrm>
            <a:off x="63000" y="2976480"/>
            <a:ext cx="9021240" cy="110160"/>
          </a:xfrm>
          <a:prstGeom prst="rect">
            <a:avLst/>
          </a:prstGeom>
          <a:solidFill>
            <a:schemeClr val="accent5"/>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10" name="PlaceHolder 4"/>
          <p:cNvSpPr>
            <a:spLocks noGrp="1"/>
          </p:cNvSpPr>
          <p:nvPr>
            <p:ph type="title"/>
          </p:nvPr>
        </p:nvSpPr>
        <p:spPr>
          <a:xfrm>
            <a:off x="457200" y="1505880"/>
            <a:ext cx="8229240" cy="1469520"/>
          </a:xfrm>
          <a:prstGeom prst="rect">
            <a:avLst/>
          </a:prstGeom>
          <a:noFill/>
          <a:ln w="0">
            <a:noFill/>
          </a:ln>
        </p:spPr>
        <p:txBody>
          <a:bodyPr lIns="90000" tIns="45000" rIns="90000" bIns="91440" anchor="ctr">
            <a:noAutofit/>
          </a:bodyPr>
          <a:lstStyle/>
          <a:p>
            <a:pPr indent="0" algn="ctr">
              <a:lnSpc>
                <a:spcPct val="100000"/>
              </a:lnSpc>
              <a:buNone/>
            </a:pPr>
            <a:r>
              <a:rPr lang="it-IT" sz="4000" b="0" strike="noStrike" spc="-1">
                <a:solidFill>
                  <a:srgbClr val="FFFFFF"/>
                </a:solidFill>
                <a:latin typeface="Franklin Gothic Book"/>
              </a:rPr>
              <a:t>Fare clic per modificare lo stile del titolo</a:t>
            </a:r>
            <a:endParaRPr lang="it-IT" sz="4000" b="0" strike="noStrike" spc="-1">
              <a:solidFill>
                <a:schemeClr val="dk1"/>
              </a:solidFill>
              <a:latin typeface="Perpetua"/>
            </a:endParaRPr>
          </a:p>
        </p:txBody>
      </p:sp>
      <p:sp>
        <p:nvSpPr>
          <p:cNvPr id="11" name="PlaceHolder 5"/>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it-IT" sz="2600" b="0" strike="noStrike" spc="-1">
                <a:solidFill>
                  <a:schemeClr val="dk1"/>
                </a:solidFill>
                <a:latin typeface="Perpetua"/>
              </a:rPr>
              <a:t>Fai clic per modificare il formato del testo della struttura</a:t>
            </a:r>
          </a:p>
          <a:p>
            <a:pPr marL="864000" lvl="1" indent="-324000">
              <a:spcBef>
                <a:spcPts val="1134"/>
              </a:spcBef>
              <a:buClr>
                <a:srgbClr val="000000"/>
              </a:buClr>
              <a:buSzPct val="75000"/>
              <a:buFont typeface="Symbol" charset="2"/>
              <a:buChar char=""/>
            </a:pPr>
            <a:r>
              <a:rPr lang="it-IT" sz="2000" b="0" strike="noStrike" spc="-1">
                <a:solidFill>
                  <a:schemeClr val="dk1"/>
                </a:solidFill>
                <a:latin typeface="Perpetua"/>
              </a:rPr>
              <a:t>Secondo livello struttura</a:t>
            </a:r>
          </a:p>
          <a:p>
            <a:pPr marL="1296000" lvl="2" indent="-288000">
              <a:spcBef>
                <a:spcPts val="850"/>
              </a:spcBef>
              <a:buClr>
                <a:srgbClr val="000000"/>
              </a:buClr>
              <a:buSzPct val="45000"/>
              <a:buFont typeface="Wingdings" charset="2"/>
              <a:buChar char=""/>
            </a:pPr>
            <a:r>
              <a:rPr lang="it-IT" sz="2000" b="0" strike="noStrike" spc="-1">
                <a:solidFill>
                  <a:schemeClr val="dk1"/>
                </a:solidFill>
                <a:latin typeface="Perpetua"/>
              </a:rPr>
              <a:t>Terzo livello struttura</a:t>
            </a:r>
          </a:p>
          <a:p>
            <a:pPr marL="1728000" lvl="3" indent="-216000">
              <a:spcBef>
                <a:spcPts val="567"/>
              </a:spcBef>
              <a:buClr>
                <a:srgbClr val="000000"/>
              </a:buClr>
              <a:buSzPct val="75000"/>
              <a:buFont typeface="Symbol" charset="2"/>
              <a:buChar char=""/>
            </a:pPr>
            <a:r>
              <a:rPr lang="it-IT" sz="2000" b="0" strike="noStrike" spc="-1">
                <a:solidFill>
                  <a:schemeClr val="dk1"/>
                </a:solidFill>
                <a:latin typeface="Perpetua"/>
              </a:rPr>
              <a:t>Quarto livello struttura</a:t>
            </a:r>
          </a:p>
          <a:p>
            <a:pPr marL="2160000" lvl="4" indent="-216000">
              <a:spcBef>
                <a:spcPts val="283"/>
              </a:spcBef>
              <a:buClr>
                <a:srgbClr val="000000"/>
              </a:buClr>
              <a:buSzPct val="45000"/>
              <a:buFont typeface="Wingdings" charset="2"/>
              <a:buChar char=""/>
            </a:pPr>
            <a:r>
              <a:rPr lang="it-IT" sz="2000" b="0" strike="noStrike" spc="-1">
                <a:solidFill>
                  <a:schemeClr val="dk1"/>
                </a:solidFill>
                <a:latin typeface="Perpetua"/>
              </a:rPr>
              <a:t>Quinto livello struttura</a:t>
            </a:r>
          </a:p>
          <a:p>
            <a:pPr marL="2592000" lvl="5" indent="-216000">
              <a:spcBef>
                <a:spcPts val="283"/>
              </a:spcBef>
              <a:buClr>
                <a:srgbClr val="000000"/>
              </a:buClr>
              <a:buSzPct val="45000"/>
              <a:buFont typeface="Wingdings" charset="2"/>
              <a:buChar char=""/>
            </a:pPr>
            <a:r>
              <a:rPr lang="it-IT" sz="2000" b="0" strike="noStrike" spc="-1">
                <a:solidFill>
                  <a:schemeClr val="dk1"/>
                </a:solidFill>
                <a:latin typeface="Perpetua"/>
              </a:rPr>
              <a:t>Sesto livello struttura</a:t>
            </a:r>
          </a:p>
          <a:p>
            <a:pPr marL="3024000" lvl="6" indent="-216000">
              <a:spcBef>
                <a:spcPts val="283"/>
              </a:spcBef>
              <a:buClr>
                <a:srgbClr val="000000"/>
              </a:buClr>
              <a:buSzPct val="45000"/>
              <a:buFont typeface="Wingdings" charset="2"/>
              <a:buChar char=""/>
            </a:pPr>
            <a:r>
              <a:rPr lang="it-IT" sz="2000" b="0" strike="noStrike" spc="-1">
                <a:solidFill>
                  <a:schemeClr val="dk1"/>
                </a:solidFill>
                <a:latin typeface="Perpetua"/>
              </a:rPr>
              <a:t>Settimo livello struttura</a:t>
            </a:r>
          </a:p>
        </p:txBody>
      </p:sp>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15"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16"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17" name="PlaceHolder 2"/>
          <p:cNvSpPr>
            <a:spLocks noGrp="1"/>
          </p:cNvSpPr>
          <p:nvPr>
            <p:ph type="body"/>
          </p:nvPr>
        </p:nvSpPr>
        <p:spPr>
          <a:xfrm>
            <a:off x="914400" y="1447920"/>
            <a:ext cx="7772040" cy="4571640"/>
          </a:xfrm>
          <a:prstGeom prst="rect">
            <a:avLst/>
          </a:prstGeom>
          <a:noFill/>
          <a:ln w="0">
            <a:noFill/>
          </a:ln>
        </p:spPr>
        <p:txBody>
          <a:bodyPr vert="eaVert" lIns="45000" tIns="90000" rIns="45000" bIns="90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
        <p:nvSpPr>
          <p:cNvPr id="18" name="PlaceHolder 3"/>
          <p:cNvSpPr>
            <a:spLocks noGrp="1"/>
          </p:cNvSpPr>
          <p:nvPr>
            <p:ph type="dt" idx="4"/>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19" name="PlaceHolder 4"/>
          <p:cNvSpPr>
            <a:spLocks noGrp="1"/>
          </p:cNvSpPr>
          <p:nvPr>
            <p:ph type="ftr" idx="5"/>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20" name="PlaceHolder 5"/>
          <p:cNvSpPr>
            <a:spLocks noGrp="1"/>
          </p:cNvSpPr>
          <p:nvPr>
            <p:ph type="sldNum" idx="6"/>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DBFA6092-3841-4A65-9B71-225A1D86BF97}" type="slidenum">
              <a:rPr lang="it-IT" sz="1400" b="0" strike="noStrike" spc="-1">
                <a:solidFill>
                  <a:srgbClr val="FFFFFF"/>
                </a:solidFill>
                <a:latin typeface="Franklin Gothic Book"/>
              </a:rPr>
              <a:pPr indent="0" algn="ctr" defTabSz="914400">
                <a:lnSpc>
                  <a:spcPct val="100000"/>
                </a:lnSpc>
                <a:buNone/>
              </a:pPr>
              <a:t>‹#›</a:t>
            </a:fld>
            <a:endParaRPr lang="it-IT"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22"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23" name="PlaceHolder 1"/>
          <p:cNvSpPr>
            <a:spLocks noGrp="1"/>
          </p:cNvSpPr>
          <p:nvPr>
            <p:ph type="title"/>
          </p:nvPr>
        </p:nvSpPr>
        <p:spPr>
          <a:xfrm>
            <a:off x="6629400" y="274680"/>
            <a:ext cx="2011320" cy="5851080"/>
          </a:xfrm>
          <a:prstGeom prst="rect">
            <a:avLst/>
          </a:prstGeom>
          <a:noFill/>
          <a:ln w="0">
            <a:noFill/>
          </a:ln>
        </p:spPr>
        <p:txBody>
          <a:bodyPr vert="eaVert" lIns="45000" tIns="90000" rIns="45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24" name="PlaceHolder 2"/>
          <p:cNvSpPr>
            <a:spLocks noGrp="1"/>
          </p:cNvSpPr>
          <p:nvPr>
            <p:ph type="body"/>
          </p:nvPr>
        </p:nvSpPr>
        <p:spPr>
          <a:xfrm>
            <a:off x="914400" y="274680"/>
            <a:ext cx="5562360" cy="5851080"/>
          </a:xfrm>
          <a:prstGeom prst="rect">
            <a:avLst/>
          </a:prstGeom>
          <a:noFill/>
          <a:ln w="0">
            <a:noFill/>
          </a:ln>
        </p:spPr>
        <p:txBody>
          <a:bodyPr vert="eaVert" lIns="45000" tIns="90000" rIns="45000" bIns="90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
        <p:nvSpPr>
          <p:cNvPr id="25" name="PlaceHolder 3"/>
          <p:cNvSpPr>
            <a:spLocks noGrp="1"/>
          </p:cNvSpPr>
          <p:nvPr>
            <p:ph type="dt" idx="7"/>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26" name="PlaceHolder 4"/>
          <p:cNvSpPr>
            <a:spLocks noGrp="1"/>
          </p:cNvSpPr>
          <p:nvPr>
            <p:ph type="ftr" idx="8"/>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27" name="PlaceHolder 5"/>
          <p:cNvSpPr>
            <a:spLocks noGrp="1"/>
          </p:cNvSpPr>
          <p:nvPr>
            <p:ph type="sldNum" idx="9"/>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44E60FBA-C7C9-43AD-8118-439110F20D9D}" type="slidenum">
              <a:rPr lang="it-IT" sz="1400" b="0" strike="noStrike" spc="-1">
                <a:solidFill>
                  <a:srgbClr val="FFFFFF"/>
                </a:solidFill>
                <a:latin typeface="Franklin Gothic Book"/>
              </a:rPr>
              <a:pPr indent="0" algn="ctr" defTabSz="914400">
                <a:lnSpc>
                  <a:spcPct val="100000"/>
                </a:lnSpc>
                <a:buNone/>
              </a:pPr>
              <a:t>‹#›</a:t>
            </a:fld>
            <a:endParaRPr lang="it-IT"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29"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30"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31" name="PlaceHolder 2"/>
          <p:cNvSpPr>
            <a:spLocks noGrp="1"/>
          </p:cNvSpPr>
          <p:nvPr>
            <p:ph type="dt" idx="10"/>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32" name="PlaceHolder 3"/>
          <p:cNvSpPr>
            <a:spLocks noGrp="1"/>
          </p:cNvSpPr>
          <p:nvPr>
            <p:ph type="ftr" idx="11"/>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33" name="PlaceHolder 4"/>
          <p:cNvSpPr>
            <a:spLocks noGrp="1"/>
          </p:cNvSpPr>
          <p:nvPr>
            <p:ph type="sldNum" idx="12"/>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BC6DC446-528B-4ED1-B205-F7D3A6405A74}" type="slidenum">
              <a:rPr lang="it-IT" sz="1400" b="0" strike="noStrike" spc="-1">
                <a:solidFill>
                  <a:srgbClr val="FFFFFF"/>
                </a:solidFill>
                <a:latin typeface="Franklin Gothic Book"/>
              </a:rPr>
              <a:pPr indent="0" algn="ctr" defTabSz="914400">
                <a:lnSpc>
                  <a:spcPct val="100000"/>
                </a:lnSpc>
                <a:buNone/>
              </a:pPr>
              <a:t>‹#›</a:t>
            </a:fld>
            <a:endParaRPr lang="it-IT" sz="1400" b="0" strike="noStrike" spc="-1">
              <a:solidFill>
                <a:srgbClr val="000000"/>
              </a:solidFill>
              <a:latin typeface="Times New Roman"/>
            </a:endParaRPr>
          </a:p>
        </p:txBody>
      </p:sp>
      <p:sp>
        <p:nvSpPr>
          <p:cNvPr id="34" name="PlaceHolder 5"/>
          <p:cNvSpPr>
            <a:spLocks noGrp="1"/>
          </p:cNvSpPr>
          <p:nvPr>
            <p:ph type="body"/>
          </p:nvPr>
        </p:nvSpPr>
        <p:spPr>
          <a:xfrm>
            <a:off x="914400" y="1447920"/>
            <a:ext cx="7772040" cy="4571640"/>
          </a:xfrm>
          <a:prstGeom prst="rect">
            <a:avLst/>
          </a:prstGeom>
          <a:noFill/>
          <a:ln w="0">
            <a:noFill/>
          </a:ln>
        </p:spPr>
        <p:txBody>
          <a:bodyPr lIns="90000" tIns="45000" rIns="90000" bIns="45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Tree>
  </p:cSld>
  <p:clrMap bg1="lt1" tx1="dk1" bg2="lt2" tx2="dk2" accent1="accent1" accent2="accent2" accent3="accent3" accent4="accent4" accent5="accent5" accent6="accent6" hlink="hlink" folHlink="folHlink"/>
  <p:sldLayoutIdLst>
    <p:sldLayoutId id="2147483655" r:id="rId1"/>
  </p:sldLayoutIdLst>
  <p:txStyles>
    <p:titleStyle/>
    <p:bodyStyle/>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0">
          <a:blip r:embed="rId3"/>
          <a:tile tx="0" ty="0" sx="54964" sy="54285" algn="tl"/>
        </a:blipFill>
        <a:effectLst/>
      </p:bgPr>
    </p:bg>
    <p:spTree>
      <p:nvGrpSpPr>
        <p:cNvPr id="1" name=""/>
        <p:cNvGrpSpPr/>
        <p:nvPr/>
      </p:nvGrpSpPr>
      <p:grpSpPr>
        <a:xfrm>
          <a:off x="0" y="0"/>
          <a:ext cx="0" cy="0"/>
          <a:chOff x="0" y="0"/>
          <a:chExt cx="0" cy="0"/>
        </a:xfrm>
      </p:grpSpPr>
      <p:sp>
        <p:nvSpPr>
          <p:cNvPr id="37" name="Rettangolo 8" hidden="1"/>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38" name="Rettangolo arrotondato 7" hidden="1"/>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39" name="Rettangolo 10"/>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40" name="Rettangolo arrotondato 9"/>
          <p:cNvSpPr/>
          <p:nvPr/>
        </p:nvSpPr>
        <p:spPr>
          <a:xfrm>
            <a:off x="65160" y="69840"/>
            <a:ext cx="9012960" cy="669168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3">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41" name="PlaceHolder 1"/>
          <p:cNvSpPr>
            <a:spLocks noGrp="1"/>
          </p:cNvSpPr>
          <p:nvPr>
            <p:ph type="title"/>
          </p:nvPr>
        </p:nvSpPr>
        <p:spPr>
          <a:xfrm>
            <a:off x="722160" y="952560"/>
            <a:ext cx="7772040" cy="136188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42" name="PlaceHolder 2"/>
          <p:cNvSpPr>
            <a:spLocks noGrp="1"/>
          </p:cNvSpPr>
          <p:nvPr>
            <p:ph type="body"/>
          </p:nvPr>
        </p:nvSpPr>
        <p:spPr>
          <a:xfrm>
            <a:off x="722160" y="2548080"/>
            <a:ext cx="7772040" cy="1337760"/>
          </a:xfrm>
          <a:prstGeom prst="rect">
            <a:avLst/>
          </a:prstGeom>
          <a:noFill/>
          <a:ln w="0">
            <a:noFill/>
          </a:ln>
        </p:spPr>
        <p:txBody>
          <a:bodyPr lIns="90000" tIns="45000" rIns="90000" bIns="45000" anchor="t">
            <a:noAutofit/>
          </a:bodyPr>
          <a:lstStyle/>
          <a:p>
            <a:pPr indent="0">
              <a:lnSpc>
                <a:spcPct val="100000"/>
              </a:lnSpc>
              <a:spcBef>
                <a:spcPts val="581"/>
              </a:spcBef>
              <a:buNone/>
              <a:tabLst>
                <a:tab pos="0" algn="l"/>
              </a:tabLst>
            </a:pPr>
            <a:r>
              <a:rPr lang="it-IT" sz="2400" b="0" strike="noStrike" spc="-1">
                <a:solidFill>
                  <a:schemeClr val="dk1">
                    <a:tint val="75000"/>
                  </a:schemeClr>
                </a:solidFill>
                <a:latin typeface="Perpetua"/>
              </a:rPr>
              <a:t>Fare clic per modificare stili del testo dello schema</a:t>
            </a:r>
            <a:endParaRPr lang="it-IT" sz="2400" b="0" strike="noStrike" spc="-1">
              <a:solidFill>
                <a:schemeClr val="dk1"/>
              </a:solidFill>
              <a:latin typeface="Perpetua"/>
            </a:endParaRPr>
          </a:p>
        </p:txBody>
      </p:sp>
      <p:sp>
        <p:nvSpPr>
          <p:cNvPr id="43" name="PlaceHolder 3"/>
          <p:cNvSpPr>
            <a:spLocks noGrp="1"/>
          </p:cNvSpPr>
          <p:nvPr>
            <p:ph type="dt" idx="13"/>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44" name="PlaceHolder 4"/>
          <p:cNvSpPr>
            <a:spLocks noGrp="1"/>
          </p:cNvSpPr>
          <p:nvPr>
            <p:ph type="ftr" idx="14"/>
          </p:nvPr>
        </p:nvSpPr>
        <p:spPr>
          <a:xfrm>
            <a:off x="800280" y="6172200"/>
            <a:ext cx="400032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45" name="Rettangolo 6"/>
          <p:cNvSpPr/>
          <p:nvPr/>
        </p:nvSpPr>
        <p:spPr>
          <a:xfrm flipV="1">
            <a:off x="69480" y="2375640"/>
            <a:ext cx="9013320" cy="91080"/>
          </a:xfrm>
          <a:prstGeom prst="rect">
            <a:avLst/>
          </a:prstGeom>
          <a:solidFill>
            <a:schemeClr val="accent1">
              <a:alpha val="100000"/>
            </a:schemeClr>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46" name="Rettangolo 7"/>
          <p:cNvSpPr/>
          <p:nvPr/>
        </p:nvSpPr>
        <p:spPr>
          <a:xfrm>
            <a:off x="69120" y="2341440"/>
            <a:ext cx="9013320" cy="45360"/>
          </a:xfrm>
          <a:prstGeom prst="rect">
            <a:avLst/>
          </a:prstGeom>
          <a:solidFill>
            <a:schemeClr val="accent1">
              <a:tint val="60000"/>
            </a:schemeClr>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720" rIns="90000" bIns="720" anchor="ctr">
            <a:noAutofit/>
          </a:bodyPr>
          <a:lstStyle/>
          <a:p>
            <a:pPr algn="ctr" defTabSz="914400">
              <a:lnSpc>
                <a:spcPct val="100000"/>
              </a:lnSpc>
            </a:pPr>
            <a:endParaRPr lang="en-US" sz="1800" b="0" strike="noStrike" spc="-1">
              <a:solidFill>
                <a:schemeClr val="lt1"/>
              </a:solidFill>
              <a:latin typeface="Perpetua"/>
            </a:endParaRPr>
          </a:p>
        </p:txBody>
      </p:sp>
      <p:sp>
        <p:nvSpPr>
          <p:cNvPr id="47" name="Rettangolo 8"/>
          <p:cNvSpPr/>
          <p:nvPr/>
        </p:nvSpPr>
        <p:spPr>
          <a:xfrm>
            <a:off x="68400" y="2468880"/>
            <a:ext cx="9014400" cy="45360"/>
          </a:xfrm>
          <a:prstGeom prst="rect">
            <a:avLst/>
          </a:prstGeom>
          <a:solidFill>
            <a:schemeClr val="accent5"/>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720" rIns="90000" bIns="720" anchor="ctr">
            <a:noAutofit/>
          </a:bodyPr>
          <a:lstStyle/>
          <a:p>
            <a:pPr algn="ctr" defTabSz="914400">
              <a:lnSpc>
                <a:spcPct val="100000"/>
              </a:lnSpc>
            </a:pPr>
            <a:endParaRPr lang="en-US" sz="1800" b="0" strike="noStrike" spc="-1">
              <a:solidFill>
                <a:schemeClr val="lt1"/>
              </a:solidFill>
              <a:latin typeface="Perpetua"/>
            </a:endParaRPr>
          </a:p>
        </p:txBody>
      </p:sp>
      <p:sp>
        <p:nvSpPr>
          <p:cNvPr id="48" name="PlaceHolder 5"/>
          <p:cNvSpPr>
            <a:spLocks noGrp="1"/>
          </p:cNvSpPr>
          <p:nvPr>
            <p:ph type="sldNum" idx="15"/>
          </p:nvPr>
        </p:nvSpPr>
        <p:spPr>
          <a:xfrm>
            <a:off x="146160" y="620892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96F514A1-9302-44BD-A83C-10193B769B2E}" type="slidenum">
              <a:rPr lang="it-IT" sz="1400" b="0" strike="noStrike" spc="-1">
                <a:solidFill>
                  <a:srgbClr val="FFFFFF"/>
                </a:solidFill>
                <a:latin typeface="Franklin Gothic Book"/>
              </a:rPr>
              <a:pPr indent="0" algn="ctr" defTabSz="914400">
                <a:lnSpc>
                  <a:spcPct val="100000"/>
                </a:lnSpc>
                <a:buNone/>
              </a:pPr>
              <a:t>‹#›</a:t>
            </a:fld>
            <a:endParaRPr lang="it-IT"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p:bodyStyle/>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50"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51"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52" name="PlaceHolder 2"/>
          <p:cNvSpPr>
            <a:spLocks noGrp="1"/>
          </p:cNvSpPr>
          <p:nvPr>
            <p:ph type="dt" idx="16"/>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53" name="PlaceHolder 3"/>
          <p:cNvSpPr>
            <a:spLocks noGrp="1"/>
          </p:cNvSpPr>
          <p:nvPr>
            <p:ph type="ftr" idx="17"/>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54" name="PlaceHolder 4"/>
          <p:cNvSpPr>
            <a:spLocks noGrp="1"/>
          </p:cNvSpPr>
          <p:nvPr>
            <p:ph type="sldNum" idx="18"/>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8D79EBA6-F5D9-4424-A48F-70ED34DE5E42}" type="slidenum">
              <a:rPr lang="it-IT" sz="1400" b="0" strike="noStrike" spc="-1">
                <a:solidFill>
                  <a:srgbClr val="FFFFFF"/>
                </a:solidFill>
                <a:latin typeface="Franklin Gothic Book"/>
              </a:rPr>
              <a:pPr indent="0" algn="ctr" defTabSz="914400">
                <a:lnSpc>
                  <a:spcPct val="100000"/>
                </a:lnSpc>
                <a:buNone/>
              </a:pPr>
              <a:t>‹#›</a:t>
            </a:fld>
            <a:endParaRPr lang="it-IT" sz="1400" b="0" strike="noStrike" spc="-1">
              <a:solidFill>
                <a:srgbClr val="000000"/>
              </a:solidFill>
              <a:latin typeface="Times New Roman"/>
            </a:endParaRPr>
          </a:p>
        </p:txBody>
      </p:sp>
      <p:sp>
        <p:nvSpPr>
          <p:cNvPr id="55" name="PlaceHolder 5"/>
          <p:cNvSpPr>
            <a:spLocks noGrp="1"/>
          </p:cNvSpPr>
          <p:nvPr>
            <p:ph type="body"/>
          </p:nvPr>
        </p:nvSpPr>
        <p:spPr>
          <a:xfrm>
            <a:off x="914400" y="1447920"/>
            <a:ext cx="3748680" cy="4571640"/>
          </a:xfrm>
          <a:prstGeom prst="rect">
            <a:avLst/>
          </a:prstGeom>
          <a:noFill/>
          <a:ln w="0">
            <a:noFill/>
          </a:ln>
        </p:spPr>
        <p:txBody>
          <a:bodyPr lIns="90000" tIns="45000" rIns="90000" bIns="45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
        <p:nvSpPr>
          <p:cNvPr id="56" name="PlaceHolder 6"/>
          <p:cNvSpPr>
            <a:spLocks noGrp="1"/>
          </p:cNvSpPr>
          <p:nvPr>
            <p:ph type="body"/>
          </p:nvPr>
        </p:nvSpPr>
        <p:spPr>
          <a:xfrm>
            <a:off x="4933800" y="1447920"/>
            <a:ext cx="3748680" cy="4571640"/>
          </a:xfrm>
          <a:prstGeom prst="rect">
            <a:avLst/>
          </a:prstGeom>
          <a:noFill/>
          <a:ln w="0">
            <a:noFill/>
          </a:ln>
        </p:spPr>
        <p:txBody>
          <a:bodyPr lIns="90000" tIns="45000" rIns="90000" bIns="45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Tree>
  </p:cSld>
  <p:clrMap bg1="lt1" tx1="dk1" bg2="lt2" tx2="dk2" accent1="accent1" accent2="accent2" accent3="accent3" accent4="accent4" accent5="accent5" accent6="accent6" hlink="hlink" folHlink="folHlink"/>
  <p:sldLayoutIdLst>
    <p:sldLayoutId id="2147483659" r:id="rId1"/>
  </p:sldLayoutIdLst>
  <p:txStyles>
    <p:titleStyle/>
    <p:bodyStyle/>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61"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62" name="PlaceHolder 1"/>
          <p:cNvSpPr>
            <a:spLocks noGrp="1"/>
          </p:cNvSpPr>
          <p:nvPr>
            <p:ph type="title"/>
          </p:nvPr>
        </p:nvSpPr>
        <p:spPr>
          <a:xfrm>
            <a:off x="914400" y="272880"/>
            <a:ext cx="7772040" cy="114264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63" name="PlaceHolder 2"/>
          <p:cNvSpPr>
            <a:spLocks noGrp="1"/>
          </p:cNvSpPr>
          <p:nvPr>
            <p:ph type="body"/>
          </p:nvPr>
        </p:nvSpPr>
        <p:spPr>
          <a:xfrm>
            <a:off x="914400" y="1447920"/>
            <a:ext cx="3733560" cy="761760"/>
          </a:xfrm>
          <a:prstGeom prst="rect">
            <a:avLst/>
          </a:prstGeom>
          <a:noFill/>
          <a:ln w="12600">
            <a:noFill/>
          </a:ln>
        </p:spPr>
        <p:txBody>
          <a:bodyPr lIns="91440" tIns="45000" rIns="90000" bIns="45000" anchor="b">
            <a:noAutofit/>
          </a:bodyPr>
          <a:lstStyle/>
          <a:p>
            <a:pPr indent="0">
              <a:lnSpc>
                <a:spcPct val="100000"/>
              </a:lnSpc>
              <a:spcBef>
                <a:spcPts val="581"/>
              </a:spcBef>
              <a:buNone/>
              <a:tabLst>
                <a:tab pos="0" algn="l"/>
              </a:tabLst>
            </a:pPr>
            <a:r>
              <a:rPr lang="it-IT" sz="2400" b="1" strike="noStrike" spc="-1">
                <a:solidFill>
                  <a:schemeClr val="accent1"/>
                </a:solidFill>
                <a:latin typeface="Franklin Gothic Book"/>
              </a:rPr>
              <a:t>Fare clic per modificare stili del testo dello schema</a:t>
            </a:r>
            <a:endParaRPr lang="it-IT" sz="2400" b="0" strike="noStrike" spc="-1">
              <a:solidFill>
                <a:schemeClr val="dk1"/>
              </a:solidFill>
              <a:latin typeface="Perpetua"/>
            </a:endParaRPr>
          </a:p>
        </p:txBody>
      </p:sp>
      <p:sp>
        <p:nvSpPr>
          <p:cNvPr id="64" name="PlaceHolder 3"/>
          <p:cNvSpPr>
            <a:spLocks noGrp="1"/>
          </p:cNvSpPr>
          <p:nvPr>
            <p:ph type="body"/>
          </p:nvPr>
        </p:nvSpPr>
        <p:spPr>
          <a:xfrm>
            <a:off x="4952880" y="1447920"/>
            <a:ext cx="3733560" cy="761760"/>
          </a:xfrm>
          <a:prstGeom prst="rect">
            <a:avLst/>
          </a:prstGeom>
          <a:noFill/>
          <a:ln w="12600">
            <a:noFill/>
          </a:ln>
        </p:spPr>
        <p:txBody>
          <a:bodyPr lIns="91440" tIns="45000" rIns="90000" bIns="45000" anchor="b">
            <a:noAutofit/>
          </a:bodyPr>
          <a:lstStyle/>
          <a:p>
            <a:pPr indent="0">
              <a:lnSpc>
                <a:spcPct val="100000"/>
              </a:lnSpc>
              <a:spcBef>
                <a:spcPts val="581"/>
              </a:spcBef>
              <a:buNone/>
              <a:tabLst>
                <a:tab pos="0" algn="l"/>
              </a:tabLst>
            </a:pPr>
            <a:r>
              <a:rPr lang="it-IT" sz="2400" b="1" strike="noStrike" spc="-1">
                <a:solidFill>
                  <a:schemeClr val="accent1"/>
                </a:solidFill>
                <a:latin typeface="Franklin Gothic Book"/>
              </a:rPr>
              <a:t>Fare clic per modificare stili del testo dello schema</a:t>
            </a:r>
            <a:endParaRPr lang="it-IT" sz="2400" b="0" strike="noStrike" spc="-1">
              <a:solidFill>
                <a:schemeClr val="dk1"/>
              </a:solidFill>
              <a:latin typeface="Perpetua"/>
            </a:endParaRPr>
          </a:p>
        </p:txBody>
      </p:sp>
      <p:sp>
        <p:nvSpPr>
          <p:cNvPr id="65" name="PlaceHolder 4"/>
          <p:cNvSpPr>
            <a:spLocks noGrp="1"/>
          </p:cNvSpPr>
          <p:nvPr>
            <p:ph type="dt" idx="19"/>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66" name="PlaceHolder 5"/>
          <p:cNvSpPr>
            <a:spLocks noGrp="1"/>
          </p:cNvSpPr>
          <p:nvPr>
            <p:ph type="ftr" idx="20"/>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67" name="PlaceHolder 6"/>
          <p:cNvSpPr>
            <a:spLocks noGrp="1"/>
          </p:cNvSpPr>
          <p:nvPr>
            <p:ph type="sldNum" idx="21"/>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138B9D03-0F73-40E1-AE4C-5C797C42F8DE}" type="slidenum">
              <a:rPr lang="it-IT" sz="1400" b="0" strike="noStrike" spc="-1">
                <a:solidFill>
                  <a:srgbClr val="FFFFFF"/>
                </a:solidFill>
                <a:latin typeface="Franklin Gothic Book"/>
              </a:rPr>
              <a:pPr indent="0" algn="ctr" defTabSz="914400">
                <a:lnSpc>
                  <a:spcPct val="100000"/>
                </a:lnSpc>
                <a:buNone/>
              </a:pPr>
              <a:t>‹#›</a:t>
            </a:fld>
            <a:endParaRPr lang="it-IT" sz="1400" b="0" strike="noStrike" spc="-1">
              <a:solidFill>
                <a:srgbClr val="000000"/>
              </a:solidFill>
              <a:latin typeface="Times New Roman"/>
            </a:endParaRPr>
          </a:p>
        </p:txBody>
      </p:sp>
      <p:sp>
        <p:nvSpPr>
          <p:cNvPr id="68" name="PlaceHolder 7"/>
          <p:cNvSpPr>
            <a:spLocks noGrp="1"/>
          </p:cNvSpPr>
          <p:nvPr>
            <p:ph type="body"/>
          </p:nvPr>
        </p:nvSpPr>
        <p:spPr>
          <a:xfrm>
            <a:off x="914400" y="2247840"/>
            <a:ext cx="3733560" cy="3885840"/>
          </a:xfrm>
          <a:prstGeom prst="rect">
            <a:avLst/>
          </a:prstGeom>
          <a:noFill/>
          <a:ln w="0">
            <a:noFill/>
          </a:ln>
        </p:spPr>
        <p:txBody>
          <a:bodyPr lIns="90000" tIns="45000" rIns="90000" bIns="45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
        <p:nvSpPr>
          <p:cNvPr id="69" name="PlaceHolder 8"/>
          <p:cNvSpPr>
            <a:spLocks noGrp="1"/>
          </p:cNvSpPr>
          <p:nvPr>
            <p:ph type="body"/>
          </p:nvPr>
        </p:nvSpPr>
        <p:spPr>
          <a:xfrm>
            <a:off x="4952880" y="2247840"/>
            <a:ext cx="3733560" cy="3885840"/>
          </a:xfrm>
          <a:prstGeom prst="rect">
            <a:avLst/>
          </a:prstGeom>
          <a:noFill/>
          <a:ln w="0">
            <a:noFill/>
          </a:ln>
        </p:spPr>
        <p:txBody>
          <a:bodyPr lIns="90000" tIns="45000" rIns="90000" bIns="45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Tree>
  </p:cSld>
  <p:clrMap bg1="lt1" tx1="dk1" bg2="lt2" tx2="dk2" accent1="accent1" accent2="accent2" accent3="accent3" accent4="accent4" accent5="accent5" accent6="accent6" hlink="hlink" folHlink="folHlink"/>
  <p:sldLayoutIdLst>
    <p:sldLayoutId id="2147483661" r:id="rId1"/>
  </p:sldLayoutIdLst>
  <p:txStyles>
    <p:titleStyle/>
    <p:bodyStyle/>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71"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72" name="PlaceHolder 1"/>
          <p:cNvSpPr>
            <a:spLocks noGrp="1"/>
          </p:cNvSpPr>
          <p:nvPr>
            <p:ph type="title"/>
          </p:nvPr>
        </p:nvSpPr>
        <p:spPr>
          <a:xfrm>
            <a:off x="914400" y="274680"/>
            <a:ext cx="7772040" cy="114264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73" name="PlaceHolder 2"/>
          <p:cNvSpPr>
            <a:spLocks noGrp="1"/>
          </p:cNvSpPr>
          <p:nvPr>
            <p:ph type="dt" idx="22"/>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74" name="PlaceHolder 3"/>
          <p:cNvSpPr>
            <a:spLocks noGrp="1"/>
          </p:cNvSpPr>
          <p:nvPr>
            <p:ph type="ftr" idx="23"/>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75" name="PlaceHolder 4"/>
          <p:cNvSpPr>
            <a:spLocks noGrp="1"/>
          </p:cNvSpPr>
          <p:nvPr>
            <p:ph type="sldNum" idx="24"/>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DA377D85-AEA0-45B0-B88A-99B2790CFBD2}" type="slidenum">
              <a:rPr lang="it-IT" sz="1400" b="0" strike="noStrike" spc="-1">
                <a:solidFill>
                  <a:srgbClr val="FFFFFF"/>
                </a:solidFill>
                <a:latin typeface="Franklin Gothic Book"/>
              </a:rPr>
              <a:pPr indent="0" algn="ctr" defTabSz="914400">
                <a:lnSpc>
                  <a:spcPct val="100000"/>
                </a:lnSpc>
                <a:buNone/>
              </a:pPr>
              <a:t>‹#›</a:t>
            </a:fld>
            <a:endParaRPr lang="it-IT"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p:bodyStyle/>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78"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79" name="PlaceHolder 1"/>
          <p:cNvSpPr>
            <a:spLocks noGrp="1"/>
          </p:cNvSpPr>
          <p:nvPr>
            <p:ph type="dt" idx="25"/>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80" name="PlaceHolder 2"/>
          <p:cNvSpPr>
            <a:spLocks noGrp="1"/>
          </p:cNvSpPr>
          <p:nvPr>
            <p:ph type="ftr" idx="26"/>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81" name="PlaceHolder 3"/>
          <p:cNvSpPr>
            <a:spLocks noGrp="1"/>
          </p:cNvSpPr>
          <p:nvPr>
            <p:ph type="sldNum" idx="27"/>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782A6C00-303F-446E-8F3D-0248B8A37469}" type="slidenum">
              <a:rPr lang="it-IT" sz="1400" b="0" strike="noStrike" spc="-1">
                <a:solidFill>
                  <a:srgbClr val="FFFFFF"/>
                </a:solidFill>
                <a:latin typeface="Franklin Gothic Book"/>
              </a:rPr>
              <a:pPr indent="0" algn="ctr" defTabSz="914400">
                <a:lnSpc>
                  <a:spcPct val="100000"/>
                </a:lnSpc>
                <a:buNone/>
              </a:pPr>
              <a:t>‹#›</a:t>
            </a:fld>
            <a:endParaRPr lang="it-IT"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p:bodyStyle/>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83"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84" name="Rettangolo 7"/>
          <p:cNvSpPr/>
          <p:nvPr/>
        </p:nvSpPr>
        <p:spPr>
          <a:xfrm>
            <a:off x="0" y="0"/>
            <a:ext cx="9143640" cy="6857640"/>
          </a:xfrm>
          <a:prstGeom prst="rect">
            <a:avLst/>
          </a:prstGeom>
          <a:solidFill>
            <a:srgbClr val="FFFFFF"/>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85" name="Rettangolo arrotondato 8"/>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86" name="PlaceHolder 1"/>
          <p:cNvSpPr>
            <a:spLocks noGrp="1"/>
          </p:cNvSpPr>
          <p:nvPr>
            <p:ph type="title"/>
          </p:nvPr>
        </p:nvSpPr>
        <p:spPr>
          <a:xfrm>
            <a:off x="914400" y="272880"/>
            <a:ext cx="7772040" cy="1142640"/>
          </a:xfrm>
          <a:prstGeom prst="rect">
            <a:avLst/>
          </a:prstGeom>
          <a:noFill/>
          <a:ln w="0">
            <a:noFill/>
          </a:ln>
        </p:spPr>
        <p:txBody>
          <a:bodyPr lIns="90000" tIns="45000" rIns="90000" bIns="91440" anchor="b">
            <a:noAutofit/>
          </a:bodyPr>
          <a:lstStyle/>
          <a:p>
            <a:pPr indent="0">
              <a:lnSpc>
                <a:spcPct val="100000"/>
              </a:lnSpc>
              <a:buNone/>
            </a:pPr>
            <a:r>
              <a:rPr lang="it-IT" sz="4000" b="0" strike="noStrike" spc="-1">
                <a:solidFill>
                  <a:schemeClr val="dk2"/>
                </a:solidFill>
                <a:latin typeface="Franklin Gothic Book"/>
              </a:rPr>
              <a:t>Fare clic per modificare lo stile del titolo</a:t>
            </a:r>
            <a:endParaRPr lang="it-IT" sz="4000" b="0" strike="noStrike" spc="-1">
              <a:solidFill>
                <a:schemeClr val="dk1"/>
              </a:solidFill>
              <a:latin typeface="Perpetua"/>
            </a:endParaRPr>
          </a:p>
        </p:txBody>
      </p:sp>
      <p:sp>
        <p:nvSpPr>
          <p:cNvPr id="87" name="PlaceHolder 2"/>
          <p:cNvSpPr>
            <a:spLocks noGrp="1"/>
          </p:cNvSpPr>
          <p:nvPr>
            <p:ph type="body"/>
          </p:nvPr>
        </p:nvSpPr>
        <p:spPr>
          <a:xfrm>
            <a:off x="914400" y="1600200"/>
            <a:ext cx="1904760" cy="4495320"/>
          </a:xfrm>
          <a:prstGeom prst="rect">
            <a:avLst/>
          </a:prstGeom>
          <a:noFill/>
          <a:ln w="0">
            <a:noFill/>
          </a:ln>
        </p:spPr>
        <p:txBody>
          <a:bodyPr lIns="90000" tIns="45000" rIns="90000" bIns="45000" anchor="t">
            <a:noAutofit/>
          </a:bodyPr>
          <a:lstStyle/>
          <a:p>
            <a:pPr indent="0">
              <a:lnSpc>
                <a:spcPct val="100000"/>
              </a:lnSpc>
              <a:spcBef>
                <a:spcPts val="581"/>
              </a:spcBef>
              <a:buNone/>
              <a:tabLst>
                <a:tab pos="0" algn="l"/>
              </a:tabLst>
            </a:pPr>
            <a:r>
              <a:rPr lang="it-IT" sz="1800" b="0" strike="noStrike" spc="-1">
                <a:solidFill>
                  <a:schemeClr val="dk1"/>
                </a:solidFill>
                <a:latin typeface="Perpetua"/>
              </a:rPr>
              <a:t>Fare clic per modificare stili del testo dello schema</a:t>
            </a:r>
          </a:p>
        </p:txBody>
      </p:sp>
      <p:sp>
        <p:nvSpPr>
          <p:cNvPr id="88" name="PlaceHolder 3"/>
          <p:cNvSpPr>
            <a:spLocks noGrp="1"/>
          </p:cNvSpPr>
          <p:nvPr>
            <p:ph type="dt" idx="28"/>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89" name="PlaceHolder 4"/>
          <p:cNvSpPr>
            <a:spLocks noGrp="1"/>
          </p:cNvSpPr>
          <p:nvPr>
            <p:ph type="ftr" idx="29"/>
          </p:nvPr>
        </p:nvSpPr>
        <p:spPr>
          <a:xfrm>
            <a:off x="914400" y="6172200"/>
            <a:ext cx="396216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90" name="PlaceHolder 5"/>
          <p:cNvSpPr>
            <a:spLocks noGrp="1"/>
          </p:cNvSpPr>
          <p:nvPr>
            <p:ph type="sldNum" idx="30"/>
          </p:nvPr>
        </p:nvSpPr>
        <p:spPr>
          <a:xfrm>
            <a:off x="146160" y="621036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0B41FB81-701B-4DEA-999E-CC8FDDC08339}" type="slidenum">
              <a:rPr lang="it-IT" sz="1400" b="0" strike="noStrike" spc="-1">
                <a:solidFill>
                  <a:srgbClr val="FFFFFF"/>
                </a:solidFill>
                <a:latin typeface="Franklin Gothic Book"/>
              </a:rPr>
              <a:pPr indent="0" algn="ctr" defTabSz="914400">
                <a:lnSpc>
                  <a:spcPct val="100000"/>
                </a:lnSpc>
                <a:buNone/>
              </a:pPr>
              <a:t>‹#›</a:t>
            </a:fld>
            <a:endParaRPr lang="it-IT" sz="1400" b="0" strike="noStrike" spc="-1">
              <a:solidFill>
                <a:srgbClr val="000000"/>
              </a:solidFill>
              <a:latin typeface="Times New Roman"/>
            </a:endParaRPr>
          </a:p>
        </p:txBody>
      </p:sp>
      <p:sp>
        <p:nvSpPr>
          <p:cNvPr id="91" name="PlaceHolder 6"/>
          <p:cNvSpPr>
            <a:spLocks noGrp="1"/>
          </p:cNvSpPr>
          <p:nvPr>
            <p:ph type="body"/>
          </p:nvPr>
        </p:nvSpPr>
        <p:spPr>
          <a:xfrm>
            <a:off x="2971800" y="1600200"/>
            <a:ext cx="5714640" cy="4495320"/>
          </a:xfrm>
          <a:prstGeom prst="rect">
            <a:avLst/>
          </a:prstGeom>
          <a:noFill/>
          <a:ln w="0">
            <a:noFill/>
          </a:ln>
        </p:spPr>
        <p:txBody>
          <a:bodyPr lIns="90000" tIns="45000" rIns="90000" bIns="45000" anchor="t">
            <a:noAutofit/>
          </a:bodyPr>
          <a:lstStyle/>
          <a:p>
            <a:pPr marL="274320" indent="-274320">
              <a:lnSpc>
                <a:spcPct val="100000"/>
              </a:lnSpc>
              <a:spcBef>
                <a:spcPts val="581"/>
              </a:spcBef>
              <a:buClr>
                <a:srgbClr val="D34817"/>
              </a:buClr>
              <a:buSzPct val="85000"/>
              <a:buFont typeface="Wingdings 2" charset="2"/>
              <a:buChar char=""/>
            </a:pPr>
            <a:r>
              <a:rPr lang="it-IT" sz="2600" b="0" strike="noStrike" spc="-1">
                <a:solidFill>
                  <a:schemeClr val="dk1"/>
                </a:solidFill>
                <a:latin typeface="Perpetua"/>
              </a:rPr>
              <a:t>Fare clic per modificare stili del testo dello schema</a:t>
            </a:r>
          </a:p>
          <a:p>
            <a:pPr marL="548640" lvl="1" indent="-228600">
              <a:lnSpc>
                <a:spcPct val="100000"/>
              </a:lnSpc>
              <a:spcBef>
                <a:spcPts val="371"/>
              </a:spcBef>
              <a:buClr>
                <a:srgbClr val="9B2D1F"/>
              </a:buClr>
              <a:buSzPct val="85000"/>
              <a:buFont typeface="Wingdings 2" charset="2"/>
              <a:buChar char=""/>
            </a:pPr>
            <a:r>
              <a:rPr lang="it-IT" sz="2400" b="0" strike="noStrike" spc="-1">
                <a:solidFill>
                  <a:schemeClr val="dk1"/>
                </a:solidFill>
                <a:latin typeface="Perpetua"/>
              </a:rPr>
              <a:t>Secondo livello</a:t>
            </a:r>
          </a:p>
          <a:p>
            <a:pPr marL="822960" lvl="2" indent="-228600">
              <a:lnSpc>
                <a:spcPct val="100000"/>
              </a:lnSpc>
              <a:spcBef>
                <a:spcPts val="371"/>
              </a:spcBef>
              <a:buClr>
                <a:srgbClr val="E5B1AB"/>
              </a:buClr>
              <a:buSzPct val="85000"/>
              <a:buFont typeface="Wingdings 2" charset="2"/>
              <a:buChar char=""/>
            </a:pPr>
            <a:r>
              <a:rPr lang="it-IT" sz="2000" b="0" strike="noStrike" spc="-1">
                <a:solidFill>
                  <a:schemeClr val="dk1"/>
                </a:solidFill>
                <a:latin typeface="Perpetua"/>
              </a:rPr>
              <a:t>Terzo livello</a:t>
            </a:r>
          </a:p>
          <a:p>
            <a:pPr marL="1097280" lvl="3" indent="-228600">
              <a:lnSpc>
                <a:spcPct val="100000"/>
              </a:lnSpc>
              <a:spcBef>
                <a:spcPts val="371"/>
              </a:spcBef>
              <a:buClr>
                <a:srgbClr val="A28E6A"/>
              </a:buClr>
              <a:buSzPct val="80000"/>
              <a:buFont typeface="Wingdings 2" charset="2"/>
              <a:buChar char=""/>
            </a:pPr>
            <a:r>
              <a:rPr lang="it-IT" sz="2000" b="0" strike="noStrike" spc="-1">
                <a:solidFill>
                  <a:schemeClr val="dk1"/>
                </a:solidFill>
                <a:latin typeface="Perpetua"/>
              </a:rPr>
              <a:t>Quarto livello</a:t>
            </a:r>
          </a:p>
          <a:p>
            <a:pPr marL="1371600" lvl="4" indent="-228600">
              <a:lnSpc>
                <a:spcPct val="100000"/>
              </a:lnSpc>
              <a:spcBef>
                <a:spcPts val="371"/>
              </a:spcBef>
              <a:buClr>
                <a:srgbClr val="A28E6A"/>
              </a:buClr>
              <a:buFont typeface="OpenSymbol"/>
              <a:buChar char="o"/>
            </a:pPr>
            <a:r>
              <a:rPr lang="it-IT" sz="2000" b="0" strike="noStrike" spc="-1">
                <a:solidFill>
                  <a:schemeClr val="dk1"/>
                </a:solidFill>
                <a:latin typeface="Perpetua"/>
              </a:rPr>
              <a:t>Quinto livello</a:t>
            </a:r>
          </a:p>
        </p:txBody>
      </p:sp>
    </p:spTree>
  </p:cSld>
  <p:clrMap bg1="lt1" tx1="dk1" bg2="lt2" tx2="dk2" accent1="accent1" accent2="accent2" accent3="accent3" accent4="accent4" accent5="accent5" accent6="accent6" hlink="hlink" folHlink="folHlink"/>
  <p:sldLayoutIdLst>
    <p:sldLayoutId id="2147483667" r:id="rId1"/>
  </p:sldLayoutIdLst>
  <p:txStyles>
    <p:titleStyle/>
    <p:bodyStyle/>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 name="Rettangolo 8"/>
          <p:cNvSpPr/>
          <p:nvPr/>
        </p:nvSpPr>
        <p:spPr>
          <a:xfrm>
            <a:off x="0" y="0"/>
            <a:ext cx="9143640" cy="6857640"/>
          </a:xfrm>
          <a:prstGeom prst="rect">
            <a:avLst/>
          </a:prstGeom>
          <a:solidFill>
            <a:srgbClr val="FFFFFF"/>
          </a:solidFill>
          <a:ln>
            <a:noFill/>
          </a:ln>
        </p:spPr>
        <p:style>
          <a:lnRef idx="2">
            <a:schemeClr val="accent1"/>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useBgFill="1">
        <p:nvSpPr>
          <p:cNvPr id="93" name="Rettangolo arrotondato 7"/>
          <p:cNvSpPr/>
          <p:nvPr/>
        </p:nvSpPr>
        <p:spPr>
          <a:xfrm>
            <a:off x="64080" y="69840"/>
            <a:ext cx="9012960" cy="6693120"/>
          </a:xfrm>
          <a:prstGeom prst="roundRect">
            <a:avLst>
              <a:gd name="adj" fmla="val 4929"/>
            </a:avLst>
          </a:prstGeom>
          <a:ln w="6350" cap="sq">
            <a:solidFill>
              <a:srgbClr val="000000">
                <a:alpha val="100000"/>
              </a:srgbClr>
            </a:solidFill>
            <a:round/>
          </a:ln>
          <a:effectLst>
            <a:outerShdw blurRad="38160" dist="25560" dir="5400000" algn="t" rotWithShape="0">
              <a:srgbClr val="000000">
                <a:alpha val="50000"/>
              </a:srgbClr>
            </a:outerShdw>
          </a:effectLst>
        </p:spPr>
        <p:style>
          <a:lnRef idx="3">
            <a:schemeClr val="lt1"/>
          </a:lnRef>
          <a:fillRef idx="1001">
            <a:schemeClr val="l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94" name="PlaceHolder 1"/>
          <p:cNvSpPr>
            <a:spLocks noGrp="1"/>
          </p:cNvSpPr>
          <p:nvPr>
            <p:ph type="title"/>
          </p:nvPr>
        </p:nvSpPr>
        <p:spPr>
          <a:xfrm>
            <a:off x="914400" y="4900680"/>
            <a:ext cx="7314840" cy="522000"/>
          </a:xfrm>
          <a:prstGeom prst="rect">
            <a:avLst/>
          </a:prstGeom>
          <a:noFill/>
          <a:ln w="0">
            <a:noFill/>
          </a:ln>
        </p:spPr>
        <p:txBody>
          <a:bodyPr lIns="90000" tIns="45000" rIns="90000" bIns="91440" anchor="ctr">
            <a:noAutofit/>
          </a:bodyPr>
          <a:lstStyle/>
          <a:p>
            <a:pPr indent="0">
              <a:lnSpc>
                <a:spcPct val="100000"/>
              </a:lnSpc>
              <a:buNone/>
            </a:pPr>
            <a:r>
              <a:rPr lang="it-IT" sz="2800" b="0" strike="noStrike" spc="-1">
                <a:solidFill>
                  <a:schemeClr val="dk2"/>
                </a:solidFill>
                <a:latin typeface="Franklin Gothic Book"/>
              </a:rPr>
              <a:t>Fare clic per modificare lo stile del titolo</a:t>
            </a:r>
            <a:endParaRPr lang="it-IT" sz="2800" b="0" strike="noStrike" spc="-1">
              <a:solidFill>
                <a:schemeClr val="dk1"/>
              </a:solidFill>
              <a:latin typeface="Perpetua"/>
            </a:endParaRPr>
          </a:p>
        </p:txBody>
      </p:sp>
      <p:sp>
        <p:nvSpPr>
          <p:cNvPr id="95" name="PlaceHolder 2"/>
          <p:cNvSpPr>
            <a:spLocks noGrp="1"/>
          </p:cNvSpPr>
          <p:nvPr>
            <p:ph type="body"/>
          </p:nvPr>
        </p:nvSpPr>
        <p:spPr>
          <a:xfrm>
            <a:off x="914400" y="5445720"/>
            <a:ext cx="7314840" cy="685440"/>
          </a:xfrm>
          <a:prstGeom prst="rect">
            <a:avLst/>
          </a:prstGeom>
          <a:noFill/>
          <a:ln w="0">
            <a:noFill/>
          </a:ln>
        </p:spPr>
        <p:txBody>
          <a:bodyPr lIns="90000" tIns="45000" rIns="90000" bIns="45000" anchor="t">
            <a:noAutofit/>
          </a:bodyPr>
          <a:lstStyle/>
          <a:p>
            <a:pPr indent="0">
              <a:lnSpc>
                <a:spcPct val="100000"/>
              </a:lnSpc>
              <a:spcBef>
                <a:spcPts val="581"/>
              </a:spcBef>
              <a:buNone/>
              <a:tabLst>
                <a:tab pos="0" algn="l"/>
              </a:tabLst>
            </a:pPr>
            <a:r>
              <a:rPr lang="it-IT" sz="1600" b="0" strike="noStrike" spc="-1">
                <a:solidFill>
                  <a:schemeClr val="dk1"/>
                </a:solidFill>
                <a:latin typeface="Perpetua"/>
              </a:rPr>
              <a:t>Fare clic per modificare stili del testo dello schema</a:t>
            </a:r>
          </a:p>
        </p:txBody>
      </p:sp>
      <p:sp>
        <p:nvSpPr>
          <p:cNvPr id="96" name="PlaceHolder 3"/>
          <p:cNvSpPr>
            <a:spLocks noGrp="1"/>
          </p:cNvSpPr>
          <p:nvPr>
            <p:ph type="dt" idx="31"/>
          </p:nvPr>
        </p:nvSpPr>
        <p:spPr>
          <a:xfrm>
            <a:off x="6172200" y="6191280"/>
            <a:ext cx="2476080" cy="475920"/>
          </a:xfrm>
          <a:prstGeom prst="rect">
            <a:avLst/>
          </a:prstGeom>
          <a:noFill/>
          <a:ln w="0">
            <a:noFill/>
          </a:ln>
        </p:spPr>
        <p:txBody>
          <a:bodyPr lIns="90000" tIns="45000" rIns="90000" bIns="45000" anchor="ctr">
            <a:noAutofit/>
          </a:bodyPr>
          <a:lstStyle>
            <a:lvl1pPr indent="0" algn="r" defTabSz="914400">
              <a:lnSpc>
                <a:spcPct val="100000"/>
              </a:lnSpc>
              <a:buNone/>
              <a:defRPr lang="it-IT" sz="1400" b="0" strike="noStrike" spc="-1">
                <a:solidFill>
                  <a:schemeClr val="dk2"/>
                </a:solidFill>
                <a:latin typeface="Perpetua"/>
              </a:defRPr>
            </a:lvl1pPr>
          </a:lstStyle>
          <a:p>
            <a:pPr indent="0" algn="r" defTabSz="914400">
              <a:lnSpc>
                <a:spcPct val="100000"/>
              </a:lnSpc>
              <a:buNone/>
            </a:pPr>
            <a:r>
              <a:rPr lang="it-IT" sz="1400" b="0" strike="noStrike" spc="-1">
                <a:solidFill>
                  <a:schemeClr val="dk2"/>
                </a:solidFill>
                <a:latin typeface="Perpetua"/>
              </a:rPr>
              <a:t>&lt;data/ora&gt;</a:t>
            </a:r>
            <a:endParaRPr lang="it-IT" sz="1400" b="0" strike="noStrike" spc="-1">
              <a:solidFill>
                <a:srgbClr val="000000"/>
              </a:solidFill>
              <a:latin typeface="Times New Roman"/>
            </a:endParaRPr>
          </a:p>
        </p:txBody>
      </p:sp>
      <p:sp>
        <p:nvSpPr>
          <p:cNvPr id="97" name="PlaceHolder 4"/>
          <p:cNvSpPr>
            <a:spLocks noGrp="1"/>
          </p:cNvSpPr>
          <p:nvPr>
            <p:ph type="ftr" idx="32"/>
          </p:nvPr>
        </p:nvSpPr>
        <p:spPr>
          <a:xfrm>
            <a:off x="914400" y="6172200"/>
            <a:ext cx="3885840" cy="456840"/>
          </a:xfrm>
          <a:prstGeom prst="rect">
            <a:avLst/>
          </a:prstGeom>
          <a:noFill/>
          <a:ln w="0">
            <a:noFill/>
          </a:ln>
        </p:spPr>
        <p:txBody>
          <a:bodyPr lIns="90000" tIns="45000" rIns="90000" bIns="45000"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98" name="PlaceHolder 5"/>
          <p:cNvSpPr>
            <a:spLocks noGrp="1"/>
          </p:cNvSpPr>
          <p:nvPr>
            <p:ph type="sldNum" idx="33"/>
          </p:nvPr>
        </p:nvSpPr>
        <p:spPr>
          <a:xfrm>
            <a:off x="146160" y="6208920"/>
            <a:ext cx="456840" cy="456840"/>
          </a:xfrm>
          <a:prstGeom prst="rect">
            <a:avLst/>
          </a:prstGeom>
          <a:solidFill>
            <a:schemeClr val="accent1"/>
          </a:solidFill>
          <a:ln w="0">
            <a:noFill/>
          </a:ln>
        </p:spPr>
        <p:txBody>
          <a:bodyPr lIns="0" tIns="0" rIns="0" bIns="0" anchor="ctr">
            <a:noAutofit/>
          </a:bodyPr>
          <a:lstStyle>
            <a:lvl1pPr indent="0" algn="ctr" defTabSz="914400">
              <a:lnSpc>
                <a:spcPct val="100000"/>
              </a:lnSpc>
              <a:buNone/>
              <a:defRPr lang="it-IT" sz="1400" b="0" strike="noStrike" spc="-1">
                <a:solidFill>
                  <a:srgbClr val="FFFFFF"/>
                </a:solidFill>
                <a:latin typeface="Franklin Gothic Book"/>
              </a:defRPr>
            </a:lvl1pPr>
          </a:lstStyle>
          <a:p>
            <a:pPr indent="0" algn="ctr" defTabSz="914400">
              <a:lnSpc>
                <a:spcPct val="100000"/>
              </a:lnSpc>
              <a:buNone/>
            </a:pPr>
            <a:fld id="{7CA7602B-C36F-429E-8352-470EDF9005A4}" type="slidenum">
              <a:rPr lang="it-IT" sz="1400" b="0" strike="noStrike" spc="-1">
                <a:solidFill>
                  <a:srgbClr val="FFFFFF"/>
                </a:solidFill>
                <a:latin typeface="Franklin Gothic Book"/>
              </a:rPr>
              <a:pPr indent="0" algn="ctr" defTabSz="914400">
                <a:lnSpc>
                  <a:spcPct val="100000"/>
                </a:lnSpc>
                <a:buNone/>
              </a:pPr>
              <a:t>‹#›</a:t>
            </a:fld>
            <a:endParaRPr lang="it-IT" sz="1400" b="0" strike="noStrike" spc="-1">
              <a:solidFill>
                <a:srgbClr val="000000"/>
              </a:solidFill>
              <a:latin typeface="Times New Roman"/>
            </a:endParaRPr>
          </a:p>
        </p:txBody>
      </p:sp>
      <p:sp>
        <p:nvSpPr>
          <p:cNvPr id="99" name="Rettangolo 10"/>
          <p:cNvSpPr/>
          <p:nvPr/>
        </p:nvSpPr>
        <p:spPr>
          <a:xfrm flipV="1">
            <a:off x="68400" y="4682520"/>
            <a:ext cx="9006480" cy="91080"/>
          </a:xfrm>
          <a:prstGeom prst="rect">
            <a:avLst/>
          </a:prstGeom>
          <a:solidFill>
            <a:schemeClr val="accent1">
              <a:alpha val="100000"/>
            </a:schemeClr>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Perpetua"/>
            </a:endParaRPr>
          </a:p>
        </p:txBody>
      </p:sp>
      <p:sp>
        <p:nvSpPr>
          <p:cNvPr id="100" name="Rettangolo 11"/>
          <p:cNvSpPr/>
          <p:nvPr/>
        </p:nvSpPr>
        <p:spPr>
          <a:xfrm>
            <a:off x="68400" y="4650480"/>
            <a:ext cx="9006120" cy="45360"/>
          </a:xfrm>
          <a:prstGeom prst="rect">
            <a:avLst/>
          </a:prstGeom>
          <a:solidFill>
            <a:schemeClr val="accent1">
              <a:tint val="60000"/>
            </a:schemeClr>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720" rIns="90000" bIns="720" anchor="ctr">
            <a:noAutofit/>
          </a:bodyPr>
          <a:lstStyle/>
          <a:p>
            <a:pPr algn="ctr" defTabSz="914400">
              <a:lnSpc>
                <a:spcPct val="100000"/>
              </a:lnSpc>
            </a:pPr>
            <a:endParaRPr lang="en-US" sz="1800" b="0" strike="noStrike" spc="-1">
              <a:solidFill>
                <a:schemeClr val="lt1"/>
              </a:solidFill>
              <a:latin typeface="Perpetua"/>
            </a:endParaRPr>
          </a:p>
        </p:txBody>
      </p:sp>
      <p:sp>
        <p:nvSpPr>
          <p:cNvPr id="101" name="Rettangolo 12"/>
          <p:cNvSpPr/>
          <p:nvPr/>
        </p:nvSpPr>
        <p:spPr>
          <a:xfrm>
            <a:off x="68400" y="4773240"/>
            <a:ext cx="9006120" cy="48600"/>
          </a:xfrm>
          <a:prstGeom prst="rect">
            <a:avLst/>
          </a:prstGeom>
          <a:solidFill>
            <a:schemeClr val="accent5"/>
          </a:solidFill>
          <a:ln w="19050">
            <a:noFill/>
          </a:ln>
          <a:effectLst>
            <a:outerShdw blurRad="38160" dist="25560" dir="5400000" algn="t" rotWithShape="0">
              <a:srgbClr val="000000">
                <a:alpha val="50000"/>
              </a:srgbClr>
            </a:outerShdw>
          </a:effectLst>
        </p:spPr>
        <p:style>
          <a:lnRef idx="3">
            <a:schemeClr val="lt1"/>
          </a:lnRef>
          <a:fillRef idx="1">
            <a:schemeClr val="accent1"/>
          </a:fillRef>
          <a:effectRef idx="1">
            <a:schemeClr val="accent1"/>
          </a:effectRef>
          <a:fontRef idx="minor"/>
        </p:style>
        <p:txBody>
          <a:bodyPr lIns="90000" tIns="3960" rIns="90000" bIns="3960" anchor="ctr">
            <a:noAutofit/>
          </a:bodyPr>
          <a:lstStyle/>
          <a:p>
            <a:pPr algn="ctr" defTabSz="914400">
              <a:lnSpc>
                <a:spcPct val="100000"/>
              </a:lnSpc>
            </a:pPr>
            <a:endParaRPr lang="en-US" sz="1800" b="0" strike="noStrike" spc="-1">
              <a:solidFill>
                <a:schemeClr val="lt1"/>
              </a:solidFill>
              <a:latin typeface="Perpetua"/>
            </a:endParaRPr>
          </a:p>
        </p:txBody>
      </p:sp>
      <p:sp>
        <p:nvSpPr>
          <p:cNvPr id="102" name="PlaceHolder 6"/>
          <p:cNvSpPr>
            <a:spLocks noGrp="1"/>
          </p:cNvSpPr>
          <p:nvPr>
            <p:ph type="body"/>
          </p:nvPr>
        </p:nvSpPr>
        <p:spPr>
          <a:xfrm>
            <a:off x="68400" y="66600"/>
            <a:ext cx="9001440" cy="4581000"/>
          </a:xfrm>
          <a:prstGeom prst="rect">
            <a:avLst/>
          </a:prstGeom>
          <a:solidFill>
            <a:schemeClr val="lt2"/>
          </a:solidFill>
          <a:ln w="6480">
            <a:solidFill>
              <a:srgbClr val="000000"/>
            </a:solidFill>
            <a:round/>
          </a:ln>
        </p:spPr>
        <p:txBody>
          <a:bodyPr lIns="90000" tIns="45000" rIns="90000" bIns="45000" anchor="t">
            <a:noAutofit/>
          </a:bodyPr>
          <a:lstStyle/>
          <a:p>
            <a:pPr indent="0" defTabSz="914400">
              <a:lnSpc>
                <a:spcPct val="100000"/>
              </a:lnSpc>
              <a:buNone/>
              <a:tabLst>
                <a:tab pos="0" algn="l"/>
              </a:tabLst>
            </a:pPr>
            <a:r>
              <a:rPr lang="it-IT" sz="3200" b="0" strike="noStrike" spc="-1">
                <a:solidFill>
                  <a:schemeClr val="dk1"/>
                </a:solidFill>
                <a:latin typeface="Perpetua"/>
              </a:rPr>
              <a:t>Fare clic sull'icona per inserire un'immagine</a:t>
            </a:r>
          </a:p>
        </p:txBody>
      </p:sp>
    </p:spTree>
  </p:cSld>
  <p:clrMap bg1="lt1" tx1="dk1" bg2="lt2" tx2="dk2" accent1="accent1" accent2="accent2" accent3="accent3" accent4="accent4" accent5="accent5" accent6="accent6" hlink="hlink" folHlink="folHlink"/>
  <p:sldLayoutIdLst>
    <p:sldLayoutId id="2147483669" r:id="rId1"/>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PlaceHolder 1"/>
          <p:cNvSpPr>
            <a:spLocks noGrp="1"/>
          </p:cNvSpPr>
          <p:nvPr>
            <p:ph type="title"/>
          </p:nvPr>
        </p:nvSpPr>
        <p:spPr>
          <a:xfrm>
            <a:off x="457200" y="1505880"/>
            <a:ext cx="8229240" cy="1469520"/>
          </a:xfrm>
          <a:prstGeom prst="rect">
            <a:avLst/>
          </a:prstGeom>
          <a:noFill/>
          <a:ln w="0">
            <a:noFill/>
          </a:ln>
        </p:spPr>
        <p:txBody>
          <a:bodyPr lIns="90000" tIns="45000" rIns="90000" bIns="91440" anchor="ctr">
            <a:noAutofit/>
          </a:bodyPr>
          <a:lstStyle/>
          <a:p>
            <a:pPr indent="0" algn="ctr">
              <a:lnSpc>
                <a:spcPct val="100000"/>
              </a:lnSpc>
              <a:buNone/>
            </a:pPr>
            <a:r>
              <a:rPr lang="en-GB" sz="4000" b="0" strike="noStrike" spc="-1" noProof="0" dirty="0">
                <a:solidFill>
                  <a:srgbClr val="FFFFFF"/>
                </a:solidFill>
                <a:latin typeface="Franklin Gothic Book"/>
              </a:rPr>
              <a:t>Social Agriculture’s Activities</a:t>
            </a:r>
            <a:endParaRPr lang="en-GB" sz="4000" b="0" strike="noStrike" spc="-1" noProof="0" dirty="0">
              <a:solidFill>
                <a:schemeClr val="dk1"/>
              </a:solidFill>
              <a:latin typeface="Perpetu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914400" y="188640"/>
            <a:ext cx="7772040" cy="2232248"/>
          </a:xfrm>
          <a:prstGeom prst="rect">
            <a:avLst/>
          </a:prstGeom>
          <a:noFill/>
          <a:ln w="0">
            <a:noFill/>
          </a:ln>
        </p:spPr>
        <p:txBody>
          <a:bodyPr lIns="90000" tIns="45000" rIns="90000" bIns="91440" anchor="b">
            <a:normAutofit fontScale="90000"/>
          </a:bodyPr>
          <a:lstStyle/>
          <a:p>
            <a:r>
              <a:rPr lang="el-GR" sz="4000" b="1" dirty="0"/>
              <a:t>Αγροκτήματα Φροντίδας και Κοινωνικά Αγροκτήματα – οι διαφορετικοί τύποι</a:t>
            </a:r>
            <a:br>
              <a:rPr lang="el-GR" sz="4000" dirty="0"/>
            </a:br>
            <a:endParaRPr lang="en-GB" sz="4000" b="0" strike="noStrike" spc="-1" noProof="0" dirty="0">
              <a:solidFill>
                <a:schemeClr val="dk1"/>
              </a:solidFill>
              <a:latin typeface="Perpetua"/>
            </a:endParaRPr>
          </a:p>
        </p:txBody>
      </p:sp>
      <p:sp>
        <p:nvSpPr>
          <p:cNvPr id="105" name="PlaceHolder 2"/>
          <p:cNvSpPr>
            <a:spLocks noGrp="1"/>
          </p:cNvSpPr>
          <p:nvPr>
            <p:ph/>
          </p:nvPr>
        </p:nvSpPr>
        <p:spPr>
          <a:xfrm>
            <a:off x="914400" y="2132856"/>
            <a:ext cx="7772040" cy="4320480"/>
          </a:xfrm>
          <a:prstGeom prst="rect">
            <a:avLst/>
          </a:prstGeom>
          <a:noFill/>
          <a:ln w="0">
            <a:noFill/>
          </a:ln>
        </p:spPr>
        <p:txBody>
          <a:bodyPr lIns="90000" tIns="45000" rIns="90000" bIns="45000" anchor="t">
            <a:normAutofit fontScale="70000" lnSpcReduction="20000"/>
          </a:bodyPr>
          <a:lstStyle/>
          <a:p>
            <a:r>
              <a:rPr lang="el-GR" sz="2400" dirty="0"/>
              <a:t>Πριν εξεταστούν αναλυτικά οι δραστηριότητες που χαρακτηρίζουν την κοινωνική γεωργία, πρέπει να τονιστεί ότι στην Ευρώπη υπάρχουν διαφορετικοί προσανατολισμοί που διαμορφώνουν τις πρακτικές της Κοινωνικής Γεωργίας.</a:t>
            </a:r>
          </a:p>
          <a:p>
            <a:endParaRPr lang="en-US" sz="2400" dirty="0"/>
          </a:p>
          <a:p>
            <a:r>
              <a:rPr lang="el-GR" sz="2400" dirty="0"/>
              <a:t>Στην Ιταλία και τη Γαλλία, τα κοινωνικά αγροκτήματα έχουν επικεντρωθεί στην επαγγελματική ένταξη και την κοινωνική συμπερίληψη, κυρίως μέσω οργανώσεων που βασίζονται στην κοινότητα, όπως οι κοινωνικοί συνεταιρισμοί.</a:t>
            </a:r>
            <a:br>
              <a:rPr lang="el-GR" sz="2400" dirty="0"/>
            </a:br>
            <a:endParaRPr lang="en-US" sz="2400" dirty="0"/>
          </a:p>
          <a:p>
            <a:r>
              <a:rPr lang="el-GR" sz="2400" dirty="0"/>
              <a:t>Στη Νορβηγία, την Ολλανδία και τη Φλάνδρα, τα αγροκτήματα φροντίδας λειτουργούν κατά κύριο λόγο από οικογενειακές γεωργικές εκμεταλλεύσεις και αποτελούν παραδείγματα </a:t>
            </a:r>
            <a:r>
              <a:rPr lang="el-GR" sz="2400" dirty="0" err="1"/>
              <a:t>πολυλειτουργικής</a:t>
            </a:r>
            <a:r>
              <a:rPr lang="el-GR" sz="2400" dirty="0"/>
              <a:t> γεωργίας.</a:t>
            </a:r>
            <a:br>
              <a:rPr lang="el-GR" sz="2400" dirty="0"/>
            </a:br>
            <a:endParaRPr lang="en-US" sz="2400" dirty="0"/>
          </a:p>
          <a:p>
            <a:r>
              <a:rPr lang="el-GR" sz="2400" dirty="0"/>
              <a:t>Στη Γερμανία, την Αυστρία, την Ιρλανδία, τη Σλοβενία και την Πολωνία, τα περισσότερα κοινωνικά αγροκτήματα είναι κοινότητες των οποίων οι θεραπευτικές υπηρεσίες παρέχονται από δημόσιους φορείς.</a:t>
            </a:r>
          </a:p>
          <a:p>
            <a:r>
              <a:rPr lang="el-GR" sz="2400" dirty="0"/>
              <a:t>(</a:t>
            </a:r>
            <a:r>
              <a:rPr lang="el-GR" sz="2400" dirty="0" err="1"/>
              <a:t>Hassink</a:t>
            </a:r>
            <a:r>
              <a:rPr lang="el-GR" sz="2400" dirty="0"/>
              <a:t>, 2018)</a:t>
            </a:r>
          </a:p>
          <a:p>
            <a:pPr marL="274320" indent="-274320">
              <a:lnSpc>
                <a:spcPct val="100000"/>
              </a:lnSpc>
              <a:spcBef>
                <a:spcPts val="581"/>
              </a:spcBef>
              <a:buClr>
                <a:srgbClr val="D34817"/>
              </a:buClr>
              <a:buSzPct val="85000"/>
              <a:buFont typeface="Wingdings 2" charset="2"/>
              <a:buChar char=""/>
            </a:pPr>
            <a:endParaRPr lang="en-GB" sz="2200" b="0" strike="noStrike" spc="-1" noProof="0" dirty="0">
              <a:solidFill>
                <a:schemeClr val="dk1"/>
              </a:solidFill>
              <a:latin typeface="Perpetu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PlaceHolder 1"/>
          <p:cNvSpPr>
            <a:spLocks noGrp="1"/>
          </p:cNvSpPr>
          <p:nvPr>
            <p:ph/>
          </p:nvPr>
        </p:nvSpPr>
        <p:spPr>
          <a:xfrm>
            <a:off x="914400" y="1447920"/>
            <a:ext cx="7772040" cy="4571640"/>
          </a:xfrm>
          <a:prstGeom prst="rect">
            <a:avLst/>
          </a:prstGeom>
          <a:noFill/>
          <a:ln w="0">
            <a:noFill/>
          </a:ln>
        </p:spPr>
        <p:txBody>
          <a:bodyPr lIns="90000" tIns="45000" rIns="90000" bIns="45000" anchor="t">
            <a:normAutofit fontScale="92500" lnSpcReduction="20000"/>
          </a:bodyPr>
          <a:lstStyle/>
          <a:p>
            <a:r>
              <a:rPr lang="el-GR" sz="2400" dirty="0"/>
              <a:t>Στις περισσότερες ευρωπαϊκές χώρες, τα αγροκτήματα φροντίδας ή τα κοινωνικά αγροκτήματα απευθύνονται κυρίως σε άτομα με νοητικές αναπηρίες, ψυχολογική δυσφορία και εξαρτήσεις, ενώ παράλληλα στοχεύουν και σε υπηρεσίες για παιδιά ή σε ευάλωτες κατηγορίες, όπως οι ηλικιωμένοι και οι νέοι με προβλήματα ένταξης.</a:t>
            </a:r>
          </a:p>
          <a:p>
            <a:endParaRPr lang="en-US" sz="2400" dirty="0"/>
          </a:p>
          <a:p>
            <a:r>
              <a:rPr lang="el-GR" sz="2400" dirty="0"/>
              <a:t>Οι νομικές μορφές των φορέων που δημιουργούν αυτές τις δομές είναι επίσης ποικίλες: ιδιώτες που ιδρύουν γεωργικές επιχειρήσεις, μη κερδοσκοπικοί οργανισμοί, δομές φροντίδας και πρόνοιας, κοινωνικοί συνεταιρισμοί κ.ά.</a:t>
            </a:r>
          </a:p>
          <a:p>
            <a:endParaRPr lang="en-US" sz="2400" dirty="0"/>
          </a:p>
          <a:p>
            <a:r>
              <a:rPr lang="el-GR" sz="2400" dirty="0"/>
              <a:t>Μέσα σε αυτή την ποικιλία μοντέλων, διάφορες μελέτες (</a:t>
            </a:r>
            <a:r>
              <a:rPr lang="el-GR" sz="2400" dirty="0" err="1"/>
              <a:t>Di</a:t>
            </a:r>
            <a:r>
              <a:rPr lang="el-GR" sz="2400" dirty="0"/>
              <a:t> </a:t>
            </a:r>
            <a:r>
              <a:rPr lang="el-GR" sz="2400" dirty="0" err="1"/>
              <a:t>Iacovo</a:t>
            </a:r>
            <a:r>
              <a:rPr lang="el-GR" sz="2400" dirty="0"/>
              <a:t> και </a:t>
            </a:r>
            <a:r>
              <a:rPr lang="el-GR" sz="2400" dirty="0" err="1"/>
              <a:t>O’Connor</a:t>
            </a:r>
            <a:r>
              <a:rPr lang="el-GR" sz="2400" dirty="0"/>
              <a:t>, 2009· </a:t>
            </a:r>
            <a:r>
              <a:rPr lang="el-GR" sz="2400" dirty="0" err="1"/>
              <a:t>Dessein</a:t>
            </a:r>
            <a:r>
              <a:rPr lang="el-GR" sz="2400" dirty="0"/>
              <a:t> και </a:t>
            </a:r>
            <a:r>
              <a:rPr lang="el-GR" sz="2400" dirty="0" err="1"/>
              <a:t>Bock</a:t>
            </a:r>
            <a:r>
              <a:rPr lang="el-GR" sz="2400" dirty="0"/>
              <a:t>, 2010) έχουν εντοπίσει τρεις βασικές προσεγγίσεις.</a:t>
            </a:r>
          </a:p>
          <a:p>
            <a:pPr marL="274320" indent="-274320">
              <a:lnSpc>
                <a:spcPct val="100000"/>
              </a:lnSpc>
              <a:spcBef>
                <a:spcPts val="581"/>
              </a:spcBef>
              <a:buClr>
                <a:srgbClr val="D34817"/>
              </a:buClr>
              <a:buSzPct val="85000"/>
              <a:buFont typeface="Wingdings 2" charset="2"/>
              <a:buChar char=""/>
            </a:pPr>
            <a:endParaRPr lang="en-GB" sz="2200" b="0" strike="noStrike" spc="-1" noProof="0" dirty="0">
              <a:solidFill>
                <a:schemeClr val="dk1"/>
              </a:solidFill>
              <a:latin typeface="Perpetua"/>
            </a:endParaRPr>
          </a:p>
        </p:txBody>
      </p:sp>
      <p:sp>
        <p:nvSpPr>
          <p:cNvPr id="107" name="Titolo 1"/>
          <p:cNvSpPr/>
          <p:nvPr/>
        </p:nvSpPr>
        <p:spPr>
          <a:xfrm>
            <a:off x="899640" y="188640"/>
            <a:ext cx="7772040" cy="1142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91440" anchor="b">
            <a:normAutofit fontScale="67222" lnSpcReduction="20000"/>
          </a:bodyPr>
          <a:lstStyle/>
          <a:p>
            <a:pPr>
              <a:tabLst>
                <a:tab pos="0" algn="l"/>
              </a:tabLst>
            </a:pPr>
            <a:r>
              <a:rPr lang="el-GR" sz="4000" b="1" dirty="0"/>
              <a:t>Αγροκτήματα Φροντίδας και Κοινωνικά Αγροκτήματα – οι διαφορετικές τυπολογίες</a:t>
            </a:r>
            <a:endParaRPr lang="el-GR" sz="4000" dirty="0"/>
          </a:p>
          <a:p>
            <a:pPr>
              <a:tabLst>
                <a:tab pos="0" algn="l"/>
              </a:tabLst>
            </a:pPr>
            <a:endParaRPr lang="en-GB" sz="4000" b="0" strike="noStrike" spc="-1" noProof="0" dirty="0">
              <a:solidFill>
                <a:srgbClr val="000000"/>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 name="Segnaposto contenuto 3"/>
          <p:cNvGraphicFramePr/>
          <p:nvPr>
            <p:extLst>
              <p:ext uri="{D42A27DB-BD31-4B8C-83A1-F6EECF244321}">
                <p14:modId xmlns:p14="http://schemas.microsoft.com/office/powerpoint/2010/main" val="2517967061"/>
              </p:ext>
            </p:extLst>
          </p:nvPr>
        </p:nvGraphicFramePr>
        <p:xfrm>
          <a:off x="755576" y="332640"/>
          <a:ext cx="7699744" cy="10881360"/>
        </p:xfrm>
        <a:graphic>
          <a:graphicData uri="http://schemas.openxmlformats.org/drawingml/2006/table">
            <a:tbl>
              <a:tblPr/>
              <a:tblGrid>
                <a:gridCol w="2518624">
                  <a:extLst>
                    <a:ext uri="{9D8B030D-6E8A-4147-A177-3AD203B41FA5}">
                      <a16:colId xmlns:a16="http://schemas.microsoft.com/office/drawing/2014/main" val="20000"/>
                    </a:ext>
                  </a:extLst>
                </a:gridCol>
                <a:gridCol w="2590560">
                  <a:extLst>
                    <a:ext uri="{9D8B030D-6E8A-4147-A177-3AD203B41FA5}">
                      <a16:colId xmlns:a16="http://schemas.microsoft.com/office/drawing/2014/main" val="20001"/>
                    </a:ext>
                  </a:extLst>
                </a:gridCol>
                <a:gridCol w="2590560">
                  <a:extLst>
                    <a:ext uri="{9D8B030D-6E8A-4147-A177-3AD203B41FA5}">
                      <a16:colId xmlns:a16="http://schemas.microsoft.com/office/drawing/2014/main" val="20002"/>
                    </a:ext>
                  </a:extLst>
                </a:gridCol>
              </a:tblGrid>
              <a:tr h="1177621">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l-GR" b="1" dirty="0"/>
                        <a:t>Κοινωνικά Αγροκτήματα Κοινότητας: Κοινωνική και Εργασιακή Ένταξη</a:t>
                      </a:r>
                      <a:endParaRPr lang="el-GR" dirty="0"/>
                    </a:p>
                    <a:p>
                      <a:pPr>
                        <a:lnSpc>
                          <a:spcPct val="100000"/>
                        </a:lnSpc>
                      </a:pPr>
                      <a:endParaRPr lang="en-GB" sz="1800" b="0" strike="noStrike" spc="-1" noProof="0"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l-GR" b="1" dirty="0"/>
                        <a:t>Ιδιωτικά Οικογενειακά Αγροκτήματα: Αγροκτήματα Φροντίδας και </a:t>
                      </a:r>
                      <a:r>
                        <a:rPr lang="el-GR" b="1" dirty="0" err="1"/>
                        <a:t>Πολυλειτουργικότητα</a:t>
                      </a:r>
                      <a:endParaRPr lang="el-GR" dirty="0"/>
                    </a:p>
                    <a:p>
                      <a:pPr>
                        <a:lnSpc>
                          <a:spcPct val="100000"/>
                        </a:lnSpc>
                      </a:pPr>
                      <a:endParaRPr lang="en-GB" sz="1800" b="0" strike="noStrike" spc="-1" noProof="0"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l-GR" b="1" dirty="0"/>
                        <a:t>Κοινωνικά Αγροκτήματα ως Υπηρεσίες Κοινότητας που προσφέρονται μέσω Θεσμικών Συνεργασιών</a:t>
                      </a:r>
                      <a:endParaRPr lang="el-GR" dirty="0"/>
                    </a:p>
                    <a:p>
                      <a:pPr>
                        <a:lnSpc>
                          <a:spcPct val="100000"/>
                        </a:lnSpc>
                      </a:pPr>
                      <a:endParaRPr lang="en-GB" sz="1800" b="0" strike="noStrike" spc="-1" noProof="0"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extLst>
                  <a:ext uri="{0D108BD9-81ED-4DB2-BD59-A6C34878D82A}">
                    <a16:rowId xmlns:a16="http://schemas.microsoft.com/office/drawing/2014/main" val="10000"/>
                  </a:ext>
                </a:extLst>
              </a:tr>
              <a:tr h="4871067">
                <a:tc>
                  <a:txBody>
                    <a:bodyPr/>
                    <a:lstStyle/>
                    <a:p>
                      <a:r>
                        <a:rPr lang="el-GR" dirty="0"/>
                        <a:t>Πρόκειται για το κυρίαρχο μοντέλο στην Ιταλία και τη Γαλλία, όπου η έμφαση δεν δίνεται στη γεωργία φροντίδας (</a:t>
                      </a:r>
                      <a:r>
                        <a:rPr lang="el-GR" i="1" dirty="0" err="1"/>
                        <a:t>care</a:t>
                      </a:r>
                      <a:r>
                        <a:rPr lang="el-GR" i="1" dirty="0"/>
                        <a:t> </a:t>
                      </a:r>
                      <a:r>
                        <a:rPr lang="el-GR" i="1" dirty="0" err="1"/>
                        <a:t>farming</a:t>
                      </a:r>
                      <a:r>
                        <a:rPr lang="el-GR" dirty="0"/>
                        <a:t>), αλλά στην κοινωνική γεωργία.</a:t>
                      </a:r>
                    </a:p>
                    <a:p>
                      <a:r>
                        <a:rPr lang="el-GR" dirty="0"/>
                        <a:t>Οι βασικοί φορείς είναι κυρίως κοινωνικοί συνεταιρισμοί και μη κερδοσκοπικοί οργανισμοί, στους οποίους κοινωνικά περιθωριοποιημένα άτομα (άτομα με αναπηρίες, με ψυχικά προβλήματα, με ιστορικό εξαρτήσεων κ.ά.) συμμετέχουν σε γεωργικές δραστηριότητες και ανακτούν έναν ενεργό εργασιακό ρόλο, ο οποίος μπορεί να συμβάλει στην αποκατάστασή τους και την επανένταξή τους στην κοινωνία</a:t>
                      </a:r>
                    </a:p>
                    <a:p>
                      <a:pPr>
                        <a:lnSpc>
                          <a:spcPct val="100000"/>
                        </a:lnSpc>
                      </a:pPr>
                      <a:r>
                        <a:rPr lang="en-US" sz="1800" b="0" strike="noStrike" spc="-1" noProof="0" dirty="0">
                          <a:solidFill>
                            <a:schemeClr val="dk1"/>
                          </a:solidFill>
                          <a:latin typeface="+mn-lt"/>
                        </a:rPr>
                        <a:t>.</a:t>
                      </a:r>
                      <a:endParaRPr lang="en-GB" sz="1800" b="0" strike="noStrike" spc="-1" noProof="0" dirty="0">
                        <a:solidFill>
                          <a:srgbClr val="000000"/>
                        </a:solidFill>
                        <a:latin typeface="Arial"/>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l-GR" dirty="0"/>
                        <a:t>Τα αγροκτήματα φροντίδας, που συναντώνται κυρίως στην Ολλανδία, το Βέλγιο και τη Νορβηγία, είναι ιδιωτικές, οικογενειακές γεωργικές εκμεταλλεύσεις. Οι επιχειρήσεις αυτές προσφέρουν υπηρεσίες φροντίδας παράλληλα με τη γεωργική παραγωγή. Οι υπηρεσίες αυτές αποτελούν μια δευτερεύουσα πηγή εισοδήματος για τους αγρότες, ενώ η γεωργική παραγωγή παραμένει η κύρια δραστηριότητα. Συνήθως, περίπου 10 άτομα την ημέρα κάνουν χρήση αυτών των υπηρεσιών.</a:t>
                      </a:r>
                    </a:p>
                    <a:p>
                      <a:pPr>
                        <a:lnSpc>
                          <a:spcPct val="100000"/>
                        </a:lnSpc>
                      </a:pPr>
                      <a:endParaRPr lang="en-GB" sz="1800" b="0" strike="noStrike" spc="-1" noProof="0" dirty="0">
                        <a:solidFill>
                          <a:srgbClr val="000000"/>
                        </a:solidFill>
                        <a:latin typeface="Arial"/>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r>
                        <a:rPr lang="el-GR" dirty="0"/>
                        <a:t>Το μοντέλο αυτό είναι ευρέως διαδεδομένο στη Γερμανία, την Ιρλανδία, τη Σλοβενία, την Αυστρία και την Πολωνία, όπου τα αγροκτήματα φροντίδας προέκυψαν αρχικά από πρωτοβουλίες του τρίτου τομέα. Σήμερα, έχουν εξελιχθεί σε γεωργικές εκμεταλλεύσεις που παρέχουν υπηρεσίες φροντίδας μέσω εξειδικευμένου προσωπικού και συμμορφώνονται με αυστηρούς κανονισμούς που επιβάλλονται από το σύστημα υγείας.</a:t>
                      </a:r>
                    </a:p>
                    <a:p>
                      <a:r>
                        <a:rPr lang="el-GR" dirty="0"/>
                        <a:t>Οι δραστηριότητες αυτές απευθύνονται συχνά σε συγκεκριμένες ομάδες ωφελούμενων, όπως άτομα με προβλήματα ψυχικής υγείας, γνωστικές αναπηρίες και εξαρτήσεις.</a:t>
                      </a:r>
                    </a:p>
                    <a:p>
                      <a:pPr>
                        <a:lnSpc>
                          <a:spcPct val="100000"/>
                        </a:lnSpc>
                      </a:pPr>
                      <a:endParaRPr lang="en-GB" sz="1800" b="0" strike="noStrike" spc="-1" noProof="0" dirty="0">
                        <a:solidFill>
                          <a:srgbClr val="000000"/>
                        </a:solidFill>
                        <a:latin typeface="Arial"/>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p:cNvSpPr>
          <p:nvPr>
            <p:ph type="title"/>
          </p:nvPr>
        </p:nvSpPr>
        <p:spPr>
          <a:xfrm>
            <a:off x="914400" y="274680"/>
            <a:ext cx="7772040" cy="1786168"/>
          </a:xfrm>
          <a:prstGeom prst="rect">
            <a:avLst/>
          </a:prstGeom>
          <a:noFill/>
          <a:ln w="0">
            <a:noFill/>
          </a:ln>
        </p:spPr>
        <p:txBody>
          <a:bodyPr lIns="90000" tIns="45000" rIns="90000" bIns="91440" anchor="b">
            <a:noAutofit/>
          </a:bodyPr>
          <a:lstStyle/>
          <a:p>
            <a:r>
              <a:rPr lang="el-GR" sz="4000" b="1" dirty="0"/>
              <a:t>Κοινωνική και Εργασιακή Ένταξη</a:t>
            </a:r>
            <a:br>
              <a:rPr lang="el-GR" sz="4000" dirty="0"/>
            </a:br>
            <a:endParaRPr lang="en-GB" sz="4000" b="0" strike="noStrike" spc="-1" noProof="0" dirty="0">
              <a:solidFill>
                <a:schemeClr val="dk1"/>
              </a:solidFill>
              <a:latin typeface="Perpetua"/>
            </a:endParaRPr>
          </a:p>
        </p:txBody>
      </p:sp>
      <p:sp>
        <p:nvSpPr>
          <p:cNvPr id="110" name="PlaceHolder 2"/>
          <p:cNvSpPr>
            <a:spLocks noGrp="1"/>
          </p:cNvSpPr>
          <p:nvPr>
            <p:ph/>
          </p:nvPr>
        </p:nvSpPr>
        <p:spPr>
          <a:xfrm>
            <a:off x="924230" y="1417320"/>
            <a:ext cx="7772040" cy="5166000"/>
          </a:xfrm>
          <a:prstGeom prst="rect">
            <a:avLst/>
          </a:prstGeom>
          <a:noFill/>
          <a:ln w="0">
            <a:noFill/>
          </a:ln>
        </p:spPr>
        <p:txBody>
          <a:bodyPr lIns="90000" tIns="45000" rIns="90000" bIns="45000" anchor="t">
            <a:normAutofit fontScale="65788" lnSpcReduction="20000"/>
          </a:bodyPr>
          <a:lstStyle/>
          <a:p>
            <a:r>
              <a:rPr lang="el-GR" sz="2800" dirty="0"/>
              <a:t>Αναλύοντας σε βάθος αυτές τις δραστηριότητες, η κοινωνική και εργασιακή ένταξη που είναι χαρακτηριστική του πρώτου μοντέλου παρουσιάζει ορισμένα ιδιαίτερα χαρακτηριστικά, τα οποία αφορούν το εργασιακό πλαίσιο:</a:t>
            </a:r>
          </a:p>
          <a:p>
            <a:endParaRPr lang="en-US" sz="2800" dirty="0"/>
          </a:p>
          <a:p>
            <a:r>
              <a:rPr lang="el-GR" sz="2800" dirty="0"/>
              <a:t>Μη επικριτικά περιβάλλοντα, που χαρακτηρίζονται από θετικές σχέσεις μεταξύ των εργαζομένων, καθώς και μεταξύ εργαζομένων και εργοδοτών</a:t>
            </a:r>
          </a:p>
          <a:p>
            <a:r>
              <a:rPr lang="el-GR" sz="2800" dirty="0"/>
              <a:t>Εργασιακές δραστηριότητες με σταδιακά αυξανόμενη πολυπλοκότητα και ανάληψη ευθυνών</a:t>
            </a:r>
          </a:p>
          <a:p>
            <a:endParaRPr lang="en-US" sz="2800" dirty="0"/>
          </a:p>
          <a:p>
            <a:r>
              <a:rPr lang="el-GR" sz="2800" dirty="0"/>
              <a:t>Γνώση ολόκληρης της διαδικασίας (π.χ. παραγωγή, επεξεργασία, εμπορία/μάρκετινγκ)</a:t>
            </a:r>
          </a:p>
          <a:p>
            <a:endParaRPr lang="en-US" sz="2800" dirty="0"/>
          </a:p>
          <a:p>
            <a:r>
              <a:rPr lang="el-GR" sz="2800" dirty="0"/>
              <a:t>Επίγνωση του ρόλου του ατόμου μέσα στη διαδικασία</a:t>
            </a:r>
          </a:p>
          <a:p>
            <a:endParaRPr lang="en-US" sz="2800" dirty="0"/>
          </a:p>
          <a:p>
            <a:r>
              <a:rPr lang="el-GR" sz="2800" dirty="0"/>
              <a:t>Επίγνωση και κατανόηση του αποτελέσματος και, συνεπώς, της σημασίας της εργασίας του ατόμου</a:t>
            </a:r>
          </a:p>
          <a:p>
            <a:endParaRPr lang="en-US" sz="2800" dirty="0"/>
          </a:p>
          <a:p>
            <a:r>
              <a:rPr lang="el-GR" sz="2800" dirty="0"/>
              <a:t>Σχέσεις με άλλα ενδιαφερόμενα μέρη (τεχνικούς, γεωπόνους) και με το τοπικό πλαίσιο (πιθανούς πελάτες, συνεργαζόμενες εταιρείες κ.λπ.)</a:t>
            </a:r>
          </a:p>
          <a:p>
            <a:endParaRPr lang="en-US" sz="2800" dirty="0"/>
          </a:p>
          <a:p>
            <a:r>
              <a:rPr lang="el-GR" sz="2800" dirty="0"/>
              <a:t>Εξωστρέφεια προς την περιοχή και επικοινωνία/διάχυση προς την κοινότητα</a:t>
            </a:r>
          </a:p>
          <a:p>
            <a:pPr>
              <a:spcBef>
                <a:spcPts val="581"/>
              </a:spcBef>
              <a:buClr>
                <a:srgbClr val="D34817"/>
              </a:buClr>
              <a:buSzPct val="85000"/>
            </a:pPr>
            <a:endParaRPr lang="en-GB" sz="2600" b="0" strike="noStrike" spc="-1" noProof="0" dirty="0">
              <a:solidFill>
                <a:schemeClr val="dk1"/>
              </a:solidFill>
              <a:latin typeface="Perpetu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PlaceHolder 1"/>
          <p:cNvSpPr>
            <a:spLocks noGrp="1"/>
          </p:cNvSpPr>
          <p:nvPr>
            <p:ph type="title"/>
          </p:nvPr>
        </p:nvSpPr>
        <p:spPr>
          <a:xfrm>
            <a:off x="914400" y="-171400"/>
            <a:ext cx="7772040" cy="2232248"/>
          </a:xfrm>
          <a:prstGeom prst="rect">
            <a:avLst/>
          </a:prstGeom>
          <a:noFill/>
          <a:ln w="0">
            <a:noFill/>
          </a:ln>
        </p:spPr>
        <p:txBody>
          <a:bodyPr lIns="90000" tIns="45000" rIns="90000" bIns="91440" anchor="b">
            <a:noAutofit/>
          </a:bodyPr>
          <a:lstStyle/>
          <a:p>
            <a:r>
              <a:rPr lang="el-GR" sz="4000" b="1" dirty="0"/>
              <a:t>Κοινωνική και Εργασιακή Ένταξη</a:t>
            </a:r>
            <a:br>
              <a:rPr lang="el-GR" sz="4000" dirty="0"/>
            </a:br>
            <a:endParaRPr lang="en-GB" sz="4000" b="0" strike="noStrike" spc="-1" noProof="0" dirty="0">
              <a:solidFill>
                <a:schemeClr val="dk1"/>
              </a:solidFill>
              <a:latin typeface="Perpetua"/>
            </a:endParaRPr>
          </a:p>
        </p:txBody>
      </p:sp>
      <p:sp>
        <p:nvSpPr>
          <p:cNvPr id="112" name="PlaceHolder 2"/>
          <p:cNvSpPr>
            <a:spLocks noGrp="1"/>
          </p:cNvSpPr>
          <p:nvPr>
            <p:ph/>
          </p:nvPr>
        </p:nvSpPr>
        <p:spPr>
          <a:xfrm>
            <a:off x="914400" y="1844824"/>
            <a:ext cx="7772040" cy="4536504"/>
          </a:xfrm>
          <a:prstGeom prst="rect">
            <a:avLst/>
          </a:prstGeom>
          <a:noFill/>
          <a:ln w="0">
            <a:noFill/>
          </a:ln>
        </p:spPr>
        <p:txBody>
          <a:bodyPr lIns="90000" tIns="45000" rIns="90000" bIns="45000" anchor="t">
            <a:normAutofit/>
          </a:bodyPr>
          <a:lstStyle/>
          <a:p>
            <a:r>
              <a:rPr lang="el-GR" sz="2800" dirty="0"/>
              <a:t>Η «κοινωνική» διάσταση σε αυτή τη διαδικασία ένταξης αφορά ορισμένα θεμελιώδη στάδια:</a:t>
            </a:r>
          </a:p>
          <a:p>
            <a:r>
              <a:rPr lang="el-GR" sz="2800" b="1" dirty="0"/>
              <a:t>Καθορισμός εξατομικευμένων διαδρομών/προγραμμάτων</a:t>
            </a:r>
            <a:endParaRPr lang="el-GR" sz="2800" dirty="0"/>
          </a:p>
          <a:p>
            <a:r>
              <a:rPr lang="el-GR" sz="2800" b="1" dirty="0"/>
              <a:t>Παρακολούθηση και αξιολόγηση της εμπειρίας</a:t>
            </a:r>
            <a:endParaRPr lang="el-GR" sz="2800" dirty="0"/>
          </a:p>
          <a:p>
            <a:r>
              <a:rPr lang="el-GR" sz="2800" b="1" dirty="0"/>
              <a:t>Υποστήριξη και καθοδήγηση (</a:t>
            </a:r>
            <a:r>
              <a:rPr lang="el-GR" sz="2800" b="1" dirty="0" err="1"/>
              <a:t>tutoring</a:t>
            </a:r>
            <a:r>
              <a:rPr lang="el-GR" sz="2800" b="1" dirty="0"/>
              <a:t>)</a:t>
            </a:r>
            <a:endParaRPr lang="el-GR" sz="2800" dirty="0"/>
          </a:p>
          <a:p>
            <a:pPr marL="274320" indent="-274320">
              <a:lnSpc>
                <a:spcPct val="100000"/>
              </a:lnSpc>
              <a:spcBef>
                <a:spcPts val="581"/>
              </a:spcBef>
              <a:buClr>
                <a:srgbClr val="D34817"/>
              </a:buClr>
              <a:buSzPct val="85000"/>
              <a:buFont typeface="Wingdings 2" charset="2"/>
              <a:buChar char=""/>
            </a:pPr>
            <a:endParaRPr lang="en-GB" sz="2600" b="0" strike="noStrike" spc="-1" noProof="0" dirty="0">
              <a:solidFill>
                <a:schemeClr val="dk1"/>
              </a:solidFill>
              <a:latin typeface="Perpetu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PlaceHolder 1"/>
          <p:cNvSpPr>
            <a:spLocks noGrp="1"/>
          </p:cNvSpPr>
          <p:nvPr>
            <p:ph type="title"/>
          </p:nvPr>
        </p:nvSpPr>
        <p:spPr>
          <a:xfrm>
            <a:off x="914400" y="274680"/>
            <a:ext cx="7772040" cy="1714160"/>
          </a:xfrm>
          <a:prstGeom prst="rect">
            <a:avLst/>
          </a:prstGeom>
          <a:noFill/>
          <a:ln w="0">
            <a:noFill/>
          </a:ln>
        </p:spPr>
        <p:txBody>
          <a:bodyPr lIns="90000" tIns="45000" rIns="90000" bIns="91440" anchor="b">
            <a:normAutofit fontScale="90000"/>
          </a:bodyPr>
          <a:lstStyle/>
          <a:p>
            <a:r>
              <a:rPr lang="el-GR" sz="4000" b="1" dirty="0"/>
              <a:t>Κοινωνική και Εργασιακή Ένταξη και Σχέση με την Κοινότητα</a:t>
            </a:r>
            <a:br>
              <a:rPr lang="el-GR" sz="4000" dirty="0"/>
            </a:br>
            <a:endParaRPr lang="en-GB" sz="4000" b="0" strike="noStrike" spc="-1" noProof="0" dirty="0">
              <a:solidFill>
                <a:schemeClr val="dk1"/>
              </a:solidFill>
              <a:latin typeface="Perpetua"/>
            </a:endParaRPr>
          </a:p>
        </p:txBody>
      </p:sp>
      <p:sp>
        <p:nvSpPr>
          <p:cNvPr id="114" name="PlaceHolder 2"/>
          <p:cNvSpPr>
            <a:spLocks noGrp="1"/>
          </p:cNvSpPr>
          <p:nvPr>
            <p:ph/>
          </p:nvPr>
        </p:nvSpPr>
        <p:spPr>
          <a:xfrm>
            <a:off x="539552" y="1447920"/>
            <a:ext cx="8146888" cy="4571640"/>
          </a:xfrm>
          <a:prstGeom prst="rect">
            <a:avLst/>
          </a:prstGeom>
          <a:noFill/>
          <a:ln w="0">
            <a:noFill/>
          </a:ln>
        </p:spPr>
        <p:txBody>
          <a:bodyPr lIns="90000" tIns="45000" rIns="90000" bIns="45000" anchor="t">
            <a:normAutofit fontScale="71944" lnSpcReduction="20000"/>
          </a:bodyPr>
          <a:lstStyle/>
          <a:p>
            <a:r>
              <a:rPr lang="el-GR" sz="2800" dirty="0"/>
              <a:t>Ωστόσο, για την υλοποίηση έργων ένταξης δεν αρκεί να περιοριζόμαστε σε όσα συμβαίνουν στο εσωτερικό των δομών που ασκούν κοινωνική γεωργία: η πραγματική κοινωνική ένταξη επιτυγχάνεται όταν το εξωτερικό περιβάλλον, δηλαδή η κοινωνία στο σύνολό της, αποδέχεται και ενσωματώνει τη διαφορετικότητα.</a:t>
            </a:r>
          </a:p>
          <a:p>
            <a:endParaRPr lang="en-US" sz="2800" dirty="0"/>
          </a:p>
          <a:p>
            <a:r>
              <a:rPr lang="el-GR" sz="2800" dirty="0"/>
              <a:t>Ο στόχος της κοινωνικής και εργασιακής ένταξης δεν επιτυγχάνεται μόνο μέσω της εφαρμογής δραστηριοτήτων εντός των κοινωνικών αγροκτημάτων, αλλά και –κυρίως– μέσω της ανάπτυξης τοπικών δικτύων ικανών να επεκτείνουν τη διαδικασία ένταξης των ευάλωτων ατόμων πέρα από τα όρια των κοινωνικών αγροκτημάτων.</a:t>
            </a:r>
          </a:p>
          <a:p>
            <a:endParaRPr lang="en-US" sz="2800" dirty="0"/>
          </a:p>
          <a:p>
            <a:r>
              <a:rPr lang="el-GR" sz="2800" dirty="0"/>
              <a:t>Αυτός ο διττός και ολοκληρωμένος στόχος πρέπει να λαμβάνεται υπόψη τόσο από όσους σχεδιάζουν και υλοποιούν κοινωνικά αγροκτήματα όσο και από τους θεσμούς που είναι αρμόδιοι για τη νομοθέτηση και τη διακυβέρνηση των τοπικών πολιτικών.</a:t>
            </a:r>
          </a:p>
          <a:p>
            <a:pPr marL="274320" indent="-274320">
              <a:lnSpc>
                <a:spcPct val="100000"/>
              </a:lnSpc>
              <a:spcBef>
                <a:spcPts val="581"/>
              </a:spcBef>
              <a:buClr>
                <a:srgbClr val="D34817"/>
              </a:buClr>
              <a:buSzPct val="85000"/>
              <a:buFont typeface="Wingdings 2" charset="2"/>
              <a:buChar char=""/>
            </a:pPr>
            <a:endParaRPr lang="en-GB" sz="2600" b="0" strike="noStrike" spc="-1" noProof="0" dirty="0">
              <a:solidFill>
                <a:schemeClr val="dk1"/>
              </a:solidFill>
              <a:latin typeface="Perpetu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914400" y="332656"/>
            <a:ext cx="7772040" cy="2232248"/>
          </a:xfrm>
          <a:prstGeom prst="rect">
            <a:avLst/>
          </a:prstGeom>
          <a:noFill/>
          <a:ln w="0">
            <a:noFill/>
          </a:ln>
        </p:spPr>
        <p:txBody>
          <a:bodyPr lIns="90000" tIns="45000" rIns="90000" bIns="91440" anchor="b">
            <a:noAutofit/>
          </a:bodyPr>
          <a:lstStyle/>
          <a:p>
            <a:r>
              <a:rPr lang="el-GR" sz="3600" b="1" dirty="0" err="1"/>
              <a:t>Συνεκθεραπευτικές</a:t>
            </a:r>
            <a:r>
              <a:rPr lang="el-GR" sz="3600" b="1" dirty="0"/>
              <a:t> Δραστηριότητες (</a:t>
            </a:r>
            <a:r>
              <a:rPr lang="en-US" sz="3600" b="1" dirty="0"/>
              <a:t>Co-therapy activities)</a:t>
            </a:r>
            <a:br>
              <a:rPr lang="en-US" sz="4000" dirty="0"/>
            </a:br>
            <a:endParaRPr lang="en-GB" sz="4000" b="0" strike="noStrike" spc="-1" noProof="0" dirty="0">
              <a:solidFill>
                <a:schemeClr val="dk1"/>
              </a:solidFill>
              <a:latin typeface="Perpetua"/>
            </a:endParaRPr>
          </a:p>
        </p:txBody>
      </p:sp>
      <p:sp>
        <p:nvSpPr>
          <p:cNvPr id="116" name="PlaceHolder 2"/>
          <p:cNvSpPr>
            <a:spLocks noGrp="1"/>
          </p:cNvSpPr>
          <p:nvPr>
            <p:ph/>
          </p:nvPr>
        </p:nvSpPr>
        <p:spPr>
          <a:xfrm>
            <a:off x="251640" y="1772816"/>
            <a:ext cx="8434800" cy="5085184"/>
          </a:xfrm>
          <a:prstGeom prst="rect">
            <a:avLst/>
          </a:prstGeom>
          <a:noFill/>
          <a:ln w="0">
            <a:noFill/>
          </a:ln>
        </p:spPr>
        <p:txBody>
          <a:bodyPr lIns="90000" tIns="45000" rIns="90000" bIns="45000" anchor="t">
            <a:normAutofit fontScale="53093" lnSpcReduction="20000"/>
          </a:bodyPr>
          <a:lstStyle/>
          <a:p>
            <a:r>
              <a:rPr lang="el-GR" sz="3000" dirty="0"/>
              <a:t>Έχει πλέον αποδειχθεί ευρέως ότι η επαφή με τη φύση και οι υπαίθριες δραστηριότητες παράγουν θετικές επιδράσεις στην ανθρώπινη υγεία, τόσο σε σωματικό όσο και σε ψυχικό επίπεδο.</a:t>
            </a:r>
          </a:p>
          <a:p>
            <a:endParaRPr lang="en-US" sz="3000" dirty="0"/>
          </a:p>
          <a:p>
            <a:r>
              <a:rPr lang="el-GR" sz="3000" dirty="0"/>
              <a:t>Ιδιαίτερα στις χώρες της Βόρειας Ευρώπης, η σύνδεση μεταξύ της Κοινωνικής Γεωργίας και της Πράσινης Φροντίδας (</a:t>
            </a:r>
            <a:r>
              <a:rPr lang="el-GR" sz="3000" i="1" dirty="0" err="1"/>
              <a:t>Green</a:t>
            </a:r>
            <a:r>
              <a:rPr lang="el-GR" sz="3000" i="1" dirty="0"/>
              <a:t> </a:t>
            </a:r>
            <a:r>
              <a:rPr lang="el-GR" sz="3000" i="1" dirty="0" err="1"/>
              <a:t>Care</a:t>
            </a:r>
            <a:r>
              <a:rPr lang="el-GR" sz="3000" dirty="0"/>
              <a:t>) είναι πολύ ισχυρή και περιλαμβάνει ένα αρκετά ευρύ φάσμα </a:t>
            </a:r>
            <a:r>
              <a:rPr lang="el-GR" sz="3000" dirty="0" err="1"/>
              <a:t>συνεκθεραπευτικών</a:t>
            </a:r>
            <a:r>
              <a:rPr lang="el-GR" sz="3000" dirty="0"/>
              <a:t> δραστηριοτήτων που πραγματοποιούνται σε επαφή με τη φύση.</a:t>
            </a:r>
          </a:p>
          <a:p>
            <a:endParaRPr lang="en-US" sz="3000" dirty="0"/>
          </a:p>
          <a:p>
            <a:r>
              <a:rPr lang="el-GR" sz="3000" dirty="0"/>
              <a:t>Η κατάσταση είναι διαφορετική στις περιοχές που ανήκουν στο λεγόμενο μεσογειακό μοντέλο, όπου συνυπάρχουν διάφορες δραστηριότητες κοινωνικής γεωργίας, οι οποίες κυμαίνονται από την κοινωνική και εργασιακή ένταξη έως τις </a:t>
            </a:r>
            <a:r>
              <a:rPr lang="el-GR" sz="3000" dirty="0" err="1"/>
              <a:t>συνεκθεραπευτικές</a:t>
            </a:r>
            <a:r>
              <a:rPr lang="el-GR" sz="3000" dirty="0"/>
              <a:t> δραστηριότητες.</a:t>
            </a:r>
          </a:p>
          <a:p>
            <a:endParaRPr lang="en-US" sz="3000" dirty="0"/>
          </a:p>
          <a:p>
            <a:r>
              <a:rPr lang="el-GR" sz="3000" dirty="0"/>
              <a:t>Η Ολλανδία και η Νορβηγία είναι αναμφίβολα οι χώρες όπου το μοντέλο των αγροκτημάτων φροντίδας είναι περισσότερο διαδεδομένο, με περίπου 1.250 κοινωνικά αγροκτήματα στην Ολλανδία και 400 στη Νορβηγία (συν έναν άγνωστο αριθμό μη καταγεγραμμένων κοινωνικών αγροκτημάτων).</a:t>
            </a:r>
          </a:p>
          <a:p>
            <a:endParaRPr lang="en-US" sz="3000" dirty="0"/>
          </a:p>
          <a:p>
            <a:r>
              <a:rPr lang="el-GR" sz="3000" dirty="0"/>
              <a:t>Οι δραστηριότητες της γεωργίας φροντίδας αναπτύσσονται επίσης και σε άλλες χώρες, όπου τα ακριβή στοιχεία δεν είναι γνωστά, αλλά οι εκτιμήσεις δείχνουν σημαντική αύξηση:</a:t>
            </a:r>
            <a:br>
              <a:rPr lang="el-GR" sz="3000" dirty="0"/>
            </a:br>
            <a:r>
              <a:rPr lang="el-GR" sz="3000" dirty="0"/>
              <a:t>Αυστρία (n=600), Βέλγιο (n=670), Γαλλία (n=900), Ιρλανδία (n=100), Ιταλία (n=675), Νότια Κορέα (n=30), Ελβετία (n=1.000), Ηνωμένο Βασίλειο (n=230).</a:t>
            </a:r>
          </a:p>
          <a:p>
            <a:r>
              <a:rPr lang="el-GR" sz="3000" dirty="0"/>
              <a:t>(De </a:t>
            </a:r>
            <a:r>
              <a:rPr lang="el-GR" sz="3000" dirty="0" err="1"/>
              <a:t>Bruin</a:t>
            </a:r>
            <a:r>
              <a:rPr lang="el-GR" sz="3000" dirty="0"/>
              <a:t> </a:t>
            </a:r>
            <a:r>
              <a:rPr lang="el-GR" sz="3000" dirty="0" err="1"/>
              <a:t>et</a:t>
            </a:r>
            <a:r>
              <a:rPr lang="el-GR" sz="3000" dirty="0"/>
              <a:t> </a:t>
            </a:r>
            <a:r>
              <a:rPr lang="el-GR" sz="3000" dirty="0" err="1"/>
              <a:t>al</a:t>
            </a:r>
            <a:r>
              <a:rPr lang="el-GR" sz="3000" dirty="0"/>
              <a:t>., 2020)</a:t>
            </a:r>
          </a:p>
          <a:p>
            <a:pPr marL="274320" indent="-274320">
              <a:lnSpc>
                <a:spcPct val="100000"/>
              </a:lnSpc>
              <a:spcBef>
                <a:spcPts val="581"/>
              </a:spcBef>
              <a:buClr>
                <a:srgbClr val="D34817"/>
              </a:buClr>
              <a:buSzPct val="85000"/>
              <a:buFont typeface="Wingdings 2" charset="2"/>
              <a:buChar char=""/>
            </a:pPr>
            <a:endParaRPr lang="en-GB" sz="2600" b="0" strike="noStrike" spc="-1" noProof="0" dirty="0">
              <a:solidFill>
                <a:schemeClr val="dk1"/>
              </a:solidFill>
              <a:latin typeface="Perpetu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PlaceHolder 1"/>
          <p:cNvSpPr>
            <a:spLocks noGrp="1"/>
          </p:cNvSpPr>
          <p:nvPr>
            <p:ph type="title"/>
          </p:nvPr>
        </p:nvSpPr>
        <p:spPr>
          <a:xfrm>
            <a:off x="914400" y="-243408"/>
            <a:ext cx="7772040" cy="2592288"/>
          </a:xfrm>
          <a:prstGeom prst="rect">
            <a:avLst/>
          </a:prstGeom>
          <a:noFill/>
          <a:ln w="0">
            <a:noFill/>
          </a:ln>
        </p:spPr>
        <p:txBody>
          <a:bodyPr lIns="90000" tIns="45000" rIns="90000" bIns="91440" anchor="b">
            <a:normAutofit fontScale="90000"/>
          </a:bodyPr>
          <a:lstStyle/>
          <a:p>
            <a:pPr algn="ctr"/>
            <a:r>
              <a:rPr lang="el-GR" sz="4000" b="1" dirty="0"/>
              <a:t>Οι διαφορετικές τυπολογίες των δραστηριοτήτων Πράσινης Φροντίδας (</a:t>
            </a:r>
            <a:r>
              <a:rPr lang="el-GR" sz="4000" b="1" dirty="0" err="1"/>
              <a:t>Green</a:t>
            </a:r>
            <a:r>
              <a:rPr lang="el-GR" sz="4000" b="1" dirty="0"/>
              <a:t> </a:t>
            </a:r>
            <a:r>
              <a:rPr lang="el-GR" sz="4000" b="1" dirty="0" err="1"/>
              <a:t>Care</a:t>
            </a:r>
            <a:r>
              <a:rPr lang="el-GR" sz="4000" b="1" dirty="0"/>
              <a:t>)</a:t>
            </a:r>
            <a:br>
              <a:rPr lang="el-GR" sz="4000" dirty="0"/>
            </a:br>
            <a:endParaRPr lang="en-GB" sz="4000" b="0" strike="noStrike" spc="-1" noProof="0" dirty="0">
              <a:solidFill>
                <a:schemeClr val="dk1"/>
              </a:solidFill>
              <a:latin typeface="Perpetua"/>
            </a:endParaRPr>
          </a:p>
        </p:txBody>
      </p:sp>
      <p:sp>
        <p:nvSpPr>
          <p:cNvPr id="118" name="PlaceHolder 2"/>
          <p:cNvSpPr>
            <a:spLocks noGrp="1"/>
          </p:cNvSpPr>
          <p:nvPr>
            <p:ph/>
          </p:nvPr>
        </p:nvSpPr>
        <p:spPr>
          <a:xfrm>
            <a:off x="914400" y="1844824"/>
            <a:ext cx="7772040" cy="5328592"/>
          </a:xfrm>
          <a:prstGeom prst="rect">
            <a:avLst/>
          </a:prstGeom>
          <a:noFill/>
          <a:ln w="0">
            <a:noFill/>
          </a:ln>
        </p:spPr>
        <p:txBody>
          <a:bodyPr lIns="90000" tIns="45000" rIns="90000" bIns="45000" anchor="t">
            <a:normAutofit fontScale="75985" lnSpcReduction="20000"/>
          </a:bodyPr>
          <a:lstStyle/>
          <a:p>
            <a:r>
              <a:rPr lang="el-GR" sz="2800" dirty="0"/>
              <a:t>Οι δραστηριότητες «Πράσινης Φροντίδας» (</a:t>
            </a:r>
            <a:r>
              <a:rPr lang="el-GR" sz="2800" i="1" dirty="0" err="1"/>
              <a:t>Green</a:t>
            </a:r>
            <a:r>
              <a:rPr lang="el-GR" sz="2800" i="1" dirty="0"/>
              <a:t> </a:t>
            </a:r>
            <a:r>
              <a:rPr lang="el-GR" sz="2800" i="1" dirty="0" err="1"/>
              <a:t>Care</a:t>
            </a:r>
            <a:r>
              <a:rPr lang="el-GR" sz="2800" dirty="0"/>
              <a:t>) ή «Πράσινης Θεραπείας» (</a:t>
            </a:r>
            <a:r>
              <a:rPr lang="el-GR" sz="2800" i="1" dirty="0" err="1"/>
              <a:t>Green</a:t>
            </a:r>
            <a:r>
              <a:rPr lang="el-GR" sz="2800" i="1" dirty="0"/>
              <a:t> </a:t>
            </a:r>
            <a:r>
              <a:rPr lang="el-GR" sz="2800" i="1" dirty="0" err="1"/>
              <a:t>Therapy</a:t>
            </a:r>
            <a:r>
              <a:rPr lang="el-GR" sz="2800" dirty="0"/>
              <a:t>) περιλαμβάνουν ένα ευρύ φάσμα παρεμβάσεων και υπηρεσιών που βασίζονται στη χρήση φυτών, ζώων ή, σε ορισμένες περιπτώσεις, ακόμη και φυσικών τοπίων, με στόχο τη δημιουργία αυθεντικών θεραπευτικών παρεμβάσεων που μπορούν να προσαρμοστούν τόσο στη δημόσια υγεία γενικά όσο και στις ειδικές ανάγκες επιμέρους κοινωνικών ομάδων.</a:t>
            </a:r>
          </a:p>
          <a:p>
            <a:endParaRPr lang="en-US" sz="2800" dirty="0"/>
          </a:p>
          <a:p>
            <a:r>
              <a:rPr lang="el-GR" sz="2800" dirty="0"/>
              <a:t>Οι δραστηριότητες αυτές διαφέρουν όχι μόνο ως προς τις ομάδες-στόχο στις οποίες απευθύνονται, αλλά και ως προς τον σχεδιασμό και το περιβάλλον στο οποίο υλοποιούνται.</a:t>
            </a:r>
          </a:p>
          <a:p>
            <a:endParaRPr lang="en-US" sz="2800" dirty="0"/>
          </a:p>
          <a:p>
            <a:r>
              <a:rPr lang="el-GR" sz="2800" dirty="0"/>
              <a:t>Συγκεκριμένα, θα αναλυθούν η θεραπεία στην άγρια φύση (</a:t>
            </a:r>
            <a:r>
              <a:rPr lang="el-GR" sz="2800" i="1" dirty="0" err="1"/>
              <a:t>wilderness</a:t>
            </a:r>
            <a:r>
              <a:rPr lang="el-GR" sz="2800" i="1" dirty="0"/>
              <a:t> </a:t>
            </a:r>
            <a:r>
              <a:rPr lang="el-GR" sz="2800" i="1" dirty="0" err="1"/>
              <a:t>therapy</a:t>
            </a:r>
            <a:r>
              <a:rPr lang="el-GR" sz="2800" dirty="0"/>
              <a:t>), η θεραπεία με τη συνδρομή ζώων (</a:t>
            </a:r>
            <a:r>
              <a:rPr lang="el-GR" sz="2800" i="1" dirty="0" err="1"/>
              <a:t>animal-assisted</a:t>
            </a:r>
            <a:r>
              <a:rPr lang="el-GR" sz="2800" i="1" dirty="0"/>
              <a:t> </a:t>
            </a:r>
            <a:r>
              <a:rPr lang="el-GR" sz="2800" i="1" dirty="0" err="1"/>
              <a:t>therapy</a:t>
            </a:r>
            <a:r>
              <a:rPr lang="el-GR" sz="2800" dirty="0"/>
              <a:t>), η γεωργία φροντίδας ή κοινωνική γεωργία, καθώς και οι παρεμβάσεις κηπουρικής και </a:t>
            </a:r>
            <a:r>
              <a:rPr lang="el-GR" sz="2800" dirty="0" err="1"/>
              <a:t>κηποτεχνίας</a:t>
            </a:r>
            <a:r>
              <a:rPr lang="el-GR" sz="2800" dirty="0"/>
              <a:t> (</a:t>
            </a:r>
            <a:r>
              <a:rPr lang="el-GR" sz="2800" i="1" dirty="0" err="1"/>
              <a:t>gardening</a:t>
            </a:r>
            <a:r>
              <a:rPr lang="el-GR" sz="2800" i="1" dirty="0"/>
              <a:t> and </a:t>
            </a:r>
            <a:r>
              <a:rPr lang="el-GR" sz="2800" i="1" dirty="0" err="1"/>
              <a:t>horticultural</a:t>
            </a:r>
            <a:r>
              <a:rPr lang="el-GR" sz="2800" i="1" dirty="0"/>
              <a:t> </a:t>
            </a:r>
            <a:r>
              <a:rPr lang="el-GR" sz="2800" i="1" dirty="0" err="1"/>
              <a:t>interventions</a:t>
            </a:r>
            <a:r>
              <a:rPr lang="el-GR" sz="2800" dirty="0"/>
              <a:t>).</a:t>
            </a:r>
          </a:p>
          <a:p>
            <a:pPr marL="274320" indent="-274320">
              <a:lnSpc>
                <a:spcPct val="100000"/>
              </a:lnSpc>
              <a:spcBef>
                <a:spcPts val="581"/>
              </a:spcBef>
              <a:buClr>
                <a:srgbClr val="D34817"/>
              </a:buClr>
              <a:buSzPct val="85000"/>
              <a:buFont typeface="Wingdings 2" charset="2"/>
              <a:buChar char=""/>
            </a:pPr>
            <a:endParaRPr lang="en-GB" sz="2600" b="0" strike="noStrike" spc="-1" noProof="0" dirty="0">
              <a:solidFill>
                <a:schemeClr val="dk1"/>
              </a:solidFill>
              <a:latin typeface="Perpetu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914400" y="274680"/>
            <a:ext cx="7772040" cy="1930184"/>
          </a:xfrm>
          <a:prstGeom prst="rect">
            <a:avLst/>
          </a:prstGeom>
          <a:noFill/>
          <a:ln w="0">
            <a:noFill/>
          </a:ln>
        </p:spPr>
        <p:txBody>
          <a:bodyPr lIns="90000" tIns="45000" rIns="90000" bIns="91440" anchor="b">
            <a:noAutofit/>
          </a:bodyPr>
          <a:lstStyle/>
          <a:p>
            <a:r>
              <a:rPr lang="el-GR" sz="4000" b="1" dirty="0"/>
              <a:t>Θεραπεία στην Άγρια Φύση (</a:t>
            </a:r>
            <a:r>
              <a:rPr lang="el-GR" sz="4000" b="1" dirty="0" err="1"/>
              <a:t>Wilderness</a:t>
            </a:r>
            <a:r>
              <a:rPr lang="el-GR" sz="4000" b="1" dirty="0"/>
              <a:t> </a:t>
            </a:r>
            <a:r>
              <a:rPr lang="el-GR" sz="4000" b="1" dirty="0" err="1"/>
              <a:t>Therapy</a:t>
            </a:r>
            <a:r>
              <a:rPr lang="el-GR" sz="4000" b="1" dirty="0"/>
              <a:t>)</a:t>
            </a:r>
            <a:br>
              <a:rPr lang="el-GR" sz="4000" dirty="0"/>
            </a:br>
            <a:endParaRPr lang="en-GB" sz="4000" b="0" strike="noStrike" spc="-1" noProof="0" dirty="0">
              <a:solidFill>
                <a:schemeClr val="dk1"/>
              </a:solidFill>
              <a:latin typeface="Perpetua"/>
            </a:endParaRPr>
          </a:p>
        </p:txBody>
      </p:sp>
      <p:sp>
        <p:nvSpPr>
          <p:cNvPr id="120" name="PlaceHolder 2"/>
          <p:cNvSpPr>
            <a:spLocks noGrp="1"/>
          </p:cNvSpPr>
          <p:nvPr>
            <p:ph/>
          </p:nvPr>
        </p:nvSpPr>
        <p:spPr>
          <a:xfrm>
            <a:off x="827584" y="1412776"/>
            <a:ext cx="7772040" cy="5445224"/>
          </a:xfrm>
          <a:prstGeom prst="rect">
            <a:avLst/>
          </a:prstGeom>
          <a:noFill/>
          <a:ln w="0">
            <a:noFill/>
          </a:ln>
        </p:spPr>
        <p:txBody>
          <a:bodyPr lIns="90000" tIns="45000" rIns="90000" bIns="45000" anchor="t">
            <a:normAutofit fontScale="62711" lnSpcReduction="20000"/>
          </a:bodyPr>
          <a:lstStyle/>
          <a:p>
            <a:r>
              <a:rPr lang="el-GR" sz="2800" dirty="0"/>
              <a:t>Πρόκειται για μια μορφή θεραπείας που έχει τις ρίζες της στο εκπαιδευτικό πρόγραμμα </a:t>
            </a:r>
            <a:r>
              <a:rPr lang="el-GR" sz="2800" dirty="0" err="1"/>
              <a:t>Outward</a:t>
            </a:r>
            <a:r>
              <a:rPr lang="el-GR" sz="2800" dirty="0"/>
              <a:t> </a:t>
            </a:r>
            <a:r>
              <a:rPr lang="el-GR" sz="2800" dirty="0" err="1"/>
              <a:t>Bound</a:t>
            </a:r>
            <a:r>
              <a:rPr lang="el-GR" sz="2800" dirty="0"/>
              <a:t> (Ηνωμένο Βασίλειο), το οποίο ιδρύθηκε το 1941 από τους </a:t>
            </a:r>
            <a:r>
              <a:rPr lang="el-GR" sz="2800" dirty="0" err="1"/>
              <a:t>Laurence</a:t>
            </a:r>
            <a:r>
              <a:rPr lang="el-GR" sz="2800" dirty="0"/>
              <a:t> </a:t>
            </a:r>
            <a:r>
              <a:rPr lang="el-GR" sz="2800" dirty="0" err="1"/>
              <a:t>Holt</a:t>
            </a:r>
            <a:r>
              <a:rPr lang="el-GR" sz="2800" dirty="0"/>
              <a:t> και </a:t>
            </a:r>
            <a:r>
              <a:rPr lang="el-GR" sz="2800" dirty="0" err="1"/>
              <a:t>Kurt</a:t>
            </a:r>
            <a:r>
              <a:rPr lang="el-GR" sz="2800" dirty="0"/>
              <a:t> </a:t>
            </a:r>
            <a:r>
              <a:rPr lang="el-GR" sz="2800" dirty="0" err="1"/>
              <a:t>Hahn</a:t>
            </a:r>
            <a:r>
              <a:rPr lang="el-GR" sz="2800" dirty="0"/>
              <a:t>.</a:t>
            </a:r>
          </a:p>
          <a:p>
            <a:endParaRPr lang="en-US" sz="2800" dirty="0"/>
          </a:p>
          <a:p>
            <a:r>
              <a:rPr lang="el-GR" sz="2800" dirty="0"/>
              <a:t>Αρχικά, επρόκειτο για ένα πρόγραμμα υπαίθριας εκπαίδευσης με στόχο την εκπαίδευση νέων ναυτικών. Το </a:t>
            </a:r>
            <a:r>
              <a:rPr lang="el-GR" sz="2800" dirty="0" err="1"/>
              <a:t>Outward</a:t>
            </a:r>
            <a:r>
              <a:rPr lang="el-GR" sz="2800" dirty="0"/>
              <a:t> </a:t>
            </a:r>
            <a:r>
              <a:rPr lang="el-GR" sz="2800" dirty="0" err="1"/>
              <a:t>Bound</a:t>
            </a:r>
            <a:r>
              <a:rPr lang="el-GR" sz="2800" dirty="0"/>
              <a:t> δεν δημιουργήθηκε με θεραπευτικούς σκοπούς και μέχρι σήμερα προσφέρει βιωματικά προγράμματα υπαίθριων δραστηριοτήτων (</a:t>
            </a:r>
            <a:r>
              <a:rPr lang="el-GR" sz="2800" dirty="0" err="1"/>
              <a:t>ράφτινγκ</a:t>
            </a:r>
            <a:r>
              <a:rPr lang="el-GR" sz="2800" dirty="0"/>
              <a:t>, πεζοπορία, προσανατολισμός, αναρρίχηση κ.ά.), τα οποία υλοποιούνται σε περίπου 35 χώρες και προσελκύουν περισσότερους από 150.000 συμμετέχοντες κάθε χρόνο (</a:t>
            </a:r>
            <a:r>
              <a:rPr lang="el-GR" sz="2800" dirty="0" err="1"/>
              <a:t>Outward</a:t>
            </a:r>
            <a:r>
              <a:rPr lang="el-GR" sz="2800" dirty="0"/>
              <a:t> </a:t>
            </a:r>
            <a:r>
              <a:rPr lang="el-GR" sz="2800" dirty="0" err="1"/>
              <a:t>Bound</a:t>
            </a:r>
            <a:r>
              <a:rPr lang="el-GR" sz="2800" dirty="0"/>
              <a:t>, 2022).</a:t>
            </a:r>
          </a:p>
          <a:p>
            <a:endParaRPr lang="en-US" sz="2800" dirty="0"/>
          </a:p>
          <a:p>
            <a:r>
              <a:rPr lang="el-GR" sz="2800" dirty="0"/>
              <a:t>Πολλές από τις δραστηριότητες που προσφέρονται σε αυτά τα προγράμματα αποτέλεσαν πηγή έμπνευσης για την ανάπτυξη της Θεραπείας στην Άγρια Φύση (</a:t>
            </a:r>
            <a:r>
              <a:rPr lang="el-GR" sz="2800" i="1" dirty="0" err="1"/>
              <a:t>Wilderness</a:t>
            </a:r>
            <a:r>
              <a:rPr lang="el-GR" sz="2800" i="1" dirty="0"/>
              <a:t> </a:t>
            </a:r>
            <a:r>
              <a:rPr lang="el-GR" sz="2800" i="1" dirty="0" err="1"/>
              <a:t>Therapy</a:t>
            </a:r>
            <a:r>
              <a:rPr lang="el-GR" sz="2800" dirty="0"/>
              <a:t>).</a:t>
            </a:r>
          </a:p>
          <a:p>
            <a:endParaRPr lang="en-US" sz="2800" dirty="0"/>
          </a:p>
          <a:p>
            <a:r>
              <a:rPr lang="el-GR" sz="2800" dirty="0"/>
              <a:t>Πρόσφατα, το </a:t>
            </a:r>
            <a:r>
              <a:rPr lang="el-GR" sz="2800" dirty="0" err="1"/>
              <a:t>Outward</a:t>
            </a:r>
            <a:r>
              <a:rPr lang="el-GR" sz="2800" dirty="0"/>
              <a:t> </a:t>
            </a:r>
            <a:r>
              <a:rPr lang="el-GR" sz="2800" dirty="0" err="1"/>
              <a:t>Bound</a:t>
            </a:r>
            <a:r>
              <a:rPr lang="el-GR" sz="2800" dirty="0"/>
              <a:t> ξεκίνησε ένα πρόγραμμα πρόληψης σοβαρών δυσκολιών, με την ονομασία </a:t>
            </a:r>
            <a:r>
              <a:rPr lang="el-GR" sz="2800" b="1" dirty="0" err="1"/>
              <a:t>Outward</a:t>
            </a:r>
            <a:r>
              <a:rPr lang="el-GR" sz="2800" b="1" dirty="0"/>
              <a:t> </a:t>
            </a:r>
            <a:r>
              <a:rPr lang="el-GR" sz="2800" b="1" dirty="0" err="1"/>
              <a:t>Bound</a:t>
            </a:r>
            <a:r>
              <a:rPr lang="el-GR" sz="2800" b="1" dirty="0"/>
              <a:t> </a:t>
            </a:r>
            <a:r>
              <a:rPr lang="el-GR" sz="2800" b="1" dirty="0" err="1"/>
              <a:t>Intercept</a:t>
            </a:r>
            <a:r>
              <a:rPr lang="el-GR" sz="2800" dirty="0"/>
              <a:t>, το οποίο περιλαμβάνει οικιστικά προγράμματα διάρκειας 28 και 50 ημερών για παιδιά και νέους ενήλικες που αντιμετωπίζουν δυσκολίες (</a:t>
            </a:r>
            <a:r>
              <a:rPr lang="el-GR" sz="2800" dirty="0" err="1"/>
              <a:t>Outward</a:t>
            </a:r>
            <a:r>
              <a:rPr lang="el-GR" sz="2800" dirty="0"/>
              <a:t> </a:t>
            </a:r>
            <a:r>
              <a:rPr lang="el-GR" sz="2800" dirty="0" err="1"/>
              <a:t>Bound</a:t>
            </a:r>
            <a:r>
              <a:rPr lang="el-GR" sz="2800" dirty="0"/>
              <a:t>, 2022).</a:t>
            </a:r>
          </a:p>
          <a:p>
            <a:pPr marL="274320" indent="-274320">
              <a:lnSpc>
                <a:spcPct val="100000"/>
              </a:lnSpc>
              <a:spcBef>
                <a:spcPts val="581"/>
              </a:spcBef>
              <a:buClr>
                <a:srgbClr val="D34817"/>
              </a:buClr>
              <a:buSzPct val="85000"/>
              <a:buFont typeface="Wingdings 2" charset="2"/>
              <a:buChar char=""/>
            </a:pPr>
            <a:endParaRPr lang="en-US" sz="2600" b="0" strike="noStrike" spc="-1" noProof="0" dirty="0">
              <a:solidFill>
                <a:schemeClr val="dk1"/>
              </a:solidFill>
              <a:latin typeface="Perpetu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PlaceHolder 1"/>
          <p:cNvSpPr>
            <a:spLocks noGrp="1"/>
          </p:cNvSpPr>
          <p:nvPr>
            <p:ph type="title"/>
          </p:nvPr>
        </p:nvSpPr>
        <p:spPr>
          <a:xfrm>
            <a:off x="914400" y="274680"/>
            <a:ext cx="7772040" cy="1786168"/>
          </a:xfrm>
          <a:prstGeom prst="rect">
            <a:avLst/>
          </a:prstGeom>
          <a:noFill/>
          <a:ln w="0">
            <a:noFill/>
          </a:ln>
        </p:spPr>
        <p:txBody>
          <a:bodyPr lIns="90000" tIns="45000" rIns="90000" bIns="91440" anchor="b">
            <a:noAutofit/>
          </a:bodyPr>
          <a:lstStyle/>
          <a:p>
            <a:r>
              <a:rPr lang="el-GR" sz="4000" b="1" dirty="0"/>
              <a:t>Θεραπεία στην Άγρια Φύση (</a:t>
            </a:r>
            <a:r>
              <a:rPr lang="el-GR" sz="4000" b="1" dirty="0" err="1"/>
              <a:t>Wilderness</a:t>
            </a:r>
            <a:r>
              <a:rPr lang="el-GR" sz="4000" b="1" dirty="0"/>
              <a:t> </a:t>
            </a:r>
            <a:r>
              <a:rPr lang="el-GR" sz="4000" b="1" dirty="0" err="1"/>
              <a:t>Therapy</a:t>
            </a:r>
            <a:r>
              <a:rPr lang="el-GR" sz="4000" b="1" dirty="0"/>
              <a:t>)</a:t>
            </a:r>
            <a:br>
              <a:rPr lang="el-GR" sz="4000" dirty="0"/>
            </a:br>
            <a:endParaRPr lang="en-GB" sz="4000" b="0" strike="noStrike" spc="-1" noProof="0" dirty="0">
              <a:solidFill>
                <a:schemeClr val="dk1"/>
              </a:solidFill>
              <a:latin typeface="Perpetua"/>
            </a:endParaRPr>
          </a:p>
        </p:txBody>
      </p:sp>
      <p:sp>
        <p:nvSpPr>
          <p:cNvPr id="122" name="PlaceHolder 2"/>
          <p:cNvSpPr>
            <a:spLocks noGrp="1"/>
          </p:cNvSpPr>
          <p:nvPr>
            <p:ph/>
          </p:nvPr>
        </p:nvSpPr>
        <p:spPr>
          <a:xfrm>
            <a:off x="914400" y="1447920"/>
            <a:ext cx="7772040" cy="4933408"/>
          </a:xfrm>
          <a:prstGeom prst="rect">
            <a:avLst/>
          </a:prstGeom>
          <a:noFill/>
          <a:ln w="0">
            <a:noFill/>
          </a:ln>
        </p:spPr>
        <p:txBody>
          <a:bodyPr lIns="90000" tIns="45000" rIns="90000" bIns="45000" anchor="t">
            <a:normAutofit fontScale="59633" lnSpcReduction="20000"/>
          </a:bodyPr>
          <a:lstStyle/>
          <a:p>
            <a:r>
              <a:rPr lang="el-GR" sz="2800" dirty="0"/>
              <a:t>Η </a:t>
            </a:r>
            <a:r>
              <a:rPr lang="el-GR" sz="2800" b="1" dirty="0"/>
              <a:t>Θεραπεία στην Άγρια Φύση (</a:t>
            </a:r>
            <a:r>
              <a:rPr lang="el-GR" sz="2800" b="1" dirty="0" err="1"/>
              <a:t>Wilderness</a:t>
            </a:r>
            <a:r>
              <a:rPr lang="el-GR" sz="2800" b="1" dirty="0"/>
              <a:t> </a:t>
            </a:r>
            <a:r>
              <a:rPr lang="el-GR" sz="2800" b="1" dirty="0" err="1"/>
              <a:t>Therapy</a:t>
            </a:r>
            <a:r>
              <a:rPr lang="el-GR" sz="2800" b="1" dirty="0"/>
              <a:t>)</a:t>
            </a:r>
            <a:r>
              <a:rPr lang="el-GR" sz="2800" dirty="0"/>
              <a:t> απευθύνεται κυρίως σε εφήβους με διαταραχές συμπεριφοράς, προβλήματα εξάρτησης από ουσίες ή ζητήματα ψυχικής υγείας.</a:t>
            </a:r>
            <a:br>
              <a:rPr lang="el-GR" sz="2800" dirty="0"/>
            </a:br>
            <a:endParaRPr lang="en-US" sz="2800" dirty="0"/>
          </a:p>
          <a:p>
            <a:r>
              <a:rPr lang="el-GR" sz="2800" dirty="0"/>
              <a:t>Στόχος της είναι η παροχή μιας μοναδικής και μετασχηματιστικής εμπειρίας που προάγει τον </a:t>
            </a:r>
            <a:r>
              <a:rPr lang="el-GR" sz="2800" dirty="0" err="1"/>
              <a:t>αυτοστοχασμό</a:t>
            </a:r>
            <a:r>
              <a:rPr lang="el-GR" sz="2800" dirty="0"/>
              <a:t>, την αυτογνωσία και την προσωπική ανάπτυξη.</a:t>
            </a:r>
          </a:p>
          <a:p>
            <a:endParaRPr lang="en-US" sz="2800" dirty="0"/>
          </a:p>
          <a:p>
            <a:r>
              <a:rPr lang="el-GR" sz="2800" dirty="0"/>
              <a:t>Τα θεραπευτικά προγράμματα περιλαμβάνουν τη μακροχρόνια παραμονή των νέων σε φυσικά περιβάλλοντα, με δραστηριότητες όπως πεζοπορία, κατασκήνωση, αναρρίχηση και ανάπτυξη δεξιοτήτων επιβίωσης στη φύση.</a:t>
            </a:r>
          </a:p>
          <a:p>
            <a:endParaRPr lang="en-US" sz="2800" dirty="0"/>
          </a:p>
          <a:p>
            <a:r>
              <a:rPr lang="el-GR" sz="2800" dirty="0"/>
              <a:t>Υπάρχουν τρία βασικά μοντέλα:</a:t>
            </a:r>
          </a:p>
          <a:p>
            <a:r>
              <a:rPr lang="el-GR" sz="2800" b="1" dirty="0"/>
              <a:t>Αποστολές (</a:t>
            </a:r>
            <a:r>
              <a:rPr lang="el-GR" sz="2800" b="1" dirty="0" err="1"/>
              <a:t>Expeditions</a:t>
            </a:r>
            <a:r>
              <a:rPr lang="el-GR" sz="2800" b="1" dirty="0"/>
              <a:t>):</a:t>
            </a:r>
            <a:r>
              <a:rPr lang="el-GR" sz="2800" dirty="0"/>
              <a:t> οι συμμετέχοντες πραγματοποιούν εκτεταμένες εξορμήσεις, στήνοντας καταυλισμούς σε διαφορετικές τοποθεσίες και αναπτύσσοντας δεξιότητες επιβίωσης.</a:t>
            </a:r>
          </a:p>
          <a:p>
            <a:r>
              <a:rPr lang="el-GR" sz="2800" b="1" dirty="0"/>
              <a:t>Βάσεις Κατασκήνωσης (</a:t>
            </a:r>
            <a:r>
              <a:rPr lang="el-GR" sz="2800" b="1" dirty="0" err="1"/>
              <a:t>Base</a:t>
            </a:r>
            <a:r>
              <a:rPr lang="el-GR" sz="2800" b="1" dirty="0"/>
              <a:t> </a:t>
            </a:r>
            <a:r>
              <a:rPr lang="el-GR" sz="2800" b="1" dirty="0" err="1"/>
              <a:t>Camps</a:t>
            </a:r>
            <a:r>
              <a:rPr lang="el-GR" sz="2800" b="1" dirty="0"/>
              <a:t>):</a:t>
            </a:r>
            <a:r>
              <a:rPr lang="el-GR" sz="2800" dirty="0"/>
              <a:t> οι συμμετέχοντες διαμένουν σε μια κεντρική εγκατάσταση και πραγματοποιούν σύντομες εξορμήσεις στη φύση.</a:t>
            </a:r>
          </a:p>
          <a:p>
            <a:r>
              <a:rPr lang="el-GR" sz="2800" b="1" dirty="0"/>
              <a:t>Μακροχρόνια Διαμονή (</a:t>
            </a:r>
            <a:r>
              <a:rPr lang="el-GR" sz="2800" b="1" dirty="0" err="1"/>
              <a:t>Long-term</a:t>
            </a:r>
            <a:r>
              <a:rPr lang="el-GR" sz="2800" b="1" dirty="0"/>
              <a:t> </a:t>
            </a:r>
            <a:r>
              <a:rPr lang="el-GR" sz="2800" b="1" dirty="0" err="1"/>
              <a:t>Residential</a:t>
            </a:r>
            <a:r>
              <a:rPr lang="el-GR" sz="2800" b="1" dirty="0"/>
              <a:t>):</a:t>
            </a:r>
            <a:r>
              <a:rPr lang="el-GR" sz="2800" dirty="0"/>
              <a:t> συνδυάζει την παραδοσιακή θεραπεία διαμονής με στοιχεία της Θεραπείας στην Άγρια Φύση, τα οποία ενσωματώνονται στις καθημερινές δραστηριότητες ή στο περιβάλλον της δομής.</a:t>
            </a:r>
          </a:p>
          <a:p>
            <a:pPr marL="274320" indent="-274320">
              <a:lnSpc>
                <a:spcPct val="100000"/>
              </a:lnSpc>
              <a:spcBef>
                <a:spcPts val="581"/>
              </a:spcBef>
              <a:buClr>
                <a:srgbClr val="D34817"/>
              </a:buClr>
              <a:buSzPct val="85000"/>
              <a:buFont typeface="Wingdings 2" charset="2"/>
              <a:buChar char=""/>
            </a:pPr>
            <a:endParaRPr lang="en-GB" sz="2600" b="0" strike="noStrike" spc="-1" noProof="0" dirty="0">
              <a:solidFill>
                <a:schemeClr val="dk1"/>
              </a:solidFill>
              <a:latin typeface="Perpetu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914400" y="0"/>
            <a:ext cx="7772040" cy="2348880"/>
          </a:xfrm>
          <a:prstGeom prst="rect">
            <a:avLst/>
          </a:prstGeom>
          <a:noFill/>
          <a:ln w="0">
            <a:noFill/>
          </a:ln>
        </p:spPr>
        <p:txBody>
          <a:bodyPr lIns="90000" tIns="45000" rIns="90000" bIns="91440" anchor="b">
            <a:noAutofit/>
          </a:bodyPr>
          <a:lstStyle/>
          <a:p>
            <a:r>
              <a:rPr lang="el-GR" sz="4000" b="1" dirty="0"/>
              <a:t>Θεραπεία με τη Συνδρομή Ζώων (</a:t>
            </a:r>
            <a:r>
              <a:rPr lang="el-GR" sz="4000" b="1" dirty="0" err="1"/>
              <a:t>Animal-Assisted</a:t>
            </a:r>
            <a:r>
              <a:rPr lang="el-GR" sz="4000" b="1" dirty="0"/>
              <a:t> </a:t>
            </a:r>
            <a:r>
              <a:rPr lang="el-GR" sz="4000" b="1" dirty="0" err="1"/>
              <a:t>Therapy</a:t>
            </a:r>
            <a:r>
              <a:rPr lang="el-GR" sz="4000" b="1" dirty="0"/>
              <a:t>)</a:t>
            </a:r>
            <a:br>
              <a:rPr lang="el-GR" sz="4000" dirty="0"/>
            </a:br>
            <a:endParaRPr lang="en-GB" sz="4000" b="0" strike="noStrike" spc="-1" noProof="0" dirty="0">
              <a:solidFill>
                <a:schemeClr val="dk1"/>
              </a:solidFill>
              <a:latin typeface="Perpetua"/>
            </a:endParaRPr>
          </a:p>
        </p:txBody>
      </p:sp>
      <p:sp>
        <p:nvSpPr>
          <p:cNvPr id="124" name="PlaceHolder 2"/>
          <p:cNvSpPr>
            <a:spLocks noGrp="1"/>
          </p:cNvSpPr>
          <p:nvPr>
            <p:ph/>
          </p:nvPr>
        </p:nvSpPr>
        <p:spPr>
          <a:xfrm>
            <a:off x="914400" y="1700808"/>
            <a:ext cx="7772040" cy="6336704"/>
          </a:xfrm>
          <a:prstGeom prst="rect">
            <a:avLst/>
          </a:prstGeom>
          <a:noFill/>
          <a:ln w="0">
            <a:noFill/>
          </a:ln>
        </p:spPr>
        <p:txBody>
          <a:bodyPr lIns="90000" tIns="45000" rIns="90000" bIns="45000" anchor="t">
            <a:noAutofit/>
          </a:bodyPr>
          <a:lstStyle/>
          <a:p>
            <a:r>
              <a:rPr lang="el-GR" dirty="0"/>
              <a:t>Η </a:t>
            </a:r>
            <a:r>
              <a:rPr lang="el-GR" b="1" dirty="0"/>
              <a:t>θεραπεία με τη συνδρομή ζώων</a:t>
            </a:r>
            <a:r>
              <a:rPr lang="el-GR" dirty="0"/>
              <a:t> περιλαμβάνει διαφορετικές τυπολογίες, ομάδες-στόχο και στόχους, οι οποίοι μπορεί να είναι εκπαιδευτικοί, θεραπευτικοί, κοινωνικοί ή συναισθηματικοί.</a:t>
            </a:r>
          </a:p>
          <a:p>
            <a:r>
              <a:rPr lang="el-GR" dirty="0"/>
              <a:t>Οι παρεμβάσεις θεραπείας με τη συνδρομή ζώων μπορούν να πραγματοποιούνται σε ποικίλα περιβάλλοντα, τόσο σε εξωτερικούς όσο και σε εσωτερικούς χώρους, ατομικά ή ομαδικά, και με τη συμμετοχή μιας μεγάλης ποικιλίας ζώων, όπως σκύλοι, γάτες, κουνέλια, αλλά και κατσίκες, γαϊδούρια, αγελάδες, άλογα, αρπακτικά πτηνά και δελφίνια.</a:t>
            </a:r>
          </a:p>
          <a:p>
            <a:r>
              <a:rPr lang="el-GR" dirty="0"/>
              <a:t>Οι παρεμβάσεις αυτές αποκτούν </a:t>
            </a:r>
            <a:r>
              <a:rPr lang="el-GR" b="1" dirty="0"/>
              <a:t>θεραπευτικό χαρακτήρα</a:t>
            </a:r>
            <a:r>
              <a:rPr lang="el-GR" dirty="0"/>
              <a:t> όταν γίνεται σκόπιμη χρήση των ζώων ως μέσου θεραπείας, με στόχο την υποστήριξη και την προαγωγή της κοινωνικής, συναισθηματικής και σωματικής ευεξίας, καθώς και της γνωστικής λειτουργικότητας ατόμων με διαφορετικού τύπου δυσκολίες (Ernst, 2014).</a:t>
            </a:r>
          </a:p>
          <a:p>
            <a:r>
              <a:rPr lang="el-GR" dirty="0"/>
              <a:t>Η άσκηση αυτών των δραστηριοτήτων ρυθμίζεται από ειδική νομοθεσία και απαιτεί συγκεκριμένες δεξιότητες και προσόντα.</a:t>
            </a:r>
            <a:br>
              <a:rPr lang="el-GR" dirty="0"/>
            </a:br>
            <a:r>
              <a:rPr lang="el-GR" dirty="0"/>
              <a:t>Ειδικότερα, είναι απαραίτητη η παρουσία υπεύθυνου φροντίδας και ευζωίας των ζώων, καθώς και κτηνιάτρου που επιβλέπει την υγεία και τη φροντίδα τους.</a:t>
            </a:r>
          </a:p>
          <a:p>
            <a:pPr marL="274320" indent="-274320">
              <a:lnSpc>
                <a:spcPct val="90000"/>
              </a:lnSpc>
              <a:spcBef>
                <a:spcPts val="581"/>
              </a:spcBef>
              <a:buClr>
                <a:srgbClr val="D34817"/>
              </a:buClr>
              <a:buSzPct val="85000"/>
              <a:buFont typeface="Wingdings 2" charset="2"/>
              <a:buChar char=""/>
            </a:pPr>
            <a:endParaRPr lang="en-GB" sz="2000" spc="-1" noProof="0" dirty="0">
              <a:solidFill>
                <a:schemeClr val="dk1"/>
              </a:solidFill>
              <a:latin typeface="Perpetu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PlaceHolder 1"/>
          <p:cNvSpPr>
            <a:spLocks noGrp="1"/>
          </p:cNvSpPr>
          <p:nvPr>
            <p:ph type="title"/>
          </p:nvPr>
        </p:nvSpPr>
        <p:spPr>
          <a:xfrm>
            <a:off x="914400" y="274680"/>
            <a:ext cx="7772040" cy="1786168"/>
          </a:xfrm>
          <a:prstGeom prst="rect">
            <a:avLst/>
          </a:prstGeom>
          <a:noFill/>
          <a:ln w="0">
            <a:noFill/>
          </a:ln>
        </p:spPr>
        <p:txBody>
          <a:bodyPr lIns="90000" tIns="45000" rIns="90000" bIns="91440" anchor="b">
            <a:noAutofit/>
          </a:bodyPr>
          <a:lstStyle/>
          <a:p>
            <a:r>
              <a:rPr lang="el-GR" sz="4000" b="1" dirty="0"/>
              <a:t>Θεραπείες </a:t>
            </a:r>
            <a:r>
              <a:rPr lang="el-GR" sz="4000" b="1" dirty="0" err="1"/>
              <a:t>Κηποτεχνίας</a:t>
            </a:r>
            <a:r>
              <a:rPr lang="el-GR" sz="4000" b="1" dirty="0"/>
              <a:t> (</a:t>
            </a:r>
            <a:r>
              <a:rPr lang="en-US" sz="4000" b="1" dirty="0"/>
              <a:t>Horticultural Therapies)</a:t>
            </a:r>
            <a:br>
              <a:rPr lang="en-US" sz="4000" dirty="0"/>
            </a:br>
            <a:endParaRPr lang="en-GB" sz="4000" b="0" strike="noStrike" spc="-1" noProof="0" dirty="0">
              <a:solidFill>
                <a:schemeClr val="dk1"/>
              </a:solidFill>
              <a:latin typeface="Perpetua"/>
            </a:endParaRPr>
          </a:p>
        </p:txBody>
      </p:sp>
      <p:sp>
        <p:nvSpPr>
          <p:cNvPr id="126" name="Segnaposto contenuto 5"/>
          <p:cNvSpPr txBox="1"/>
          <p:nvPr/>
        </p:nvSpPr>
        <p:spPr>
          <a:xfrm>
            <a:off x="457560" y="1417320"/>
            <a:ext cx="8362912" cy="4819992"/>
          </a:xfrm>
          <a:prstGeom prst="rect">
            <a:avLst/>
          </a:prstGeom>
          <a:noFill/>
          <a:ln w="0">
            <a:noFill/>
          </a:ln>
        </p:spPr>
        <p:txBody>
          <a:bodyPr lIns="0" tIns="0" rIns="0" bIns="0" anchor="t">
            <a:noAutofit/>
          </a:bodyPr>
          <a:lstStyle/>
          <a:p>
            <a:r>
              <a:rPr lang="el-GR" sz="2400" dirty="0"/>
              <a:t>Οι </a:t>
            </a:r>
            <a:r>
              <a:rPr lang="el-GR" sz="2400" b="1" dirty="0"/>
              <a:t>Θεραπείες </a:t>
            </a:r>
            <a:r>
              <a:rPr lang="el-GR" sz="2400" b="1" dirty="0" err="1"/>
              <a:t>Κηποτεχνίας</a:t>
            </a:r>
            <a:r>
              <a:rPr lang="el-GR" sz="2400" b="1" dirty="0"/>
              <a:t> (</a:t>
            </a:r>
            <a:r>
              <a:rPr lang="el-GR" sz="2400" b="1" dirty="0" err="1"/>
              <a:t>Horticultural</a:t>
            </a:r>
            <a:r>
              <a:rPr lang="el-GR" sz="2400" b="1" dirty="0"/>
              <a:t> </a:t>
            </a:r>
            <a:r>
              <a:rPr lang="el-GR" sz="2400" b="1" dirty="0" err="1"/>
              <a:t>Therapies</a:t>
            </a:r>
            <a:r>
              <a:rPr lang="el-GR" sz="2400" b="1" dirty="0"/>
              <a:t> – </a:t>
            </a:r>
            <a:r>
              <a:rPr lang="el-GR" sz="2400" b="1" dirty="0" err="1"/>
              <a:t>HT</a:t>
            </a:r>
            <a:r>
              <a:rPr lang="el-GR" sz="2400" b="1" dirty="0"/>
              <a:t>)</a:t>
            </a:r>
            <a:r>
              <a:rPr lang="el-GR" sz="2400" dirty="0"/>
              <a:t> περιλαμβάνουν όλες εκείνες τις δραστηριότητες στις οποίες η κηπουρική λειτουργεί ως μορφή σωματικής και ψυχολογικής θεραπείας.</a:t>
            </a:r>
          </a:p>
          <a:p>
            <a:r>
              <a:rPr lang="el-GR" sz="2400" dirty="0"/>
              <a:t>Πραγματοποιούνται σε δημόσια πάρκα, σε ιδιωτικούς χώρους ή σε πιο δομημένα περιβάλλοντα, όπως νοσοκομεία και κοινότητες διαμονής. Πρόκειται για μια εύκολα </a:t>
            </a:r>
            <a:r>
              <a:rPr lang="el-GR" sz="2400" dirty="0" err="1"/>
              <a:t>προσβάσιμη</a:t>
            </a:r>
            <a:r>
              <a:rPr lang="el-GR" sz="2400" dirty="0"/>
              <a:t> δραστηριότητα, η οποία δεν απαιτεί ιδιαίτερη σωματική καταπόνηση και μπορεί επίσης να υλοποιείται σε ομαδικό πλαίσιο (</a:t>
            </a:r>
            <a:r>
              <a:rPr lang="el-GR" sz="2400" dirty="0" err="1"/>
              <a:t>Harper</a:t>
            </a:r>
            <a:r>
              <a:rPr lang="el-GR" sz="2400" dirty="0"/>
              <a:t> &amp; </a:t>
            </a:r>
            <a:r>
              <a:rPr lang="el-GR" sz="2400" dirty="0" err="1"/>
              <a:t>Dobud</a:t>
            </a:r>
            <a:r>
              <a:rPr lang="el-GR" sz="2400" dirty="0"/>
              <a:t>, 2021).</a:t>
            </a:r>
          </a:p>
          <a:p>
            <a:r>
              <a:rPr lang="el-GR" sz="2400" dirty="0"/>
              <a:t>Οι θεραπείες </a:t>
            </a:r>
            <a:r>
              <a:rPr lang="el-GR" sz="2400" dirty="0" err="1"/>
              <a:t>κηποτεχνίας</a:t>
            </a:r>
            <a:r>
              <a:rPr lang="el-GR" sz="2400" dirty="0"/>
              <a:t> επηρεάζουν θετικά τη σωματική ευλυγισία, την ισορροπία, την αερόβια αντοχή, την ψυχολογική υγεία, τη συναισθηματική λειτουργικότητα, την κοινωνική ευεξία και τη συνολική ποιότητα ζωής (</a:t>
            </a:r>
            <a:r>
              <a:rPr lang="el-GR" sz="2400" dirty="0" err="1"/>
              <a:t>Liu</a:t>
            </a:r>
            <a:r>
              <a:rPr lang="el-GR" sz="2400" dirty="0"/>
              <a:t> </a:t>
            </a:r>
            <a:r>
              <a:rPr lang="el-GR" sz="2400" dirty="0" err="1"/>
              <a:t>et</a:t>
            </a:r>
            <a:r>
              <a:rPr lang="el-GR" sz="2400" dirty="0"/>
              <a:t> </a:t>
            </a:r>
            <a:r>
              <a:rPr lang="el-GR" sz="2400" dirty="0" err="1"/>
              <a:t>al</a:t>
            </a:r>
            <a:r>
              <a:rPr lang="el-GR" sz="2400" dirty="0"/>
              <a:t>., 2022).</a:t>
            </a:r>
          </a:p>
          <a:p>
            <a:endParaRPr lang="en-GB" sz="2600" b="0" strike="noStrike" spc="-1" noProof="0" dirty="0">
              <a:solidFill>
                <a:schemeClr val="dk1"/>
              </a:solidFill>
              <a:latin typeface="Perpetua"/>
              <a:ea typeface="TimesNewRomanPSM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914400" y="274680"/>
            <a:ext cx="7772040" cy="1858176"/>
          </a:xfrm>
          <a:prstGeom prst="rect">
            <a:avLst/>
          </a:prstGeom>
          <a:noFill/>
          <a:ln w="0">
            <a:noFill/>
          </a:ln>
        </p:spPr>
        <p:txBody>
          <a:bodyPr lIns="90000" tIns="45000" rIns="90000" bIns="91440" anchor="b">
            <a:noAutofit/>
          </a:bodyPr>
          <a:lstStyle/>
          <a:p>
            <a:r>
              <a:rPr lang="el-GR" sz="4000" b="1" dirty="0"/>
              <a:t>Θεραπείες </a:t>
            </a:r>
            <a:r>
              <a:rPr lang="el-GR" sz="4000" b="1" dirty="0" err="1"/>
              <a:t>Κηποτεχνίας</a:t>
            </a:r>
            <a:r>
              <a:rPr lang="el-GR" sz="4000" b="1" dirty="0"/>
              <a:t> (</a:t>
            </a:r>
            <a:r>
              <a:rPr lang="en-US" sz="4000" b="1" dirty="0"/>
              <a:t>Horticultural Therapies)</a:t>
            </a:r>
            <a:br>
              <a:rPr lang="en-US" sz="4000" dirty="0"/>
            </a:br>
            <a:endParaRPr lang="en-GB" sz="4000" b="0" strike="noStrike" spc="-1" noProof="0" dirty="0">
              <a:solidFill>
                <a:schemeClr val="dk1"/>
              </a:solidFill>
              <a:latin typeface="Perpetua"/>
            </a:endParaRPr>
          </a:p>
        </p:txBody>
      </p:sp>
      <p:sp>
        <p:nvSpPr>
          <p:cNvPr id="128" name="Segnaposto contenuto 4"/>
          <p:cNvSpPr txBox="1"/>
          <p:nvPr/>
        </p:nvSpPr>
        <p:spPr>
          <a:xfrm>
            <a:off x="720000" y="1772816"/>
            <a:ext cx="7772040" cy="4464495"/>
          </a:xfrm>
          <a:prstGeom prst="rect">
            <a:avLst/>
          </a:prstGeom>
          <a:noFill/>
          <a:ln w="0">
            <a:noFill/>
          </a:ln>
        </p:spPr>
        <p:txBody>
          <a:bodyPr lIns="0" tIns="0" rIns="0" bIns="0" anchor="t">
            <a:noAutofit/>
          </a:bodyPr>
          <a:lstStyle/>
          <a:p>
            <a:r>
              <a:rPr lang="el-GR" sz="2800" dirty="0"/>
              <a:t>Οι δραστηριότητες αυτές είναι ιδιαίτερα κατάλληλες για τους ηλικιωμένους, καθώς εντάσσονται στην κατηγορία των μη φαρμακευτικών παρεμβάσεων.</a:t>
            </a:r>
          </a:p>
          <a:p>
            <a:r>
              <a:rPr lang="el-GR" sz="2800" dirty="0"/>
              <a:t>Η ενασχόληση με τα φυτά έχει χαλαρωτική επίδραση, η οποία συνδέεται με τη μειωμένη ενεργοποίηση της προμετωπιαίας φλοιώδους δραστηριότητας και την αυξημένη δραστηριότητα του παρασυμπαθητικού νευρικού συστήματος (</a:t>
            </a:r>
            <a:r>
              <a:rPr lang="el-GR" sz="2800" dirty="0" err="1"/>
              <a:t>Park</a:t>
            </a:r>
            <a:r>
              <a:rPr lang="el-GR" sz="2800" dirty="0"/>
              <a:t> </a:t>
            </a:r>
            <a:r>
              <a:rPr lang="el-GR" sz="2800" dirty="0" err="1"/>
              <a:t>et</a:t>
            </a:r>
            <a:r>
              <a:rPr lang="el-GR" sz="2800" dirty="0"/>
              <a:t> </a:t>
            </a:r>
            <a:r>
              <a:rPr lang="el-GR" sz="2800" dirty="0" err="1"/>
              <a:t>al</a:t>
            </a:r>
            <a:r>
              <a:rPr lang="el-GR" sz="2800" dirty="0"/>
              <a:t>., 2017).</a:t>
            </a:r>
          </a:p>
          <a:p>
            <a:endParaRPr lang="en-GB" sz="2600" b="0" strike="noStrike" spc="-1" noProof="0" dirty="0">
              <a:solidFill>
                <a:schemeClr val="dk1"/>
              </a:solidFill>
              <a:latin typeface="Perpetua"/>
              <a:ea typeface="TimesNewRomanPSM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914400" y="414152"/>
            <a:ext cx="7772040" cy="1862720"/>
          </a:xfrm>
          <a:prstGeom prst="rect">
            <a:avLst/>
          </a:prstGeom>
          <a:noFill/>
          <a:ln w="0">
            <a:noFill/>
          </a:ln>
        </p:spPr>
        <p:txBody>
          <a:bodyPr lIns="90000" tIns="45000" rIns="90000" bIns="91440" anchor="b">
            <a:noAutofit/>
          </a:bodyPr>
          <a:lstStyle/>
          <a:p>
            <a:r>
              <a:rPr lang="el-GR" sz="4000" b="1" dirty="0"/>
              <a:t>Δραστηριότητες Γεωργίας Φροντίδας για Άτομα με Άνοια</a:t>
            </a:r>
            <a:br>
              <a:rPr lang="el-GR" sz="4000" dirty="0"/>
            </a:br>
            <a:endParaRPr lang="en-GB" sz="4000" b="0" strike="noStrike" spc="-1" noProof="0" dirty="0">
              <a:solidFill>
                <a:schemeClr val="dk1"/>
              </a:solidFill>
              <a:latin typeface="Perpetua"/>
            </a:endParaRPr>
          </a:p>
        </p:txBody>
      </p:sp>
      <p:sp>
        <p:nvSpPr>
          <p:cNvPr id="128" name="Segnaposto contenuto 4"/>
          <p:cNvSpPr txBox="1"/>
          <p:nvPr/>
        </p:nvSpPr>
        <p:spPr>
          <a:xfrm>
            <a:off x="685980" y="1916832"/>
            <a:ext cx="7772040" cy="4099912"/>
          </a:xfrm>
          <a:prstGeom prst="rect">
            <a:avLst/>
          </a:prstGeom>
          <a:noFill/>
          <a:ln w="0">
            <a:noFill/>
          </a:ln>
        </p:spPr>
        <p:txBody>
          <a:bodyPr lIns="0" tIns="0" rIns="0" bIns="0" anchor="t">
            <a:noAutofit/>
          </a:bodyPr>
          <a:lstStyle/>
          <a:p>
            <a:r>
              <a:rPr lang="el-GR" sz="2800" dirty="0"/>
              <a:t>Οι δραστηριότητες αυτές, που απευθύνονται σε μια ομάδα-στόχο ηλικιωμένων με συγκεκριμένες δυσκολίες, απαιτούν τον ανασχεδιασμό του περιβάλλοντος φιλοξενίας και, κυρίως, τη στενή συνεργασία μεταξύ επαγγελματιών υγείας, αρχιτεκτόνων, των ίδιων των ασθενών και των οικογενειών τους (De </a:t>
            </a:r>
            <a:r>
              <a:rPr lang="el-GR" sz="2800" dirty="0" err="1"/>
              <a:t>Boer</a:t>
            </a:r>
            <a:r>
              <a:rPr lang="el-GR" sz="2800" dirty="0"/>
              <a:t> </a:t>
            </a:r>
            <a:r>
              <a:rPr lang="el-GR" sz="2800" dirty="0" err="1"/>
              <a:t>et</a:t>
            </a:r>
            <a:r>
              <a:rPr lang="el-GR" sz="2800" dirty="0"/>
              <a:t> </a:t>
            </a:r>
            <a:r>
              <a:rPr lang="el-GR" sz="2800" dirty="0" err="1"/>
              <a:t>al</a:t>
            </a:r>
            <a:r>
              <a:rPr lang="el-GR" sz="2800" dirty="0"/>
              <a:t>., 2021).</a:t>
            </a:r>
          </a:p>
          <a:p>
            <a:r>
              <a:rPr lang="el-GR" sz="2800" dirty="0"/>
              <a:t>Υπάρχουν τρεις θεμελιώδεις παράγοντες που επηρεάζουν τη ζωή των ατόμων με άνοια:</a:t>
            </a:r>
          </a:p>
          <a:p>
            <a:pPr>
              <a:buFont typeface="Arial" pitchFamily="34" charset="0"/>
              <a:buChar char="•"/>
            </a:pPr>
            <a:endParaRPr lang="en-GB" sz="2600" spc="-1" noProof="0" dirty="0">
              <a:solidFill>
                <a:schemeClr val="dk1"/>
              </a:solidFill>
              <a:latin typeface="Perpetua"/>
              <a:ea typeface="TimesNewRomanPSM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914400" y="198128"/>
            <a:ext cx="7772040" cy="1790712"/>
          </a:xfrm>
          <a:prstGeom prst="rect">
            <a:avLst/>
          </a:prstGeom>
          <a:noFill/>
          <a:ln w="0">
            <a:noFill/>
          </a:ln>
        </p:spPr>
        <p:txBody>
          <a:bodyPr lIns="90000" tIns="45000" rIns="90000" bIns="91440" anchor="b">
            <a:noAutofit/>
          </a:bodyPr>
          <a:lstStyle/>
          <a:p>
            <a:r>
              <a:rPr lang="el-GR" sz="4000" b="1" dirty="0"/>
              <a:t>Δραστηριότητες Γεωργίας Φροντίδας για Άτομα με Άνοια</a:t>
            </a:r>
            <a:br>
              <a:rPr lang="el-GR" sz="4000" dirty="0"/>
            </a:br>
            <a:endParaRPr lang="en-GB" sz="4000" b="0" strike="noStrike" spc="-1" noProof="0" dirty="0">
              <a:solidFill>
                <a:schemeClr val="dk1"/>
              </a:solidFill>
              <a:latin typeface="Perpetua"/>
            </a:endParaRPr>
          </a:p>
        </p:txBody>
      </p:sp>
      <p:sp>
        <p:nvSpPr>
          <p:cNvPr id="128" name="Segnaposto contenuto 4"/>
          <p:cNvSpPr txBox="1"/>
          <p:nvPr/>
        </p:nvSpPr>
        <p:spPr>
          <a:xfrm>
            <a:off x="0" y="1371240"/>
            <a:ext cx="8588322" cy="5288632"/>
          </a:xfrm>
          <a:prstGeom prst="rect">
            <a:avLst/>
          </a:prstGeom>
          <a:noFill/>
          <a:ln w="0">
            <a:noFill/>
          </a:ln>
        </p:spPr>
        <p:txBody>
          <a:bodyPr lIns="0" tIns="0" rIns="0" bIns="0" anchor="t">
            <a:noAutofit/>
          </a:bodyPr>
          <a:lstStyle/>
          <a:p>
            <a:r>
              <a:rPr lang="en-GB" sz="2600" spc="-1" noProof="0" dirty="0">
                <a:solidFill>
                  <a:schemeClr val="dk1"/>
                </a:solidFill>
                <a:latin typeface="Perpetua"/>
                <a:ea typeface="TimesNewRomanPSMT"/>
              </a:rPr>
              <a:t> </a:t>
            </a:r>
          </a:p>
        </p:txBody>
      </p:sp>
      <p:sp>
        <p:nvSpPr>
          <p:cNvPr id="3" name="Rectangle 2">
            <a:extLst>
              <a:ext uri="{FF2B5EF4-FFF2-40B4-BE49-F238E27FC236}">
                <a16:creationId xmlns:a16="http://schemas.microsoft.com/office/drawing/2014/main" id="{79B28F42-DD36-5C65-111B-CC4801E5EF09}"/>
              </a:ext>
            </a:extLst>
          </p:cNvPr>
          <p:cNvSpPr>
            <a:spLocks noChangeArrowheads="1"/>
          </p:cNvSpPr>
          <p:nvPr/>
        </p:nvSpPr>
        <p:spPr bwMode="auto">
          <a:xfrm>
            <a:off x="0" y="1561554"/>
            <a:ext cx="9036496"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000" b="1" i="0" u="none" strike="noStrike" cap="none" normalizeH="0" baseline="0" dirty="0">
                <a:ln>
                  <a:noFill/>
                </a:ln>
                <a:solidFill>
                  <a:schemeClr val="tx1"/>
                </a:solidFill>
                <a:effectLst/>
                <a:latin typeface="Arial" panose="020B0604020202020204" pitchFamily="34" charset="0"/>
              </a:rPr>
              <a:t>Φυσικό περιβάλλον:</a:t>
            </a:r>
            <a:r>
              <a:rPr kumimoji="0" lang="el-GR" altLang="el-GR" sz="2000" b="0" i="0" u="none" strike="noStrike" cap="none" normalizeH="0" baseline="0" dirty="0">
                <a:ln>
                  <a:noFill/>
                </a:ln>
                <a:solidFill>
                  <a:schemeClr val="tx1"/>
                </a:solidFill>
                <a:effectLst/>
                <a:latin typeface="Arial" panose="020B0604020202020204" pitchFamily="34" charset="0"/>
              </a:rPr>
              <a:t> Οι δραστηριότητες οργανώνονται σε οικεία πλαίσια, ώστε να προσφέρουν στα άτομα με άνοια την αίσθηση ενός ασφαλούς και γνώριμου περιβάλλοντος. Για να ενθαρρύνεται η συμμετοχή τους σε όσο το δυνατόν πιο φυσιολογικές καθημερινές </a:t>
            </a:r>
            <a:r>
              <a:rPr kumimoji="0" lang="el-GR" altLang="el-GR" sz="2000" b="0" i="0" u="none" strike="noStrike" cap="none" normalizeH="0" baseline="0" dirty="0" err="1">
                <a:ln>
                  <a:noFill/>
                </a:ln>
                <a:solidFill>
                  <a:schemeClr val="tx1"/>
                </a:solidFill>
                <a:effectLst/>
                <a:latin typeface="Arial" panose="020B0604020202020204" pitchFamily="34" charset="0"/>
              </a:rPr>
              <a:t>ρουτίνες</a:t>
            </a:r>
            <a:r>
              <a:rPr kumimoji="0" lang="el-GR" altLang="el-GR" sz="2000" b="0" i="0" u="none" strike="noStrike" cap="none" normalizeH="0" baseline="0" dirty="0">
                <a:ln>
                  <a:noFill/>
                </a:ln>
                <a:solidFill>
                  <a:schemeClr val="tx1"/>
                </a:solidFill>
                <a:effectLst/>
                <a:latin typeface="Arial" panose="020B0604020202020204" pitchFamily="34" charset="0"/>
              </a:rPr>
              <a:t>, τα άτομα έχουν ελεύθερη και ασφαλή πρόσβαση τόσο σε εσωτερικούς χώρους (κουζίνα, καθιστικό κ.λπ.) όσο και σε εξωτερικούς χώρους (φυτώριο, κήπους, αγρόκτημα).</a:t>
            </a:r>
            <a:endParaRPr kumimoji="0" lang="en-US" altLang="el-GR"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000" b="1" i="0" u="none" strike="noStrike" cap="none" normalizeH="0" baseline="0" dirty="0">
                <a:ln>
                  <a:noFill/>
                </a:ln>
                <a:solidFill>
                  <a:schemeClr val="tx1"/>
                </a:solidFill>
                <a:effectLst/>
                <a:latin typeface="Arial" panose="020B0604020202020204" pitchFamily="34" charset="0"/>
              </a:rPr>
              <a:t>Κοινωνικό περιβάλλον:</a:t>
            </a:r>
            <a:r>
              <a:rPr kumimoji="0" lang="el-GR" altLang="el-GR" sz="2000" b="0" i="0" u="none" strike="noStrike" cap="none" normalizeH="0" baseline="0" dirty="0">
                <a:ln>
                  <a:noFill/>
                </a:ln>
                <a:solidFill>
                  <a:schemeClr val="tx1"/>
                </a:solidFill>
                <a:effectLst/>
                <a:latin typeface="Arial" panose="020B0604020202020204" pitchFamily="34" charset="0"/>
              </a:rPr>
              <a:t> Καταβάλλεται προσπάθεια δημιουργίας ενός κοινοτικού περιβάλλοντος και μιας συμπεριληπτικής ατμόσφαιρας μέσω μιας σειράς δραστηριοτήτων στις οποίες όλοι συμμετέχουν και ενδυναμώνονται να λάβουν ενεργό ρόλο.</a:t>
            </a:r>
            <a:endParaRPr kumimoji="0" lang="en-US" altLang="el-GR"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l-GR" sz="20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000" b="1" i="0" u="none" strike="noStrike" cap="none" normalizeH="0" baseline="0" dirty="0">
                <a:ln>
                  <a:noFill/>
                </a:ln>
                <a:solidFill>
                  <a:schemeClr val="tx1"/>
                </a:solidFill>
                <a:effectLst/>
                <a:latin typeface="Arial" panose="020B0604020202020204" pitchFamily="34" charset="0"/>
              </a:rPr>
              <a:t>Οργάνωση του περιβάλλοντος:</a:t>
            </a:r>
            <a:r>
              <a:rPr kumimoji="0" lang="el-GR" altLang="el-GR" sz="2000" b="0" i="0" u="none" strike="noStrike" cap="none" normalizeH="0" baseline="0" dirty="0">
                <a:ln>
                  <a:noFill/>
                </a:ln>
                <a:solidFill>
                  <a:schemeClr val="tx1"/>
                </a:solidFill>
                <a:effectLst/>
                <a:latin typeface="Arial" panose="020B0604020202020204" pitchFamily="34" charset="0"/>
              </a:rPr>
              <a:t> Προσανατολισμένη στο άτομο (</a:t>
            </a:r>
            <a:r>
              <a:rPr kumimoji="0" lang="el-GR" altLang="el-GR" sz="2000" b="0" i="1" u="none" strike="noStrike" cap="none" normalizeH="0" baseline="0" dirty="0" err="1">
                <a:ln>
                  <a:noFill/>
                </a:ln>
                <a:solidFill>
                  <a:schemeClr val="tx1"/>
                </a:solidFill>
                <a:effectLst/>
                <a:latin typeface="Arial" panose="020B0604020202020204" pitchFamily="34" charset="0"/>
              </a:rPr>
              <a:t>person-centered</a:t>
            </a:r>
            <a:r>
              <a:rPr kumimoji="0" lang="el-GR" altLang="el-GR" sz="2000" b="0" i="0" u="none" strike="noStrike" cap="none" normalizeH="0" baseline="0" dirty="0">
                <a:ln>
                  <a:noFill/>
                </a:ln>
                <a:solidFill>
                  <a:schemeClr val="tx1"/>
                </a:solidFill>
                <a:effectLst/>
                <a:latin typeface="Arial" panose="020B0604020202020204" pitchFamily="34" charset="0"/>
              </a:rPr>
              <a:t>), με έμφαση στην ανάπτυξη δεξιοτήτων, την προσωπική αυτονομία και τη διατήρηση της αξιοπρέπειας.</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2.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3.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4.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5.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6.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7.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8.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9.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10.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ppt/theme/theme11.xml><?xml version="1.0" encoding="utf-8"?>
<a:theme xmlns:a="http://schemas.openxmlformats.org/drawingml/2006/main" name="Universo">
  <a:themeElements>
    <a:clrScheme name="Universo">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Universo">
      <a:majorFont>
        <a:latin typeface="Franklin Gothic Book"/>
        <a:ea typeface=""/>
        <a:cs typeface=""/>
      </a:majorFont>
      <a:minorFont>
        <a:latin typeface="Perpetua"/>
        <a:ea typeface=""/>
        <a:cs typeface=""/>
      </a:minorFont>
    </a:fontScheme>
    <a:fmtScheme>
      <a:fillStyleLst>
        <a:solidFill>
          <a:schemeClr val="phClr"/>
        </a:solidFill>
        <a:blipFill rotWithShape="0">
          <a:blip xmlns:r="http://schemas.openxmlformats.org/officeDocument/2006/relationships" r:embed="rId1"/>
          <a:srcRect/>
          <a:tile tx="0" ty="0" sx="70000" sy="70000" flip="none" algn="ctr"/>
        </a:blipFill>
        <a:blipFill rotWithShape="0">
          <a:blip xmlns:r="http://schemas.openxmlformats.org/officeDocument/2006/relationships" r:embed="rId1"/>
          <a:srcRect/>
          <a:tile tx="0" ty="0" sx="65000" sy="65000" flip="none" algn="ctr"/>
        </a:blipFill>
      </a:fillStyleLst>
      <a:lnStyleLst>
        <a:ln w="9525" cap="flat" cmpd="sng" algn="ctr">
          <a:prstDash val="solid"/>
        </a:ln>
        <a:ln w="127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shade val="40000"/>
              </a:schemeClr>
            </a:gs>
            <a:gs pos="50000">
              <a:schemeClr val="phClr">
                <a:shade val="80000"/>
              </a:schemeClr>
            </a:gs>
            <a:gs pos="100000">
              <a:schemeClr val="phClr">
                <a:tint val="95000"/>
              </a:schemeClr>
            </a:gs>
          </a:gsLst>
          <a:lin ang="16200000" scaled="1"/>
          <a:tileRect/>
        </a:gradFill>
        <a:blipFill rotWithShape="0">
          <a:blip xmlns:r="http://schemas.openxmlformats.org/officeDocument/2006/relationships" r:embed="rId1"/>
          <a:srcRect/>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620</TotalTime>
  <Words>2125</Words>
  <Application>Microsoft Office PowerPoint</Application>
  <PresentationFormat>Προβολή στην οθόνη (4:3)</PresentationFormat>
  <Paragraphs>107</Paragraphs>
  <Slides>16</Slides>
  <Notes>0</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11</vt:i4>
      </vt:variant>
      <vt:variant>
        <vt:lpstr>Τίτλοι διαφανειών</vt:lpstr>
      </vt:variant>
      <vt:variant>
        <vt:i4>16</vt:i4>
      </vt:variant>
    </vt:vector>
  </HeadingPairs>
  <TitlesOfParts>
    <vt:vector size="35" baseType="lpstr">
      <vt:lpstr>Arial</vt:lpstr>
      <vt:lpstr>Franklin Gothic Book</vt:lpstr>
      <vt:lpstr>OpenSymbol</vt:lpstr>
      <vt:lpstr>Perpetua</vt:lpstr>
      <vt:lpstr>Symbol</vt:lpstr>
      <vt:lpstr>Times New Roman</vt:lpstr>
      <vt:lpstr>Wingdings</vt:lpstr>
      <vt:lpstr>Wingdings 2</vt:lpstr>
      <vt:lpstr>Universo</vt:lpstr>
      <vt:lpstr>Universo</vt:lpstr>
      <vt:lpstr>Universo</vt:lpstr>
      <vt:lpstr>Universo</vt:lpstr>
      <vt:lpstr>Universo</vt:lpstr>
      <vt:lpstr>Universo</vt:lpstr>
      <vt:lpstr>Universo</vt:lpstr>
      <vt:lpstr>Universo</vt:lpstr>
      <vt:lpstr>Universo</vt:lpstr>
      <vt:lpstr>Universo</vt:lpstr>
      <vt:lpstr>Universo</vt:lpstr>
      <vt:lpstr>Social Agriculture’s Activities</vt:lpstr>
      <vt:lpstr>Αγροκτήματα Φροντίδας και Κοινωνικά Αγροκτήματα – οι διαφορετικοί τύποι </vt:lpstr>
      <vt:lpstr>Παρουσίαση του PowerPoint</vt:lpstr>
      <vt:lpstr>Παρουσίαση του PowerPoint</vt:lpstr>
      <vt:lpstr>Κοινωνική και Εργασιακή Ένταξη </vt:lpstr>
      <vt:lpstr>Κοινωνική και Εργασιακή Ένταξη </vt:lpstr>
      <vt:lpstr>Κοινωνική και Εργασιακή Ένταξη και Σχέση με την Κοινότητα </vt:lpstr>
      <vt:lpstr>Συνεκθεραπευτικές Δραστηριότητες (Co-therapy activities) </vt:lpstr>
      <vt:lpstr>Οι διαφορετικές τυπολογίες των δραστηριοτήτων Πράσινης Φροντίδας (Green Care) </vt:lpstr>
      <vt:lpstr>Θεραπεία στην Άγρια Φύση (Wilderness Therapy) </vt:lpstr>
      <vt:lpstr>Θεραπεία στην Άγρια Φύση (Wilderness Therapy) </vt:lpstr>
      <vt:lpstr>Θεραπεία με τη Συνδρομή Ζώων (Animal-Assisted Therapy) </vt:lpstr>
      <vt:lpstr>Θεραπείες Κηποτεχνίας (Horticultural Therapies) </vt:lpstr>
      <vt:lpstr>Θεραπείες Κηποτεχνίας (Horticultural Therapies) </vt:lpstr>
      <vt:lpstr>Δραστηριότητες Γεωργίας Φροντίδας για Άτομα με Άνοια </vt:lpstr>
      <vt:lpstr>Δραστηριότητες Γεωργίας Φροντίδας για Άτομα με Άνοια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subject/>
  <dc:creator>e.campolongo</dc:creator>
  <dc:description/>
  <cp:lastModifiedBy>Giorgos Grapsas</cp:lastModifiedBy>
  <cp:revision>51</cp:revision>
  <dcterms:created xsi:type="dcterms:W3CDTF">2025-09-03T12:45:56Z</dcterms:created>
  <dcterms:modified xsi:type="dcterms:W3CDTF">2026-01-08T10:07:01Z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Presentazione su schermo (4:3)</vt:lpwstr>
  </property>
  <property fmtid="{D5CDD505-2E9C-101B-9397-08002B2CF9AE}" pid="3" name="Slides">
    <vt:i4>11</vt:i4>
  </property>
</Properties>
</file>